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54.png" ContentType="image/png"/>
  <Override PartName="/ppt/media/image78.png" ContentType="image/png"/>
  <Override PartName="/ppt/media/image53.png" ContentType="image/png"/>
  <Override PartName="/ppt/media/image77.png" ContentType="image/png"/>
  <Override PartName="/ppt/media/image7.jpeg" ContentType="image/jpeg"/>
  <Override PartName="/ppt/media/image52.png" ContentType="image/png"/>
  <Override PartName="/ppt/media/image76.png" ContentType="image/png"/>
  <Override PartName="/ppt/media/image51.png" ContentType="image/png"/>
  <Override PartName="/ppt/media/image75.png" ContentType="image/png"/>
  <Override PartName="/ppt/media/image50.png" ContentType="image/png"/>
  <Override PartName="/ppt/media/image69.png" ContentType="image/png"/>
  <Override PartName="/ppt/media/image44.png" ContentType="image/png"/>
  <Override PartName="/ppt/media/image68.png" ContentType="image/png"/>
  <Override PartName="/ppt/media/image43.png" ContentType="image/png"/>
  <Override PartName="/ppt/media/image67.png" ContentType="image/png"/>
  <Override PartName="/ppt/media/image6.jpeg" ContentType="image/jpeg"/>
  <Override PartName="/ppt/media/image42.png" ContentType="image/png"/>
  <Override PartName="/ppt/media/image66.png" ContentType="image/png"/>
  <Override PartName="/ppt/media/image41.png" ContentType="image/png"/>
  <Override PartName="/ppt/media/image65.png" ContentType="image/png"/>
  <Override PartName="/ppt/media/image40.png" ContentType="image/png"/>
  <Override PartName="/ppt/media/image15.png" ContentType="image/png"/>
  <Override PartName="/ppt/media/image124.png" ContentType="image/png"/>
  <Override PartName="/ppt/media/image38.png" ContentType="image/png"/>
  <Override PartName="/ppt/media/image13.png" ContentType="image/png"/>
  <Override PartName="/ppt/media/image122.png" ContentType="image/png"/>
  <Override PartName="/ppt/media/image37.png" ContentType="image/png"/>
  <Override PartName="/ppt/media/image3.jpeg" ContentType="image/jpeg"/>
  <Override PartName="/ppt/media/image146.png" ContentType="image/png"/>
  <Override PartName="/ppt/media/image12.png" ContentType="image/png"/>
  <Override PartName="/ppt/media/image121.png" ContentType="image/png"/>
  <Override PartName="/ppt/media/image2.jpeg" ContentType="image/jpeg"/>
  <Override PartName="/ppt/media/image27.png" ContentType="image/png"/>
  <Override PartName="/ppt/media/image136.png" ContentType="image/png"/>
  <Override PartName="/ppt/media/image1.jpeg" ContentType="image/jpeg"/>
  <Override PartName="/ppt/media/image17.png" ContentType="image/png"/>
  <Override PartName="/ppt/media/image126.png" ContentType="image/png"/>
  <Override PartName="/ppt/media/image39.png" ContentType="image/png"/>
  <Override PartName="/ppt/media/image14.png" ContentType="image/png"/>
  <Override PartName="/ppt/media/image123.png" ContentType="image/png"/>
  <Override PartName="/ppt/media/image4.jpeg" ContentType="image/jpeg"/>
  <Override PartName="/ppt/media/image47.png" ContentType="image/png"/>
  <Override PartName="/ppt/media/image5.jpeg" ContentType="image/jpeg"/>
  <Override PartName="/ppt/media/image57.png" ContentType="image/png"/>
  <Override PartName="/ppt/media/image16.png" ContentType="image/png"/>
  <Override PartName="/ppt/media/image125.png" ContentType="image/png"/>
  <Override PartName="/ppt/media/image18.png" ContentType="image/png"/>
  <Override PartName="/ppt/media/image127.png" ContentType="image/png"/>
  <Override PartName="/ppt/media/image19.png" ContentType="image/png"/>
  <Override PartName="/ppt/media/image128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9.jpeg" ContentType="image/jpeg"/>
  <Override PartName="/ppt/media/image97.png" ContentType="image/png"/>
  <Override PartName="/ppt/media/image115.png" ContentType="image/png"/>
  <Override PartName="/ppt/media/image21.png" ContentType="image/png"/>
  <Override PartName="/ppt/media/image130.png" ContentType="image/png"/>
  <Override PartName="/ppt/media/image90.png" ContentType="image/png"/>
  <Override PartName="/ppt/media/image91.png" ContentType="image/png"/>
  <Override PartName="/ppt/media/image82.png" ContentType="image/png"/>
  <Override PartName="/ppt/media/image100.png" ContentType="image/png"/>
  <Override PartName="/ppt/media/image83.png" ContentType="image/png"/>
  <Override PartName="/ppt/media/image101.png" ContentType="image/png"/>
  <Override PartName="/ppt/media/image84.png" ContentType="image/png"/>
  <Override PartName="/ppt/media/image102.png" ContentType="image/png"/>
  <Override PartName="/ppt/media/image85.png" ContentType="image/png"/>
  <Override PartName="/ppt/media/image103.png" ContentType="image/png"/>
  <Override PartName="/ppt/media/image86.png" ContentType="image/png"/>
  <Override PartName="/ppt/media/image104.png" ContentType="image/png"/>
  <Override PartName="/ppt/media/image129.png" ContentType="image/png"/>
  <Override PartName="/ppt/media/image88.png" ContentType="image/png"/>
  <Override PartName="/ppt/media/image106.png" ContentType="image/png"/>
  <Override PartName="/ppt/media/image89.png" ContentType="image/png"/>
  <Override PartName="/ppt/media/image107.png" ContentType="image/png"/>
  <Override PartName="/ppt/media/image92.png" ContentType="image/png"/>
  <Override PartName="/ppt/media/image110.png" ContentType="image/png"/>
  <Override PartName="/ppt/media/image135.png" ContentType="image/png"/>
  <Override PartName="/ppt/media/image26.png" ContentType="image/png"/>
  <Override PartName="/ppt/media/image93.png" ContentType="image/png"/>
  <Override PartName="/ppt/media/image111.png" ContentType="image/png"/>
  <Override PartName="/ppt/media/image109.png" ContentType="image/png"/>
  <Override PartName="/ppt/media/image98.png" ContentType="image/png"/>
  <Override PartName="/ppt/media/image116.png" ContentType="image/png"/>
  <Override PartName="/ppt/media/image118.png" ContentType="image/png"/>
  <Override PartName="/ppt/media/image119.png" ContentType="image/png"/>
  <Override PartName="/ppt/media/image108.png" ContentType="image/png"/>
  <Override PartName="/ppt/media/image139.png" ContentType="image/png"/>
  <Override PartName="/ppt/media/image96.png" ContentType="image/png"/>
  <Override PartName="/ppt/media/image114.png" ContentType="image/png"/>
  <Override PartName="/ppt/media/image99.png" ContentType="image/png"/>
  <Override PartName="/ppt/media/image117.png" ContentType="image/png"/>
  <Override PartName="/ppt/media/image95.png" ContentType="image/png"/>
  <Override PartName="/ppt/media/image113.png" ContentType="image/png"/>
  <Override PartName="/ppt/media/image138.png" ContentType="image/png"/>
  <Override PartName="/ppt/media/image29.png" ContentType="image/png"/>
  <Override PartName="/ppt/media/image94.png" ContentType="image/png"/>
  <Override PartName="/ppt/media/image112.png" ContentType="image/png"/>
  <Override PartName="/ppt/media/image137.png" ContentType="image/png"/>
  <Override PartName="/ppt/media/image28.png" ContentType="image/png"/>
  <Override PartName="/ppt/media/image81.png" ContentType="image/png"/>
  <Override PartName="/ppt/media/image80.png" ContentType="image/png"/>
  <Override PartName="/ppt/media/image79.png" ContentType="image/png"/>
  <Override PartName="/ppt/media/image145.png" ContentType="image/png"/>
  <Override PartName="/ppt/media/image36.png" ContentType="image/png"/>
  <Override PartName="/ppt/media/image120.png" ContentType="image/png"/>
  <Override PartName="/ppt/media/image11.png" ContentType="image/png"/>
  <Override PartName="/ppt/media/image8.jpeg" ContentType="image/jpeg"/>
  <Override PartName="/ppt/media/image105.png" ContentType="image/png"/>
  <Override PartName="/ppt/media/image87.png" ContentType="image/png"/>
  <Override PartName="/ppt/media/image144.png" ContentType="image/png"/>
  <Override PartName="/ppt/media/image35.png" ContentType="image/png"/>
  <Override PartName="/ppt/media/image10.png" ContentType="image/png"/>
  <Override PartName="/ppt/media/image143.png" ContentType="image/png"/>
  <Override PartName="/ppt/media/image34.png" ContentType="image/png"/>
  <Override PartName="/ppt/media/image59.png" ContentType="image/png"/>
  <Override PartName="/ppt/media/image142.png" ContentType="image/png"/>
  <Override PartName="/ppt/media/image33.png" ContentType="image/png"/>
  <Override PartName="/ppt/media/image58.png" ContentType="image/png"/>
  <Override PartName="/ppt/media/image141.png" ContentType="image/png"/>
  <Override PartName="/ppt/media/image32.png" ContentType="image/png"/>
  <Override PartName="/ppt/media/image140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134.png" ContentType="image/png"/>
  <Override PartName="/ppt/media/image25.png" ContentType="image/png"/>
  <Override PartName="/ppt/media/image133.png" ContentType="image/png"/>
  <Override PartName="/ppt/media/image24.png" ContentType="image/png"/>
  <Override PartName="/ppt/media/image49.png" ContentType="image/png"/>
  <Override PartName="/ppt/media/image132.png" ContentType="image/png"/>
  <Override PartName="/ppt/media/image23.png" ContentType="image/png"/>
  <Override PartName="/ppt/media/image48.png" ContentType="image/png"/>
  <Override PartName="/ppt/media/image131.png" ContentType="image/png"/>
  <Override PartName="/ppt/media/image22.png" ContentType="image/png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731520" y="91440"/>
            <a:ext cx="11460600" cy="3078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731520" y="91440"/>
            <a:ext cx="11460600" cy="3078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2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731520" y="91440"/>
            <a:ext cx="11460600" cy="3078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731520" y="91440"/>
            <a:ext cx="11460600" cy="3078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731520" y="91440"/>
            <a:ext cx="11460600" cy="3078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731520" y="91440"/>
            <a:ext cx="11460600" cy="3078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4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-25560"/>
            <a:ext cx="12189240" cy="780840"/>
          </a:xfrm>
          <a:prstGeom prst="rect">
            <a:avLst/>
          </a:prstGeom>
          <a:solidFill>
            <a:srgbClr val="bc141c"/>
          </a:solidFill>
          <a:ln w="25560">
            <a:solidFill>
              <a:srgbClr val="bc141c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Picture 9" descr="cea_logo_small2.jpg"/>
          <p:cNvPicPr/>
          <p:nvPr/>
        </p:nvPicPr>
        <p:blipFill>
          <a:blip r:embed="rId2"/>
          <a:stretch/>
        </p:blipFill>
        <p:spPr>
          <a:xfrm>
            <a:off x="57960" y="54720"/>
            <a:ext cx="750600" cy="612000"/>
          </a:xfrm>
          <a:prstGeom prst="rect">
            <a:avLst/>
          </a:prstGeom>
          <a:ln w="0">
            <a:noFill/>
          </a:ln>
        </p:spPr>
      </p:pic>
      <p:sp>
        <p:nvSpPr>
          <p:cNvPr id="2" name="CustomShape 2"/>
          <p:cNvSpPr/>
          <p:nvPr/>
        </p:nvSpPr>
        <p:spPr>
          <a:xfrm>
            <a:off x="0" y="-25560"/>
            <a:ext cx="12189600" cy="93744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" name="Picture 8" descr="fondCEA1.jpg"/>
          <p:cNvPicPr/>
          <p:nvPr/>
        </p:nvPicPr>
        <p:blipFill>
          <a:blip r:embed="rId3"/>
          <a:stretch/>
        </p:blipFill>
        <p:spPr>
          <a:xfrm>
            <a:off x="0" y="-40680"/>
            <a:ext cx="4119840" cy="6895800"/>
          </a:xfrm>
          <a:prstGeom prst="rect">
            <a:avLst/>
          </a:prstGeom>
          <a:ln w="0">
            <a:noFill/>
          </a:ln>
        </p:spPr>
      </p:pic>
      <p:sp>
        <p:nvSpPr>
          <p:cNvPr id="4" name="CustomShape 3"/>
          <p:cNvSpPr/>
          <p:nvPr/>
        </p:nvSpPr>
        <p:spPr>
          <a:xfrm>
            <a:off x="448920" y="3756960"/>
            <a:ext cx="3220200" cy="37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3720" bIns="63720">
            <a:normAutofit/>
          </a:bodyPr>
          <a:p>
            <a:pPr algn="ctr">
              <a:lnSpc>
                <a:spcPct val="90000"/>
              </a:lnSpc>
            </a:pPr>
            <a:r>
              <a:rPr b="0" lang="fr-FR" sz="1700" spc="-1" strike="noStrike">
                <a:solidFill>
                  <a:srgbClr val="ffffff"/>
                </a:solidFill>
                <a:latin typeface="Calibri"/>
                <a:ea typeface="DejaVu Sans"/>
              </a:rPr>
              <a:t>DE LA </a:t>
            </a:r>
            <a:r>
              <a:rPr b="0" lang="fr-FR" sz="1700" spc="-1" strike="noStrike">
                <a:solidFill>
                  <a:srgbClr val="ffffff"/>
                </a:solidFill>
                <a:latin typeface="Calibri"/>
                <a:ea typeface="DejaVu Sans"/>
              </a:rPr>
              <a:t>RECHERC</a:t>
            </a:r>
            <a:r>
              <a:rPr b="0" lang="fr-FR" sz="1700" spc="-1" strike="noStrike">
                <a:solidFill>
                  <a:srgbClr val="ffffff"/>
                </a:solidFill>
                <a:latin typeface="Calibri"/>
                <a:ea typeface="DejaVu Sans"/>
              </a:rPr>
              <a:t>HE À </a:t>
            </a:r>
            <a:r>
              <a:rPr b="0" lang="fr-FR" sz="1700" spc="-1" strike="noStrike">
                <a:solidFill>
                  <a:srgbClr val="ffffff"/>
                </a:solidFill>
                <a:latin typeface="Calibri"/>
                <a:ea typeface="DejaVu Sans"/>
              </a:rPr>
              <a:t>L’INDUST</a:t>
            </a:r>
            <a:r>
              <a:rPr b="0" lang="fr-FR" sz="1700" spc="-1" strike="noStrike">
                <a:solidFill>
                  <a:srgbClr val="ffffff"/>
                </a:solidFill>
                <a:latin typeface="Calibri"/>
                <a:ea typeface="DejaVu Sans"/>
              </a:rPr>
              <a:t>RIE</a:t>
            </a:r>
            <a:endParaRPr b="0" lang="en-US" sz="1700" spc="-1" strike="noStrike">
              <a:latin typeface="Calibri"/>
            </a:endParaRPr>
          </a:p>
        </p:txBody>
      </p:sp>
      <p:sp>
        <p:nvSpPr>
          <p:cNvPr id="5" name="CustomShape 4"/>
          <p:cNvSpPr/>
          <p:nvPr/>
        </p:nvSpPr>
        <p:spPr>
          <a:xfrm>
            <a:off x="46080" y="6158160"/>
            <a:ext cx="4072680" cy="63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3720" bIns="63720">
            <a:spAutoFit/>
          </a:bodyPr>
          <a:p>
            <a:pPr algn="ctr">
              <a:lnSpc>
                <a:spcPct val="140000"/>
              </a:lnSpc>
            </a:pPr>
            <a:r>
              <a:rPr b="0" lang="fr-FR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Commissariat à l’énergie atomique et aux énergies alternatives</a:t>
            </a:r>
            <a:endParaRPr b="0" lang="en-US" sz="1200" spc="-1" strike="noStrike">
              <a:latin typeface="Calibri"/>
            </a:endParaRPr>
          </a:p>
          <a:p>
            <a:pPr algn="ctr">
              <a:lnSpc>
                <a:spcPct val="140000"/>
              </a:lnSpc>
            </a:pPr>
            <a:r>
              <a:rPr b="0" lang="fr-FR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www.cea.fr</a:t>
            </a:r>
            <a:endParaRPr b="0" lang="en-US" sz="1200" spc="-1" strike="noStrike">
              <a:latin typeface="Calibri"/>
            </a:endParaRPr>
          </a:p>
        </p:txBody>
      </p:sp>
      <p:pic>
        <p:nvPicPr>
          <p:cNvPr id="6" name="Picture 9" descr="cea_logo_small2.jpg"/>
          <p:cNvPicPr/>
          <p:nvPr/>
        </p:nvPicPr>
        <p:blipFill>
          <a:blip r:embed="rId4"/>
          <a:stretch/>
        </p:blipFill>
        <p:spPr>
          <a:xfrm>
            <a:off x="609120" y="1861200"/>
            <a:ext cx="1939320" cy="1582560"/>
          </a:xfrm>
          <a:prstGeom prst="rect">
            <a:avLst/>
          </a:prstGeom>
          <a:ln w="0">
            <a:noFill/>
          </a:ln>
          <a:effectLst>
            <a:outerShdw dist="37674" dir="2700000">
              <a:srgbClr val="000000">
                <a:alpha val="33000"/>
              </a:srgbClr>
            </a:outerShdw>
          </a:effectLst>
        </p:spPr>
      </p:pic>
      <p:pic>
        <p:nvPicPr>
          <p:cNvPr id="7" name="Picture 3" descr=""/>
          <p:cNvPicPr/>
          <p:nvPr/>
        </p:nvPicPr>
        <p:blipFill>
          <a:blip r:embed="rId5"/>
          <a:stretch/>
        </p:blipFill>
        <p:spPr>
          <a:xfrm>
            <a:off x="4200480" y="3585600"/>
            <a:ext cx="4778640" cy="3182760"/>
          </a:xfrm>
          <a:prstGeom prst="rect">
            <a:avLst/>
          </a:prstGeom>
          <a:ln w="0">
            <a:noFill/>
          </a:ln>
        </p:spPr>
      </p:pic>
      <p:sp>
        <p:nvSpPr>
          <p:cNvPr id="8" name="CustomShape 5"/>
          <p:cNvSpPr/>
          <p:nvPr/>
        </p:nvSpPr>
        <p:spPr>
          <a:xfrm>
            <a:off x="4143960" y="2601720"/>
            <a:ext cx="2486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3f3f3f"/>
                </a:solidFill>
                <a:latin typeface="Calibri"/>
                <a:ea typeface="DejaVu Sans"/>
              </a:rPr>
              <a:t>Edouard Duchesnay, PhD</a:t>
            </a:r>
            <a:endParaRPr b="0" lang="en-US" sz="1800" spc="-1" strike="noStrike">
              <a:latin typeface="Calibri"/>
            </a:endParaRPr>
          </a:p>
        </p:txBody>
      </p:sp>
      <p:sp>
        <p:nvSpPr>
          <p:cNvPr id="9" name="CustomShape 6"/>
          <p:cNvSpPr/>
          <p:nvPr/>
        </p:nvSpPr>
        <p:spPr>
          <a:xfrm>
            <a:off x="4157280" y="3120120"/>
            <a:ext cx="4518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GB" sz="1800" spc="-1" strike="noStrike">
                <a:solidFill>
                  <a:srgbClr val="3f3f3f"/>
                </a:solidFill>
                <a:latin typeface="Calibri"/>
                <a:ea typeface="DejaVu Sans"/>
              </a:rPr>
              <a:t>NeuroSpin, CEA, Université Paris-Saclay, France</a:t>
            </a:r>
            <a:endParaRPr b="0" lang="en-US" sz="1800" spc="-1" strike="noStrike">
              <a:latin typeface="Calibri"/>
            </a:endParaRPr>
          </a:p>
        </p:txBody>
      </p:sp>
      <p:sp>
        <p:nvSpPr>
          <p:cNvPr id="10" name="PlaceHolder 7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-25560"/>
            <a:ext cx="12189240" cy="780840"/>
          </a:xfrm>
          <a:prstGeom prst="rect">
            <a:avLst/>
          </a:prstGeom>
          <a:solidFill>
            <a:srgbClr val="bc141c"/>
          </a:solidFill>
          <a:ln w="25560">
            <a:solidFill>
              <a:srgbClr val="bc141c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9" name="Picture 9" descr="cea_logo_small2.jpg"/>
          <p:cNvPicPr/>
          <p:nvPr/>
        </p:nvPicPr>
        <p:blipFill>
          <a:blip r:embed="rId2"/>
          <a:stretch/>
        </p:blipFill>
        <p:spPr>
          <a:xfrm>
            <a:off x="57960" y="54720"/>
            <a:ext cx="750600" cy="612000"/>
          </a:xfrm>
          <a:prstGeom prst="rect">
            <a:avLst/>
          </a:prstGeom>
          <a:ln w="0">
            <a:noFill/>
          </a:ln>
        </p:spPr>
      </p:pic>
      <p:sp>
        <p:nvSpPr>
          <p:cNvPr id="5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</a:t>
            </a:r>
            <a:r>
              <a:rPr b="0" lang="en-US" sz="4400" spc="-1" strike="noStrike">
                <a:latin typeface="Arial"/>
              </a:rPr>
              <a:t>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2" name="TextShape 4"/>
          <p:cNvSpPr txBox="1"/>
          <p:nvPr/>
        </p:nvSpPr>
        <p:spPr>
          <a:xfrm>
            <a:off x="10743480" y="6400800"/>
            <a:ext cx="1458000" cy="42732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fld id="{8ACDD58C-5AE1-4CD8-8B85-D259963E0D3A}" type="slidenum">
              <a:rPr b="0" lang="en-US" sz="2200" spc="-1" strike="noStrike">
                <a:latin typeface="Calibri"/>
              </a:rPr>
              <a:t>&lt;number&gt;</a:t>
            </a:fld>
            <a:endParaRPr b="0" lang="en-US" sz="2200" spc="-1" strike="noStrike"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-25560"/>
            <a:ext cx="12189240" cy="780840"/>
          </a:xfrm>
          <a:prstGeom prst="rect">
            <a:avLst/>
          </a:prstGeom>
          <a:solidFill>
            <a:srgbClr val="bc141c"/>
          </a:solidFill>
          <a:ln w="25560">
            <a:solidFill>
              <a:srgbClr val="bc141c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0" name="Picture 9" descr="cea_logo_small2.jpg"/>
          <p:cNvPicPr/>
          <p:nvPr/>
        </p:nvPicPr>
        <p:blipFill>
          <a:blip r:embed="rId2"/>
          <a:stretch/>
        </p:blipFill>
        <p:spPr>
          <a:xfrm>
            <a:off x="57960" y="54720"/>
            <a:ext cx="750600" cy="61200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2"/>
          <p:cNvSpPr>
            <a:spLocks noGrp="1"/>
          </p:cNvSpPr>
          <p:nvPr>
            <p:ph type="title"/>
          </p:nvPr>
        </p:nvSpPr>
        <p:spPr>
          <a:xfrm>
            <a:off x="731520" y="91440"/>
            <a:ext cx="11460600" cy="663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Click to edit the title text format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1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Calibri"/>
              </a:rPr>
              <a:t>Click to edit the outline text format</a:t>
            </a:r>
            <a:endParaRPr b="0" lang="en-US" sz="2600" spc="-1" strike="noStrike"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latin typeface="Calibri"/>
              </a:rPr>
              <a:t>Second Outline Level</a:t>
            </a:r>
            <a:endParaRPr b="0" lang="en-US" sz="2200" spc="-1" strike="noStrike"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Third Outline Level</a:t>
            </a:r>
            <a:endParaRPr b="0" lang="en-US" sz="2200" spc="-1" strike="noStrike"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Calibri"/>
              </a:rPr>
              <a:t>Fourth Outline Level</a:t>
            </a:r>
            <a:endParaRPr b="0" lang="en-US" sz="2000" spc="-1" strike="noStrike"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Calibri"/>
              </a:rPr>
              <a:t>Fifth Outline Level</a:t>
            </a:r>
            <a:endParaRPr b="0" lang="en-US" sz="2000" spc="-1" strike="noStrike"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Calibri"/>
              </a:rPr>
              <a:t>Sixth Outline Level</a:t>
            </a:r>
            <a:endParaRPr b="0" lang="en-US" sz="2000" spc="-1" strike="noStrike"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Calibri"/>
              </a:rPr>
              <a:t>Seventh Outline Level</a:t>
            </a:r>
            <a:endParaRPr b="0" lang="en-US" sz="2000" spc="-1" strike="noStrike">
              <a:latin typeface="Calibri"/>
            </a:endParaRPr>
          </a:p>
        </p:txBody>
      </p:sp>
      <p:sp>
        <p:nvSpPr>
          <p:cNvPr id="93" name="TextShape 4"/>
          <p:cNvSpPr txBox="1"/>
          <p:nvPr/>
        </p:nvSpPr>
        <p:spPr>
          <a:xfrm>
            <a:off x="11612880" y="6401160"/>
            <a:ext cx="534600" cy="36540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fld id="{F30B04AB-91FD-4123-AB1C-CBF8100F9179}" type="slidenum">
              <a:rPr b="0" lang="en-US" sz="2000" spc="-1" strike="noStrike">
                <a:latin typeface="Calibri"/>
              </a:rPr>
              <a:t>&lt;number&gt;</a:t>
            </a:fld>
            <a:endParaRPr b="0" lang="en-US" sz="2000" spc="-1" strike="noStrike"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-25560"/>
            <a:ext cx="12189240" cy="780840"/>
          </a:xfrm>
          <a:prstGeom prst="rect">
            <a:avLst/>
          </a:prstGeom>
          <a:solidFill>
            <a:srgbClr val="bc141c"/>
          </a:solidFill>
          <a:ln w="25560">
            <a:solidFill>
              <a:srgbClr val="bc141c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31" name="Picture 9" descr="cea_logo_small2.jpg"/>
          <p:cNvPicPr/>
          <p:nvPr/>
        </p:nvPicPr>
        <p:blipFill>
          <a:blip r:embed="rId2"/>
          <a:stretch/>
        </p:blipFill>
        <p:spPr>
          <a:xfrm>
            <a:off x="57960" y="54720"/>
            <a:ext cx="750600" cy="612000"/>
          </a:xfrm>
          <a:prstGeom prst="rect">
            <a:avLst/>
          </a:prstGeom>
          <a:ln w="0">
            <a:noFill/>
          </a:ln>
        </p:spPr>
      </p:pic>
      <p:sp>
        <p:nvSpPr>
          <p:cNvPr id="13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</a:t>
            </a:r>
            <a:r>
              <a:rPr b="0" lang="en-US" sz="4400" spc="-1" strike="noStrike">
                <a:latin typeface="Arial"/>
              </a:rPr>
              <a:t>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forma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0" y="-25560"/>
            <a:ext cx="12189240" cy="780840"/>
          </a:xfrm>
          <a:prstGeom prst="rect">
            <a:avLst/>
          </a:prstGeom>
          <a:solidFill>
            <a:srgbClr val="bc141c"/>
          </a:solidFill>
          <a:ln w="25560">
            <a:solidFill>
              <a:srgbClr val="bc141c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Picture 9" descr="cea_logo_small2.jpg"/>
          <p:cNvPicPr/>
          <p:nvPr/>
        </p:nvPicPr>
        <p:blipFill>
          <a:blip r:embed="rId2"/>
          <a:stretch/>
        </p:blipFill>
        <p:spPr>
          <a:xfrm>
            <a:off x="57960" y="54720"/>
            <a:ext cx="750600" cy="61200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form</a:t>
            </a:r>
            <a:r>
              <a:rPr b="0" lang="en-US" sz="4400" spc="-1" strike="noStrike">
                <a:latin typeface="Arial"/>
              </a:rPr>
              <a:t>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0" y="-25560"/>
            <a:ext cx="12189240" cy="780840"/>
          </a:xfrm>
          <a:prstGeom prst="rect">
            <a:avLst/>
          </a:prstGeom>
          <a:solidFill>
            <a:srgbClr val="bc141c"/>
          </a:solidFill>
          <a:ln w="25560">
            <a:solidFill>
              <a:srgbClr val="bc141c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11" name="Picture 9" descr="cea_logo_small2.jpg"/>
          <p:cNvPicPr/>
          <p:nvPr/>
        </p:nvPicPr>
        <p:blipFill>
          <a:blip r:embed="rId2"/>
          <a:stretch/>
        </p:blipFill>
        <p:spPr>
          <a:xfrm>
            <a:off x="57960" y="54720"/>
            <a:ext cx="750600" cy="612000"/>
          </a:xfrm>
          <a:prstGeom prst="rect">
            <a:avLst/>
          </a:prstGeom>
          <a:ln w="0">
            <a:noFill/>
          </a:ln>
        </p:spPr>
      </p:pic>
      <p:sp>
        <p:nvSpPr>
          <p:cNvPr id="21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</a:t>
            </a:r>
            <a:r>
              <a:rPr b="0" lang="en-US" sz="4400" spc="-1" strike="noStrike">
                <a:latin typeface="Arial"/>
              </a:rPr>
              <a:t>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7" Type="http://schemas.openxmlformats.org/officeDocument/2006/relationships/image" Target="../media/image64.png"/><Relationship Id="rId18" Type="http://schemas.openxmlformats.org/officeDocument/2006/relationships/image" Target="../media/image65.png"/><Relationship Id="rId19" Type="http://schemas.openxmlformats.org/officeDocument/2006/relationships/image" Target="../media/image66.png"/><Relationship Id="rId20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png"/><Relationship Id="rId15" Type="http://schemas.openxmlformats.org/officeDocument/2006/relationships/image" Target="../media/image91.png"/><Relationship Id="rId16" Type="http://schemas.openxmlformats.org/officeDocument/2006/relationships/slideLayout" Target="../slideLayouts/slideLayout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slideLayout" Target="../slideLayouts/slideLayout2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4" Type="http://schemas.openxmlformats.org/officeDocument/2006/relationships/image" Target="../media/image111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7" Type="http://schemas.openxmlformats.org/officeDocument/2006/relationships/image" Target="../media/image114.png"/><Relationship Id="rId18" Type="http://schemas.openxmlformats.org/officeDocument/2006/relationships/image" Target="../media/image115.png"/><Relationship Id="rId19" Type="http://schemas.openxmlformats.org/officeDocument/2006/relationships/image" Target="../media/image116.png"/><Relationship Id="rId20" Type="http://schemas.openxmlformats.org/officeDocument/2006/relationships/image" Target="../media/image117.png"/><Relationship Id="rId21" Type="http://schemas.openxmlformats.org/officeDocument/2006/relationships/image" Target="../media/image118.png"/><Relationship Id="rId22" Type="http://schemas.openxmlformats.org/officeDocument/2006/relationships/image" Target="../media/image119.png"/><Relationship Id="rId23" Type="http://schemas.openxmlformats.org/officeDocument/2006/relationships/image" Target="../media/image120.png"/><Relationship Id="rId24" Type="http://schemas.openxmlformats.org/officeDocument/2006/relationships/image" Target="../media/image121.png"/><Relationship Id="rId25" Type="http://schemas.openxmlformats.org/officeDocument/2006/relationships/image" Target="../media/image122.png"/><Relationship Id="rId26" Type="http://schemas.openxmlformats.org/officeDocument/2006/relationships/image" Target="../media/image123.png"/><Relationship Id="rId27" Type="http://schemas.openxmlformats.org/officeDocument/2006/relationships/image" Target="../media/image124.png"/><Relationship Id="rId28" Type="http://schemas.openxmlformats.org/officeDocument/2006/relationships/image" Target="../media/image125.png"/><Relationship Id="rId29" Type="http://schemas.openxmlformats.org/officeDocument/2006/relationships/image" Target="../media/image126.png"/><Relationship Id="rId30" Type="http://schemas.openxmlformats.org/officeDocument/2006/relationships/image" Target="../media/image127.png"/><Relationship Id="rId31" Type="http://schemas.openxmlformats.org/officeDocument/2006/relationships/image" Target="../media/image128.png"/><Relationship Id="rId32" Type="http://schemas.openxmlformats.org/officeDocument/2006/relationships/image" Target="../media/image129.png"/><Relationship Id="rId33" Type="http://schemas.openxmlformats.org/officeDocument/2006/relationships/image" Target="../media/image130.png"/><Relationship Id="rId34" Type="http://schemas.openxmlformats.org/officeDocument/2006/relationships/image" Target="../media/image131.png"/><Relationship Id="rId35" Type="http://schemas.openxmlformats.org/officeDocument/2006/relationships/image" Target="../media/image132.png"/><Relationship Id="rId36" Type="http://schemas.openxmlformats.org/officeDocument/2006/relationships/image" Target="../media/image133.png"/><Relationship Id="rId37" Type="http://schemas.openxmlformats.org/officeDocument/2006/relationships/image" Target="../media/image134.png"/><Relationship Id="rId38" Type="http://schemas.openxmlformats.org/officeDocument/2006/relationships/image" Target="../media/image135.png"/><Relationship Id="rId39" Type="http://schemas.openxmlformats.org/officeDocument/2006/relationships/image" Target="../media/image136.png"/><Relationship Id="rId40" Type="http://schemas.openxmlformats.org/officeDocument/2006/relationships/image" Target="../media/image137.png"/><Relationship Id="rId41" Type="http://schemas.openxmlformats.org/officeDocument/2006/relationships/image" Target="../media/image138.png"/><Relationship Id="rId42" Type="http://schemas.openxmlformats.org/officeDocument/2006/relationships/slideLayout" Target="../slideLayouts/slideLayout2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hyperlink" Target="http://cati-neuroimaging.com/" TargetMode="External"/><Relationship Id="rId7" Type="http://schemas.openxmlformats.org/officeDocument/2006/relationships/image" Target="../media/image144.png"/><Relationship Id="rId8" Type="http://schemas.openxmlformats.org/officeDocument/2006/relationships/image" Target="../media/image145.png"/><Relationship Id="rId9" Type="http://schemas.openxmlformats.org/officeDocument/2006/relationships/image" Target="../media/image146.png"/><Relationship Id="rId10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slideLayout" Target="../slideLayouts/slideLayout2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slideLayout" Target="../slideLayouts/slideLayout2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297680" y="273600"/>
            <a:ext cx="728172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3f3f3f"/>
                </a:solidFill>
                <a:latin typeface="Calibri"/>
                <a:ea typeface="DejaVu Sans"/>
              </a:rPr>
              <a:t>Big2small</a:t>
            </a:r>
            <a:endParaRPr b="0" lang="en-US" sz="2800" spc="-1" strike="noStrike"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3f3f3f"/>
                </a:solidFill>
                <a:latin typeface="Calibri"/>
                <a:ea typeface="DejaVu Sans"/>
              </a:rPr>
              <a:t>Transfer learning from big data to small data: leveraging psychiatric neuroimaging biomarkers discovery </a:t>
            </a:r>
            <a:endParaRPr b="0" lang="en-US" sz="2800" spc="-1" strike="noStrike">
              <a:latin typeface="Calibri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4169160" y="1801440"/>
            <a:ext cx="5059080" cy="64872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000" spc="-1" strike="noStrike">
                <a:latin typeface="Calibri"/>
              </a:rPr>
              <a:t>Kick-off </a:t>
            </a:r>
            <a:r>
              <a:rPr b="0" lang="en-US" sz="2000" spc="-1" strike="noStrike">
                <a:latin typeface="Calibri"/>
              </a:rPr>
              <a:t>chaires IA</a:t>
            </a:r>
            <a:endParaRPr b="0" lang="en-US" sz="2000" spc="-1" strike="noStrike">
              <a:latin typeface="Calibri"/>
            </a:endParaRPr>
          </a:p>
          <a:p>
            <a:r>
              <a:rPr b="0" lang="en-US" sz="2000" spc="-1" strike="noStrike">
                <a:latin typeface="Calibri"/>
              </a:rPr>
              <a:t>09 July </a:t>
            </a:r>
            <a:r>
              <a:rPr b="0" lang="en-US" sz="2000" spc="-1" strike="noStrike">
                <a:latin typeface="Calibri"/>
              </a:rPr>
              <a:t>2020</a:t>
            </a:r>
            <a:endParaRPr b="0" lang="en-US" sz="20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Neuroanatomical Signature of Schizophrenia that generalizes to first episode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7058160" y="835560"/>
            <a:ext cx="5027760" cy="6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WenQuanYi Micro Hei"/>
              </a:rPr>
              <a:t>[De Pierrefeu Acta Psychiatrica Scandinavica, 2018]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WenQuanYi Micro Hei"/>
              </a:rPr>
              <a:t>Collab with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WenQuanYi Micro Hei"/>
              </a:rPr>
              <a:t>- CHU Lille (R. Jardri)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WenQuanYi Micro Hei"/>
              </a:rPr>
              <a:t>- SHU Ste-Anne Paris (M.O. Krebs)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WenQuanYi Micro Hei"/>
              </a:rPr>
              <a:t>- CHU Créteil (J. Houenou)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  <a:ea typeface="Noto Sans CJK SC"/>
            </a:endParaRPr>
          </a:p>
        </p:txBody>
      </p:sp>
      <p:sp>
        <p:nvSpPr>
          <p:cNvPr id="388" name="CustomShape 3"/>
          <p:cNvSpPr/>
          <p:nvPr/>
        </p:nvSpPr>
        <p:spPr>
          <a:xfrm rot="21541200">
            <a:off x="397800" y="1225080"/>
            <a:ext cx="4117320" cy="2347920"/>
          </a:xfrm>
          <a:custGeom>
            <a:avLst/>
            <a:gdLst/>
            <a:ahLst/>
            <a:rect l="l" t="t" r="r" b="b"/>
            <a:pathLst>
              <a:path w="11459" h="5750">
                <a:moveTo>
                  <a:pt x="1151" y="1866"/>
                </a:moveTo>
                <a:cubicBezTo>
                  <a:pt x="0" y="1899"/>
                  <a:pt x="6931" y="1834"/>
                  <a:pt x="8845" y="1510"/>
                </a:cubicBezTo>
                <a:lnTo>
                  <a:pt x="8845" y="539"/>
                </a:lnTo>
                <a:cubicBezTo>
                  <a:pt x="8845" y="336"/>
                  <a:pt x="8941" y="154"/>
                  <a:pt x="9088" y="77"/>
                </a:cubicBezTo>
                <a:cubicBezTo>
                  <a:pt x="9236" y="0"/>
                  <a:pt x="9405" y="43"/>
                  <a:pt x="9517" y="186"/>
                </a:cubicBezTo>
                <a:lnTo>
                  <a:pt x="11255" y="2406"/>
                </a:lnTo>
                <a:cubicBezTo>
                  <a:pt x="11458" y="2666"/>
                  <a:pt x="11458" y="3084"/>
                  <a:pt x="11255" y="3344"/>
                </a:cubicBezTo>
                <a:lnTo>
                  <a:pt x="9517" y="5563"/>
                </a:lnTo>
                <a:cubicBezTo>
                  <a:pt x="9405" y="5706"/>
                  <a:pt x="9236" y="5749"/>
                  <a:pt x="9088" y="5672"/>
                </a:cubicBezTo>
                <a:cubicBezTo>
                  <a:pt x="8941" y="5595"/>
                  <a:pt x="8845" y="5412"/>
                  <a:pt x="8845" y="5210"/>
                </a:cubicBezTo>
                <a:lnTo>
                  <a:pt x="8845" y="4271"/>
                </a:lnTo>
                <a:cubicBezTo>
                  <a:pt x="8192" y="4272"/>
                  <a:pt x="2435" y="2904"/>
                  <a:pt x="1151" y="2311"/>
                </a:cubicBezTo>
                <a:cubicBezTo>
                  <a:pt x="1151" y="1866"/>
                  <a:pt x="1151" y="2163"/>
                  <a:pt x="1151" y="1866"/>
                </a:cubicBezTo>
              </a:path>
            </a:pathLst>
          </a:custGeom>
          <a:solidFill>
            <a:srgbClr val="c8c8c8">
              <a:alpha val="59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4"/>
          <p:cNvSpPr/>
          <p:nvPr/>
        </p:nvSpPr>
        <p:spPr>
          <a:xfrm rot="20760000">
            <a:off x="1148760" y="1552680"/>
            <a:ext cx="3762360" cy="3083040"/>
          </a:xfrm>
          <a:custGeom>
            <a:avLst/>
            <a:gdLst/>
            <a:ahLst/>
            <a:rect l="l" t="t" r="r" b="b"/>
            <a:pathLst>
              <a:path w="10476" h="7005">
                <a:moveTo>
                  <a:pt x="152" y="710"/>
                </a:moveTo>
                <a:cubicBezTo>
                  <a:pt x="356" y="1624"/>
                  <a:pt x="5949" y="5482"/>
                  <a:pt x="7862" y="5751"/>
                </a:cubicBezTo>
                <a:lnTo>
                  <a:pt x="7862" y="6557"/>
                </a:lnTo>
                <a:cubicBezTo>
                  <a:pt x="7862" y="6725"/>
                  <a:pt x="7959" y="6876"/>
                  <a:pt x="8106" y="6940"/>
                </a:cubicBezTo>
                <a:cubicBezTo>
                  <a:pt x="8253" y="7004"/>
                  <a:pt x="8422" y="6968"/>
                  <a:pt x="8535" y="6849"/>
                </a:cubicBezTo>
                <a:lnTo>
                  <a:pt x="10272" y="5007"/>
                </a:lnTo>
                <a:cubicBezTo>
                  <a:pt x="10475" y="4792"/>
                  <a:pt x="10475" y="4444"/>
                  <a:pt x="10272" y="4229"/>
                </a:cubicBezTo>
                <a:lnTo>
                  <a:pt x="8535" y="2387"/>
                </a:lnTo>
                <a:cubicBezTo>
                  <a:pt x="8423" y="2268"/>
                  <a:pt x="8253" y="2232"/>
                  <a:pt x="8106" y="2296"/>
                </a:cubicBezTo>
                <a:cubicBezTo>
                  <a:pt x="7959" y="2360"/>
                  <a:pt x="7862" y="2511"/>
                  <a:pt x="7862" y="2679"/>
                </a:cubicBezTo>
                <a:lnTo>
                  <a:pt x="7862" y="3459"/>
                </a:lnTo>
                <a:cubicBezTo>
                  <a:pt x="7209" y="3458"/>
                  <a:pt x="1903" y="1326"/>
                  <a:pt x="1044" y="716"/>
                </a:cubicBezTo>
                <a:cubicBezTo>
                  <a:pt x="619" y="463"/>
                  <a:pt x="0" y="0"/>
                  <a:pt x="152" y="710"/>
                </a:cubicBezTo>
              </a:path>
            </a:pathLst>
          </a:custGeom>
          <a:solidFill>
            <a:srgbClr val="c8c880">
              <a:alpha val="59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5"/>
          <p:cNvSpPr/>
          <p:nvPr/>
        </p:nvSpPr>
        <p:spPr>
          <a:xfrm>
            <a:off x="368280" y="1482120"/>
            <a:ext cx="1114200" cy="19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90 Controls</a:t>
            </a:r>
            <a:endParaRPr b="0" lang="en-US" sz="1600" spc="-1" strike="noStrike">
              <a:latin typeface="Arial"/>
              <a:ea typeface="Noto Sans CJK SC"/>
            </a:endParaRPr>
          </a:p>
        </p:txBody>
      </p:sp>
      <p:sp>
        <p:nvSpPr>
          <p:cNvPr id="391" name="CustomShape 6"/>
          <p:cNvSpPr/>
          <p:nvPr/>
        </p:nvSpPr>
        <p:spPr>
          <a:xfrm>
            <a:off x="5582880" y="1554120"/>
            <a:ext cx="1200240" cy="6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330 Controls </a:t>
            </a:r>
            <a:endParaRPr b="0" lang="en-US" sz="1600" spc="-1" strike="noStrike">
              <a:latin typeface="Arial"/>
              <a:ea typeface="Noto Sans CJK SC"/>
            </a:endParaRPr>
          </a:p>
        </p:txBody>
      </p:sp>
      <p:sp>
        <p:nvSpPr>
          <p:cNvPr id="392" name="CustomShape 7"/>
          <p:cNvSpPr/>
          <p:nvPr/>
        </p:nvSpPr>
        <p:spPr>
          <a:xfrm>
            <a:off x="5702400" y="3121560"/>
            <a:ext cx="1044720" cy="7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272 patients with Chronic SCZ</a:t>
            </a:r>
            <a:endParaRPr b="0" lang="en-US" sz="1600" spc="-1" strike="noStrike">
              <a:latin typeface="Arial"/>
              <a:ea typeface="Noto Sans CJK SC"/>
            </a:endParaRPr>
          </a:p>
        </p:txBody>
      </p:sp>
      <p:sp>
        <p:nvSpPr>
          <p:cNvPr id="393" name="CustomShape 8"/>
          <p:cNvSpPr/>
          <p:nvPr/>
        </p:nvSpPr>
        <p:spPr>
          <a:xfrm>
            <a:off x="2230200" y="2838240"/>
            <a:ext cx="1487880" cy="63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Disorder</a:t>
            </a:r>
            <a:endParaRPr b="0" lang="en-US" sz="16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progression</a:t>
            </a:r>
            <a:endParaRPr b="0" lang="en-US" sz="1600" spc="-1" strike="noStrike">
              <a:latin typeface="Arial"/>
              <a:ea typeface="Noto Sans CJK SC"/>
            </a:endParaRPr>
          </a:p>
        </p:txBody>
      </p:sp>
      <p:pic>
        <p:nvPicPr>
          <p:cNvPr id="394" name="Image 53" descr=""/>
          <p:cNvPicPr/>
          <p:nvPr/>
        </p:nvPicPr>
        <p:blipFill>
          <a:blip r:embed="rId1"/>
          <a:stretch/>
        </p:blipFill>
        <p:spPr>
          <a:xfrm>
            <a:off x="4559760" y="1714320"/>
            <a:ext cx="1079640" cy="714600"/>
          </a:xfrm>
          <a:prstGeom prst="rect">
            <a:avLst/>
          </a:prstGeom>
          <a:ln w="0">
            <a:noFill/>
          </a:ln>
        </p:spPr>
      </p:pic>
      <p:pic>
        <p:nvPicPr>
          <p:cNvPr id="395" name="Image 54" descr=""/>
          <p:cNvPicPr/>
          <p:nvPr/>
        </p:nvPicPr>
        <p:blipFill>
          <a:blip r:embed="rId2"/>
          <a:stretch/>
        </p:blipFill>
        <p:spPr>
          <a:xfrm>
            <a:off x="4559760" y="3129480"/>
            <a:ext cx="1079640" cy="714600"/>
          </a:xfrm>
          <a:prstGeom prst="rect">
            <a:avLst/>
          </a:prstGeom>
          <a:ln w="0">
            <a:noFill/>
          </a:ln>
        </p:spPr>
      </p:pic>
      <p:pic>
        <p:nvPicPr>
          <p:cNvPr id="396" name="Image 55" descr=""/>
          <p:cNvPicPr/>
          <p:nvPr/>
        </p:nvPicPr>
        <p:blipFill>
          <a:blip r:embed="rId3"/>
          <a:stretch/>
        </p:blipFill>
        <p:spPr>
          <a:xfrm>
            <a:off x="349560" y="1714320"/>
            <a:ext cx="1079640" cy="714600"/>
          </a:xfrm>
          <a:prstGeom prst="rect">
            <a:avLst/>
          </a:prstGeom>
          <a:ln w="0">
            <a:noFill/>
          </a:ln>
        </p:spPr>
      </p:pic>
      <p:pic>
        <p:nvPicPr>
          <p:cNvPr id="397" name="Image 56" descr=""/>
          <p:cNvPicPr/>
          <p:nvPr/>
        </p:nvPicPr>
        <p:blipFill>
          <a:blip r:embed="rId4"/>
          <a:stretch/>
        </p:blipFill>
        <p:spPr>
          <a:xfrm>
            <a:off x="349560" y="2452320"/>
            <a:ext cx="1079640" cy="714600"/>
          </a:xfrm>
          <a:prstGeom prst="rect">
            <a:avLst/>
          </a:prstGeom>
          <a:ln w="0">
            <a:noFill/>
          </a:ln>
        </p:spPr>
      </p:pic>
      <p:sp>
        <p:nvSpPr>
          <p:cNvPr id="398" name="CustomShape 9"/>
          <p:cNvSpPr/>
          <p:nvPr/>
        </p:nvSpPr>
        <p:spPr>
          <a:xfrm>
            <a:off x="369000" y="3146400"/>
            <a:ext cx="1476360" cy="49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43 first episode</a:t>
            </a:r>
            <a:endParaRPr b="0" lang="en-US" sz="16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of psychosis</a:t>
            </a:r>
            <a:endParaRPr b="0" lang="en-US" sz="1600" spc="-1" strike="noStrike">
              <a:latin typeface="Arial"/>
              <a:ea typeface="Noto Sans CJK SC"/>
            </a:endParaRPr>
          </a:p>
        </p:txBody>
      </p:sp>
      <p:grpSp>
        <p:nvGrpSpPr>
          <p:cNvPr id="399" name="Group 10"/>
          <p:cNvGrpSpPr/>
          <p:nvPr/>
        </p:nvGrpSpPr>
        <p:grpSpPr>
          <a:xfrm>
            <a:off x="70920" y="3236040"/>
            <a:ext cx="4152960" cy="2547360"/>
            <a:chOff x="70920" y="3236040"/>
            <a:chExt cx="4152960" cy="2547360"/>
          </a:xfrm>
        </p:grpSpPr>
        <p:sp>
          <p:nvSpPr>
            <p:cNvPr id="400" name="CustomShape 11"/>
            <p:cNvSpPr/>
            <p:nvPr/>
          </p:nvSpPr>
          <p:spPr>
            <a:xfrm>
              <a:off x="2194200" y="3236040"/>
              <a:ext cx="1095120" cy="19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1" name="CustomShape 12"/>
            <p:cNvSpPr/>
            <p:nvPr/>
          </p:nvSpPr>
          <p:spPr>
            <a:xfrm>
              <a:off x="1362960" y="3804120"/>
              <a:ext cx="1271520" cy="67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76% of</a:t>
              </a:r>
              <a:endParaRPr b="0" lang="en-US" sz="16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prediction</a:t>
              </a:r>
              <a:endParaRPr b="0" lang="en-US" sz="16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accuracy</a:t>
              </a:r>
              <a:endParaRPr b="0" lang="en-US" sz="1600" spc="-1" strike="noStrike">
                <a:latin typeface="Arial"/>
                <a:ea typeface="Noto Sans CJK SC"/>
              </a:endParaRPr>
            </a:p>
          </p:txBody>
        </p:sp>
        <p:sp>
          <p:nvSpPr>
            <p:cNvPr id="402" name="CustomShape 13"/>
            <p:cNvSpPr/>
            <p:nvPr/>
          </p:nvSpPr>
          <p:spPr>
            <a:xfrm>
              <a:off x="70920" y="5238360"/>
              <a:ext cx="4152960" cy="545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i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2) Discriminate first episode from controls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403" name="Image 281" descr=""/>
            <p:cNvPicPr/>
            <p:nvPr/>
          </p:nvPicPr>
          <p:blipFill>
            <a:blip r:embed="rId5"/>
            <a:stretch/>
          </p:blipFill>
          <p:spPr>
            <a:xfrm>
              <a:off x="835920" y="3677040"/>
              <a:ext cx="1407960" cy="11872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04" name="Group 14"/>
          <p:cNvGrpSpPr/>
          <p:nvPr/>
        </p:nvGrpSpPr>
        <p:grpSpPr>
          <a:xfrm>
            <a:off x="73440" y="5976360"/>
            <a:ext cx="5577480" cy="503280"/>
            <a:chOff x="73440" y="5976360"/>
            <a:chExt cx="5577480" cy="503280"/>
          </a:xfrm>
        </p:grpSpPr>
        <p:sp>
          <p:nvSpPr>
            <p:cNvPr id="405" name="CustomShape 15"/>
            <p:cNvSpPr/>
            <p:nvPr/>
          </p:nvSpPr>
          <p:spPr>
            <a:xfrm>
              <a:off x="73440" y="5976360"/>
              <a:ext cx="5577480" cy="50328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i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3) Perspectives: brain score of disorder progression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</p:grpSp>
      <p:grpSp>
        <p:nvGrpSpPr>
          <p:cNvPr id="406" name="Group 16"/>
          <p:cNvGrpSpPr/>
          <p:nvPr/>
        </p:nvGrpSpPr>
        <p:grpSpPr>
          <a:xfrm>
            <a:off x="70920" y="903600"/>
            <a:ext cx="7141320" cy="4439160"/>
            <a:chOff x="70920" y="903600"/>
            <a:chExt cx="7141320" cy="4439160"/>
          </a:xfrm>
        </p:grpSpPr>
        <p:pic>
          <p:nvPicPr>
            <p:cNvPr id="407" name="Image 47" descr=""/>
            <p:cNvPicPr/>
            <p:nvPr/>
          </p:nvPicPr>
          <p:blipFill>
            <a:blip r:embed="rId6"/>
            <a:stretch/>
          </p:blipFill>
          <p:spPr>
            <a:xfrm rot="10800000">
              <a:off x="2113560" y="3803760"/>
              <a:ext cx="1464120" cy="1232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8" name="CustomShape 17"/>
            <p:cNvSpPr/>
            <p:nvPr/>
          </p:nvSpPr>
          <p:spPr>
            <a:xfrm>
              <a:off x="5639760" y="4136040"/>
              <a:ext cx="1572480" cy="561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Learn predictive</a:t>
              </a:r>
              <a:endParaRPr b="0" lang="en-US" sz="16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signature</a:t>
              </a:r>
              <a:endParaRPr b="0" lang="en-US" sz="1600" spc="-1" strike="noStrike">
                <a:latin typeface="Arial"/>
                <a:ea typeface="Noto Sans CJK SC"/>
              </a:endParaRPr>
            </a:p>
          </p:txBody>
        </p:sp>
        <p:sp>
          <p:nvSpPr>
            <p:cNvPr id="409" name="CustomShape 18"/>
            <p:cNvSpPr/>
            <p:nvPr/>
          </p:nvSpPr>
          <p:spPr>
            <a:xfrm>
              <a:off x="5061600" y="4303440"/>
              <a:ext cx="653400" cy="590760"/>
            </a:xfrm>
            <a:custGeom>
              <a:avLst/>
              <a:gdLst/>
              <a:ahLst/>
              <a:rect l="l" t="t" r="r" b="b"/>
              <a:pathLst>
                <a:path w="1836" h="1662">
                  <a:moveTo>
                    <a:pt x="492" y="0"/>
                  </a:moveTo>
                  <a:lnTo>
                    <a:pt x="468" y="119"/>
                  </a:lnTo>
                  <a:lnTo>
                    <a:pt x="468" y="120"/>
                  </a:lnTo>
                  <a:lnTo>
                    <a:pt x="466" y="128"/>
                  </a:lnTo>
                  <a:lnTo>
                    <a:pt x="466" y="129"/>
                  </a:lnTo>
                  <a:cubicBezTo>
                    <a:pt x="456" y="162"/>
                    <a:pt x="426" y="187"/>
                    <a:pt x="389" y="187"/>
                  </a:cubicBezTo>
                  <a:cubicBezTo>
                    <a:pt x="378" y="187"/>
                    <a:pt x="367" y="185"/>
                    <a:pt x="358" y="181"/>
                  </a:cubicBezTo>
                  <a:lnTo>
                    <a:pt x="243" y="104"/>
                  </a:lnTo>
                  <a:lnTo>
                    <a:pt x="242" y="105"/>
                  </a:lnTo>
                  <a:lnTo>
                    <a:pt x="241" y="104"/>
                  </a:lnTo>
                  <a:lnTo>
                    <a:pt x="102" y="242"/>
                  </a:lnTo>
                  <a:lnTo>
                    <a:pt x="182" y="362"/>
                  </a:lnTo>
                  <a:lnTo>
                    <a:pt x="182" y="363"/>
                  </a:lnTo>
                  <a:cubicBezTo>
                    <a:pt x="193" y="391"/>
                    <a:pt x="187" y="423"/>
                    <a:pt x="164" y="446"/>
                  </a:cubicBezTo>
                  <a:cubicBezTo>
                    <a:pt x="155" y="455"/>
                    <a:pt x="144" y="462"/>
                    <a:pt x="133" y="465"/>
                  </a:cubicBezTo>
                  <a:lnTo>
                    <a:pt x="0" y="492"/>
                  </a:lnTo>
                  <a:lnTo>
                    <a:pt x="0" y="687"/>
                  </a:lnTo>
                  <a:lnTo>
                    <a:pt x="133" y="714"/>
                  </a:lnTo>
                  <a:cubicBezTo>
                    <a:pt x="144" y="717"/>
                    <a:pt x="155" y="724"/>
                    <a:pt x="164" y="733"/>
                  </a:cubicBezTo>
                  <a:cubicBezTo>
                    <a:pt x="187" y="755"/>
                    <a:pt x="193" y="789"/>
                    <a:pt x="182" y="816"/>
                  </a:cubicBezTo>
                  <a:cubicBezTo>
                    <a:pt x="182" y="817"/>
                    <a:pt x="182" y="817"/>
                    <a:pt x="182" y="817"/>
                  </a:cubicBezTo>
                  <a:lnTo>
                    <a:pt x="102" y="937"/>
                  </a:lnTo>
                  <a:lnTo>
                    <a:pt x="241" y="1075"/>
                  </a:lnTo>
                  <a:lnTo>
                    <a:pt x="242" y="1074"/>
                  </a:lnTo>
                  <a:lnTo>
                    <a:pt x="243" y="1075"/>
                  </a:lnTo>
                  <a:lnTo>
                    <a:pt x="358" y="998"/>
                  </a:lnTo>
                  <a:cubicBezTo>
                    <a:pt x="367" y="994"/>
                    <a:pt x="378" y="992"/>
                    <a:pt x="389" y="992"/>
                  </a:cubicBezTo>
                  <a:cubicBezTo>
                    <a:pt x="426" y="992"/>
                    <a:pt x="456" y="1017"/>
                    <a:pt x="466" y="1050"/>
                  </a:cubicBezTo>
                  <a:lnTo>
                    <a:pt x="466" y="1051"/>
                  </a:lnTo>
                  <a:lnTo>
                    <a:pt x="468" y="1059"/>
                  </a:lnTo>
                  <a:lnTo>
                    <a:pt x="492" y="1179"/>
                  </a:lnTo>
                  <a:lnTo>
                    <a:pt x="688" y="1179"/>
                  </a:lnTo>
                  <a:lnTo>
                    <a:pt x="712" y="1059"/>
                  </a:lnTo>
                  <a:lnTo>
                    <a:pt x="714" y="1051"/>
                  </a:lnTo>
                  <a:cubicBezTo>
                    <a:pt x="714" y="1050"/>
                    <a:pt x="714" y="1050"/>
                    <a:pt x="714" y="1050"/>
                  </a:cubicBezTo>
                  <a:cubicBezTo>
                    <a:pt x="722" y="1017"/>
                    <a:pt x="753" y="992"/>
                    <a:pt x="790" y="992"/>
                  </a:cubicBezTo>
                  <a:cubicBezTo>
                    <a:pt x="801" y="992"/>
                    <a:pt x="812" y="994"/>
                    <a:pt x="821" y="998"/>
                  </a:cubicBezTo>
                  <a:lnTo>
                    <a:pt x="937" y="1075"/>
                  </a:lnTo>
                  <a:lnTo>
                    <a:pt x="937" y="1074"/>
                  </a:lnTo>
                  <a:lnTo>
                    <a:pt x="939" y="1075"/>
                  </a:lnTo>
                  <a:lnTo>
                    <a:pt x="1077" y="937"/>
                  </a:lnTo>
                  <a:lnTo>
                    <a:pt x="997" y="817"/>
                  </a:lnTo>
                  <a:lnTo>
                    <a:pt x="997" y="816"/>
                  </a:lnTo>
                  <a:cubicBezTo>
                    <a:pt x="986" y="788"/>
                    <a:pt x="992" y="755"/>
                    <a:pt x="1015" y="733"/>
                  </a:cubicBezTo>
                  <a:cubicBezTo>
                    <a:pt x="1024" y="724"/>
                    <a:pt x="1035" y="717"/>
                    <a:pt x="1046" y="714"/>
                  </a:cubicBezTo>
                  <a:lnTo>
                    <a:pt x="1179" y="687"/>
                  </a:lnTo>
                  <a:lnTo>
                    <a:pt x="1179" y="589"/>
                  </a:lnTo>
                  <a:lnTo>
                    <a:pt x="1179" y="492"/>
                  </a:lnTo>
                  <a:lnTo>
                    <a:pt x="1046" y="465"/>
                  </a:lnTo>
                  <a:cubicBezTo>
                    <a:pt x="1035" y="462"/>
                    <a:pt x="1024" y="455"/>
                    <a:pt x="1015" y="446"/>
                  </a:cubicBezTo>
                  <a:cubicBezTo>
                    <a:pt x="992" y="423"/>
                    <a:pt x="986" y="391"/>
                    <a:pt x="997" y="362"/>
                  </a:cubicBezTo>
                  <a:lnTo>
                    <a:pt x="1077" y="242"/>
                  </a:lnTo>
                  <a:lnTo>
                    <a:pt x="939" y="104"/>
                  </a:lnTo>
                  <a:lnTo>
                    <a:pt x="937" y="105"/>
                  </a:lnTo>
                  <a:lnTo>
                    <a:pt x="937" y="104"/>
                  </a:lnTo>
                  <a:lnTo>
                    <a:pt x="821" y="181"/>
                  </a:lnTo>
                  <a:cubicBezTo>
                    <a:pt x="812" y="185"/>
                    <a:pt x="801" y="187"/>
                    <a:pt x="790" y="187"/>
                  </a:cubicBezTo>
                  <a:cubicBezTo>
                    <a:pt x="753" y="187"/>
                    <a:pt x="722" y="162"/>
                    <a:pt x="714" y="128"/>
                  </a:cubicBezTo>
                  <a:lnTo>
                    <a:pt x="712" y="120"/>
                  </a:lnTo>
                  <a:lnTo>
                    <a:pt x="688" y="0"/>
                  </a:lnTo>
                  <a:lnTo>
                    <a:pt x="492" y="0"/>
                  </a:lnTo>
                  <a:moveTo>
                    <a:pt x="584" y="397"/>
                  </a:moveTo>
                  <a:cubicBezTo>
                    <a:pt x="586" y="396"/>
                    <a:pt x="588" y="397"/>
                    <a:pt x="590" y="397"/>
                  </a:cubicBezTo>
                  <a:cubicBezTo>
                    <a:pt x="592" y="397"/>
                    <a:pt x="594" y="396"/>
                    <a:pt x="596" y="397"/>
                  </a:cubicBezTo>
                  <a:cubicBezTo>
                    <a:pt x="617" y="397"/>
                    <a:pt x="638" y="401"/>
                    <a:pt x="657" y="408"/>
                  </a:cubicBezTo>
                  <a:cubicBezTo>
                    <a:pt x="660" y="409"/>
                    <a:pt x="662" y="411"/>
                    <a:pt x="665" y="412"/>
                  </a:cubicBezTo>
                  <a:cubicBezTo>
                    <a:pt x="668" y="413"/>
                    <a:pt x="670" y="414"/>
                    <a:pt x="673" y="415"/>
                  </a:cubicBezTo>
                  <a:cubicBezTo>
                    <a:pt x="676" y="416"/>
                    <a:pt x="678" y="418"/>
                    <a:pt x="680" y="419"/>
                  </a:cubicBezTo>
                  <a:cubicBezTo>
                    <a:pt x="681" y="419"/>
                    <a:pt x="681" y="419"/>
                    <a:pt x="681" y="419"/>
                  </a:cubicBezTo>
                  <a:cubicBezTo>
                    <a:pt x="683" y="420"/>
                    <a:pt x="686" y="422"/>
                    <a:pt x="688" y="423"/>
                  </a:cubicBezTo>
                  <a:cubicBezTo>
                    <a:pt x="689" y="424"/>
                    <a:pt x="691" y="424"/>
                    <a:pt x="692" y="425"/>
                  </a:cubicBezTo>
                  <a:cubicBezTo>
                    <a:pt x="696" y="428"/>
                    <a:pt x="701" y="431"/>
                    <a:pt x="705" y="434"/>
                  </a:cubicBezTo>
                  <a:cubicBezTo>
                    <a:pt x="714" y="440"/>
                    <a:pt x="722" y="448"/>
                    <a:pt x="730" y="455"/>
                  </a:cubicBezTo>
                  <a:cubicBezTo>
                    <a:pt x="766" y="493"/>
                    <a:pt x="785" y="541"/>
                    <a:pt x="785" y="589"/>
                  </a:cubicBezTo>
                  <a:cubicBezTo>
                    <a:pt x="785" y="638"/>
                    <a:pt x="766" y="686"/>
                    <a:pt x="730" y="724"/>
                  </a:cubicBezTo>
                  <a:cubicBezTo>
                    <a:pt x="722" y="731"/>
                    <a:pt x="714" y="739"/>
                    <a:pt x="705" y="745"/>
                  </a:cubicBezTo>
                  <a:cubicBezTo>
                    <a:pt x="701" y="748"/>
                    <a:pt x="696" y="751"/>
                    <a:pt x="692" y="754"/>
                  </a:cubicBezTo>
                  <a:cubicBezTo>
                    <a:pt x="691" y="754"/>
                    <a:pt x="689" y="755"/>
                    <a:pt x="688" y="756"/>
                  </a:cubicBezTo>
                  <a:cubicBezTo>
                    <a:pt x="686" y="757"/>
                    <a:pt x="683" y="759"/>
                    <a:pt x="681" y="760"/>
                  </a:cubicBezTo>
                  <a:lnTo>
                    <a:pt x="680" y="760"/>
                  </a:lnTo>
                  <a:cubicBezTo>
                    <a:pt x="678" y="761"/>
                    <a:pt x="676" y="763"/>
                    <a:pt x="673" y="764"/>
                  </a:cubicBezTo>
                  <a:cubicBezTo>
                    <a:pt x="670" y="765"/>
                    <a:pt x="668" y="766"/>
                    <a:pt x="665" y="767"/>
                  </a:cubicBezTo>
                  <a:cubicBezTo>
                    <a:pt x="662" y="769"/>
                    <a:pt x="660" y="770"/>
                    <a:pt x="657" y="771"/>
                  </a:cubicBezTo>
                  <a:cubicBezTo>
                    <a:pt x="638" y="777"/>
                    <a:pt x="617" y="781"/>
                    <a:pt x="596" y="782"/>
                  </a:cubicBezTo>
                  <a:cubicBezTo>
                    <a:pt x="594" y="782"/>
                    <a:pt x="592" y="782"/>
                    <a:pt x="590" y="782"/>
                  </a:cubicBezTo>
                  <a:cubicBezTo>
                    <a:pt x="588" y="782"/>
                    <a:pt x="586" y="782"/>
                    <a:pt x="584" y="782"/>
                  </a:cubicBezTo>
                  <a:cubicBezTo>
                    <a:pt x="563" y="781"/>
                    <a:pt x="543" y="777"/>
                    <a:pt x="524" y="771"/>
                  </a:cubicBezTo>
                  <a:lnTo>
                    <a:pt x="523" y="770"/>
                  </a:lnTo>
                  <a:cubicBezTo>
                    <a:pt x="521" y="770"/>
                    <a:pt x="519" y="769"/>
                    <a:pt x="516" y="768"/>
                  </a:cubicBezTo>
                  <a:cubicBezTo>
                    <a:pt x="516" y="768"/>
                    <a:pt x="516" y="767"/>
                    <a:pt x="515" y="767"/>
                  </a:cubicBezTo>
                  <a:cubicBezTo>
                    <a:pt x="512" y="766"/>
                    <a:pt x="510" y="765"/>
                    <a:pt x="507" y="764"/>
                  </a:cubicBezTo>
                  <a:cubicBezTo>
                    <a:pt x="506" y="763"/>
                    <a:pt x="504" y="762"/>
                    <a:pt x="502" y="761"/>
                  </a:cubicBezTo>
                  <a:cubicBezTo>
                    <a:pt x="501" y="761"/>
                    <a:pt x="500" y="761"/>
                    <a:pt x="500" y="760"/>
                  </a:cubicBezTo>
                  <a:lnTo>
                    <a:pt x="499" y="760"/>
                  </a:lnTo>
                  <a:cubicBezTo>
                    <a:pt x="497" y="759"/>
                    <a:pt x="494" y="757"/>
                    <a:pt x="492" y="756"/>
                  </a:cubicBezTo>
                  <a:cubicBezTo>
                    <a:pt x="491" y="755"/>
                    <a:pt x="490" y="754"/>
                    <a:pt x="488" y="754"/>
                  </a:cubicBezTo>
                  <a:cubicBezTo>
                    <a:pt x="484" y="751"/>
                    <a:pt x="480" y="748"/>
                    <a:pt x="475" y="745"/>
                  </a:cubicBezTo>
                  <a:cubicBezTo>
                    <a:pt x="467" y="738"/>
                    <a:pt x="457" y="731"/>
                    <a:pt x="450" y="724"/>
                  </a:cubicBezTo>
                  <a:cubicBezTo>
                    <a:pt x="413" y="686"/>
                    <a:pt x="395" y="638"/>
                    <a:pt x="394" y="589"/>
                  </a:cubicBezTo>
                  <a:cubicBezTo>
                    <a:pt x="395" y="541"/>
                    <a:pt x="413" y="493"/>
                    <a:pt x="450" y="455"/>
                  </a:cubicBezTo>
                  <a:cubicBezTo>
                    <a:pt x="457" y="447"/>
                    <a:pt x="467" y="440"/>
                    <a:pt x="475" y="434"/>
                  </a:cubicBezTo>
                  <a:cubicBezTo>
                    <a:pt x="480" y="431"/>
                    <a:pt x="484" y="428"/>
                    <a:pt x="488" y="425"/>
                  </a:cubicBezTo>
                  <a:cubicBezTo>
                    <a:pt x="490" y="424"/>
                    <a:pt x="491" y="424"/>
                    <a:pt x="492" y="423"/>
                  </a:cubicBezTo>
                  <a:cubicBezTo>
                    <a:pt x="494" y="422"/>
                    <a:pt x="497" y="420"/>
                    <a:pt x="499" y="419"/>
                  </a:cubicBezTo>
                  <a:cubicBezTo>
                    <a:pt x="500" y="419"/>
                    <a:pt x="500" y="419"/>
                    <a:pt x="500" y="419"/>
                  </a:cubicBezTo>
                  <a:cubicBezTo>
                    <a:pt x="501" y="418"/>
                    <a:pt x="501" y="418"/>
                    <a:pt x="502" y="418"/>
                  </a:cubicBezTo>
                  <a:cubicBezTo>
                    <a:pt x="504" y="417"/>
                    <a:pt x="506" y="416"/>
                    <a:pt x="507" y="415"/>
                  </a:cubicBezTo>
                  <a:cubicBezTo>
                    <a:pt x="510" y="414"/>
                    <a:pt x="512" y="413"/>
                    <a:pt x="515" y="412"/>
                  </a:cubicBezTo>
                  <a:cubicBezTo>
                    <a:pt x="516" y="411"/>
                    <a:pt x="516" y="411"/>
                    <a:pt x="516" y="411"/>
                  </a:cubicBezTo>
                  <a:cubicBezTo>
                    <a:pt x="519" y="410"/>
                    <a:pt x="521" y="409"/>
                    <a:pt x="523" y="408"/>
                  </a:cubicBezTo>
                  <a:lnTo>
                    <a:pt x="524" y="408"/>
                  </a:lnTo>
                  <a:cubicBezTo>
                    <a:pt x="543" y="401"/>
                    <a:pt x="563" y="397"/>
                    <a:pt x="584" y="397"/>
                  </a:cubicBezTo>
                  <a:moveTo>
                    <a:pt x="1402" y="729"/>
                  </a:moveTo>
                  <a:lnTo>
                    <a:pt x="1387" y="804"/>
                  </a:lnTo>
                  <a:lnTo>
                    <a:pt x="1386" y="809"/>
                  </a:lnTo>
                  <a:cubicBezTo>
                    <a:pt x="1380" y="831"/>
                    <a:pt x="1361" y="846"/>
                    <a:pt x="1338" y="846"/>
                  </a:cubicBezTo>
                  <a:cubicBezTo>
                    <a:pt x="1331" y="846"/>
                    <a:pt x="1324" y="845"/>
                    <a:pt x="1318" y="842"/>
                  </a:cubicBezTo>
                  <a:lnTo>
                    <a:pt x="1246" y="794"/>
                  </a:lnTo>
                  <a:lnTo>
                    <a:pt x="1245" y="794"/>
                  </a:lnTo>
                  <a:lnTo>
                    <a:pt x="1244" y="794"/>
                  </a:lnTo>
                  <a:lnTo>
                    <a:pt x="1157" y="881"/>
                  </a:lnTo>
                  <a:lnTo>
                    <a:pt x="1208" y="956"/>
                  </a:lnTo>
                  <a:lnTo>
                    <a:pt x="1208" y="957"/>
                  </a:lnTo>
                  <a:cubicBezTo>
                    <a:pt x="1214" y="974"/>
                    <a:pt x="1211" y="995"/>
                    <a:pt x="1197" y="1009"/>
                  </a:cubicBezTo>
                  <a:cubicBezTo>
                    <a:pt x="1191" y="1015"/>
                    <a:pt x="1184" y="1019"/>
                    <a:pt x="1177" y="1021"/>
                  </a:cubicBezTo>
                  <a:lnTo>
                    <a:pt x="1176" y="1022"/>
                  </a:lnTo>
                  <a:lnTo>
                    <a:pt x="1093" y="1038"/>
                  </a:lnTo>
                  <a:lnTo>
                    <a:pt x="1093" y="1161"/>
                  </a:lnTo>
                  <a:lnTo>
                    <a:pt x="1176" y="1178"/>
                  </a:lnTo>
                  <a:lnTo>
                    <a:pt x="1177" y="1178"/>
                  </a:lnTo>
                  <a:cubicBezTo>
                    <a:pt x="1184" y="1180"/>
                    <a:pt x="1191" y="1184"/>
                    <a:pt x="1197" y="1190"/>
                  </a:cubicBezTo>
                  <a:cubicBezTo>
                    <a:pt x="1211" y="1204"/>
                    <a:pt x="1214" y="1225"/>
                    <a:pt x="1208" y="1243"/>
                  </a:cubicBezTo>
                  <a:lnTo>
                    <a:pt x="1157" y="1319"/>
                  </a:lnTo>
                  <a:lnTo>
                    <a:pt x="1244" y="1405"/>
                  </a:lnTo>
                  <a:lnTo>
                    <a:pt x="1245" y="1405"/>
                  </a:lnTo>
                  <a:lnTo>
                    <a:pt x="1246" y="1405"/>
                  </a:lnTo>
                  <a:lnTo>
                    <a:pt x="1318" y="1357"/>
                  </a:lnTo>
                  <a:cubicBezTo>
                    <a:pt x="1324" y="1354"/>
                    <a:pt x="1331" y="1353"/>
                    <a:pt x="1338" y="1353"/>
                  </a:cubicBezTo>
                  <a:cubicBezTo>
                    <a:pt x="1361" y="1353"/>
                    <a:pt x="1380" y="1369"/>
                    <a:pt x="1386" y="1390"/>
                  </a:cubicBezTo>
                  <a:lnTo>
                    <a:pt x="1387" y="1395"/>
                  </a:lnTo>
                  <a:lnTo>
                    <a:pt x="1387" y="1396"/>
                  </a:lnTo>
                  <a:lnTo>
                    <a:pt x="1402" y="1471"/>
                  </a:lnTo>
                  <a:lnTo>
                    <a:pt x="1526" y="1471"/>
                  </a:lnTo>
                  <a:lnTo>
                    <a:pt x="1541" y="1395"/>
                  </a:lnTo>
                  <a:lnTo>
                    <a:pt x="1542" y="1390"/>
                  </a:lnTo>
                  <a:cubicBezTo>
                    <a:pt x="1547" y="1369"/>
                    <a:pt x="1567" y="1353"/>
                    <a:pt x="1590" y="1353"/>
                  </a:cubicBezTo>
                  <a:cubicBezTo>
                    <a:pt x="1597" y="1353"/>
                    <a:pt x="1603" y="1354"/>
                    <a:pt x="1610" y="1357"/>
                  </a:cubicBezTo>
                  <a:lnTo>
                    <a:pt x="1682" y="1405"/>
                  </a:lnTo>
                  <a:lnTo>
                    <a:pt x="1683" y="1405"/>
                  </a:lnTo>
                  <a:lnTo>
                    <a:pt x="1771" y="1319"/>
                  </a:lnTo>
                  <a:lnTo>
                    <a:pt x="1720" y="1243"/>
                  </a:lnTo>
                  <a:cubicBezTo>
                    <a:pt x="1713" y="1225"/>
                    <a:pt x="1717" y="1204"/>
                    <a:pt x="1731" y="1190"/>
                  </a:cubicBezTo>
                  <a:cubicBezTo>
                    <a:pt x="1737" y="1184"/>
                    <a:pt x="1744" y="1180"/>
                    <a:pt x="1751" y="1178"/>
                  </a:cubicBezTo>
                  <a:lnTo>
                    <a:pt x="1835" y="1161"/>
                  </a:lnTo>
                  <a:lnTo>
                    <a:pt x="1835" y="1100"/>
                  </a:lnTo>
                  <a:lnTo>
                    <a:pt x="1835" y="1038"/>
                  </a:lnTo>
                  <a:lnTo>
                    <a:pt x="1751" y="1022"/>
                  </a:lnTo>
                  <a:lnTo>
                    <a:pt x="1751" y="1021"/>
                  </a:lnTo>
                  <a:cubicBezTo>
                    <a:pt x="1744" y="1019"/>
                    <a:pt x="1737" y="1015"/>
                    <a:pt x="1731" y="1009"/>
                  </a:cubicBezTo>
                  <a:cubicBezTo>
                    <a:pt x="1717" y="995"/>
                    <a:pt x="1713" y="974"/>
                    <a:pt x="1720" y="957"/>
                  </a:cubicBezTo>
                  <a:lnTo>
                    <a:pt x="1720" y="956"/>
                  </a:lnTo>
                  <a:lnTo>
                    <a:pt x="1771" y="881"/>
                  </a:lnTo>
                  <a:lnTo>
                    <a:pt x="1683" y="794"/>
                  </a:lnTo>
                  <a:lnTo>
                    <a:pt x="1682" y="794"/>
                  </a:lnTo>
                  <a:lnTo>
                    <a:pt x="1610" y="842"/>
                  </a:lnTo>
                  <a:cubicBezTo>
                    <a:pt x="1603" y="845"/>
                    <a:pt x="1597" y="846"/>
                    <a:pt x="1590" y="846"/>
                  </a:cubicBezTo>
                  <a:cubicBezTo>
                    <a:pt x="1567" y="846"/>
                    <a:pt x="1547" y="831"/>
                    <a:pt x="1542" y="809"/>
                  </a:cubicBezTo>
                  <a:lnTo>
                    <a:pt x="1541" y="804"/>
                  </a:lnTo>
                  <a:lnTo>
                    <a:pt x="1526" y="729"/>
                  </a:lnTo>
                  <a:lnTo>
                    <a:pt x="1402" y="729"/>
                  </a:lnTo>
                  <a:moveTo>
                    <a:pt x="1464" y="978"/>
                  </a:moveTo>
                  <a:cubicBezTo>
                    <a:pt x="1465" y="978"/>
                    <a:pt x="1466" y="978"/>
                    <a:pt x="1468" y="978"/>
                  </a:cubicBezTo>
                  <a:cubicBezTo>
                    <a:pt x="1481" y="979"/>
                    <a:pt x="1494" y="981"/>
                    <a:pt x="1506" y="986"/>
                  </a:cubicBezTo>
                  <a:cubicBezTo>
                    <a:pt x="1507" y="986"/>
                    <a:pt x="1509" y="987"/>
                    <a:pt x="1511" y="988"/>
                  </a:cubicBezTo>
                  <a:cubicBezTo>
                    <a:pt x="1513" y="988"/>
                    <a:pt x="1514" y="989"/>
                    <a:pt x="1516" y="990"/>
                  </a:cubicBezTo>
                  <a:cubicBezTo>
                    <a:pt x="1517" y="991"/>
                    <a:pt x="1519" y="991"/>
                    <a:pt x="1521" y="992"/>
                  </a:cubicBezTo>
                  <a:cubicBezTo>
                    <a:pt x="1523" y="993"/>
                    <a:pt x="1524" y="994"/>
                    <a:pt x="1525" y="995"/>
                  </a:cubicBezTo>
                  <a:cubicBezTo>
                    <a:pt x="1526" y="995"/>
                    <a:pt x="1527" y="996"/>
                    <a:pt x="1528" y="996"/>
                  </a:cubicBezTo>
                  <a:cubicBezTo>
                    <a:pt x="1531" y="998"/>
                    <a:pt x="1533" y="1000"/>
                    <a:pt x="1536" y="1002"/>
                  </a:cubicBezTo>
                  <a:cubicBezTo>
                    <a:pt x="1541" y="1006"/>
                    <a:pt x="1547" y="1010"/>
                    <a:pt x="1552" y="1015"/>
                  </a:cubicBezTo>
                  <a:cubicBezTo>
                    <a:pt x="1575" y="1039"/>
                    <a:pt x="1586" y="1069"/>
                    <a:pt x="1587" y="1100"/>
                  </a:cubicBezTo>
                  <a:cubicBezTo>
                    <a:pt x="1586" y="1130"/>
                    <a:pt x="1575" y="1160"/>
                    <a:pt x="1552" y="1184"/>
                  </a:cubicBezTo>
                  <a:cubicBezTo>
                    <a:pt x="1547" y="1189"/>
                    <a:pt x="1541" y="1194"/>
                    <a:pt x="1536" y="1198"/>
                  </a:cubicBezTo>
                  <a:cubicBezTo>
                    <a:pt x="1533" y="1200"/>
                    <a:pt x="1531" y="1201"/>
                    <a:pt x="1528" y="1203"/>
                  </a:cubicBezTo>
                  <a:cubicBezTo>
                    <a:pt x="1527" y="1203"/>
                    <a:pt x="1526" y="1204"/>
                    <a:pt x="1525" y="1204"/>
                  </a:cubicBezTo>
                  <a:cubicBezTo>
                    <a:pt x="1524" y="1205"/>
                    <a:pt x="1523" y="1206"/>
                    <a:pt x="1521" y="1207"/>
                  </a:cubicBezTo>
                  <a:cubicBezTo>
                    <a:pt x="1519" y="1208"/>
                    <a:pt x="1517" y="1209"/>
                    <a:pt x="1516" y="1210"/>
                  </a:cubicBezTo>
                  <a:cubicBezTo>
                    <a:pt x="1514" y="1210"/>
                    <a:pt x="1513" y="1211"/>
                    <a:pt x="1511" y="1212"/>
                  </a:cubicBezTo>
                  <a:cubicBezTo>
                    <a:pt x="1509" y="1212"/>
                    <a:pt x="1507" y="1213"/>
                    <a:pt x="1506" y="1214"/>
                  </a:cubicBezTo>
                  <a:cubicBezTo>
                    <a:pt x="1494" y="1218"/>
                    <a:pt x="1481" y="1221"/>
                    <a:pt x="1468" y="1221"/>
                  </a:cubicBezTo>
                  <a:cubicBezTo>
                    <a:pt x="1466" y="1221"/>
                    <a:pt x="1465" y="1221"/>
                    <a:pt x="1464" y="1221"/>
                  </a:cubicBezTo>
                  <a:cubicBezTo>
                    <a:pt x="1463" y="1221"/>
                    <a:pt x="1461" y="1221"/>
                    <a:pt x="1460" y="1221"/>
                  </a:cubicBezTo>
                  <a:cubicBezTo>
                    <a:pt x="1447" y="1221"/>
                    <a:pt x="1434" y="1218"/>
                    <a:pt x="1422" y="1214"/>
                  </a:cubicBezTo>
                  <a:cubicBezTo>
                    <a:pt x="1420" y="1213"/>
                    <a:pt x="1419" y="1213"/>
                    <a:pt x="1417" y="1212"/>
                  </a:cubicBezTo>
                  <a:cubicBezTo>
                    <a:pt x="1415" y="1211"/>
                    <a:pt x="1413" y="1210"/>
                    <a:pt x="1412" y="1209"/>
                  </a:cubicBezTo>
                  <a:cubicBezTo>
                    <a:pt x="1411" y="1209"/>
                    <a:pt x="1410" y="1208"/>
                    <a:pt x="1409" y="1208"/>
                  </a:cubicBezTo>
                  <a:cubicBezTo>
                    <a:pt x="1408" y="1208"/>
                    <a:pt x="1408" y="1207"/>
                    <a:pt x="1407" y="1207"/>
                  </a:cubicBezTo>
                  <a:cubicBezTo>
                    <a:pt x="1405" y="1206"/>
                    <a:pt x="1404" y="1205"/>
                    <a:pt x="1402" y="1204"/>
                  </a:cubicBezTo>
                  <a:cubicBezTo>
                    <a:pt x="1401" y="1204"/>
                    <a:pt x="1400" y="1203"/>
                    <a:pt x="1400" y="1203"/>
                  </a:cubicBezTo>
                  <a:cubicBezTo>
                    <a:pt x="1397" y="1201"/>
                    <a:pt x="1394" y="1200"/>
                    <a:pt x="1392" y="1198"/>
                  </a:cubicBezTo>
                  <a:cubicBezTo>
                    <a:pt x="1386" y="1194"/>
                    <a:pt x="1381" y="1189"/>
                    <a:pt x="1376" y="1184"/>
                  </a:cubicBezTo>
                  <a:cubicBezTo>
                    <a:pt x="1353" y="1160"/>
                    <a:pt x="1341" y="1130"/>
                    <a:pt x="1341" y="1100"/>
                  </a:cubicBezTo>
                  <a:cubicBezTo>
                    <a:pt x="1341" y="1069"/>
                    <a:pt x="1353" y="1039"/>
                    <a:pt x="1376" y="1015"/>
                  </a:cubicBezTo>
                  <a:cubicBezTo>
                    <a:pt x="1381" y="1010"/>
                    <a:pt x="1386" y="1006"/>
                    <a:pt x="1392" y="1002"/>
                  </a:cubicBezTo>
                  <a:cubicBezTo>
                    <a:pt x="1394" y="1000"/>
                    <a:pt x="1397" y="998"/>
                    <a:pt x="1400" y="996"/>
                  </a:cubicBezTo>
                  <a:cubicBezTo>
                    <a:pt x="1400" y="996"/>
                    <a:pt x="1401" y="995"/>
                    <a:pt x="1402" y="995"/>
                  </a:cubicBezTo>
                  <a:cubicBezTo>
                    <a:pt x="1404" y="994"/>
                    <a:pt x="1405" y="993"/>
                    <a:pt x="1407" y="992"/>
                  </a:cubicBezTo>
                  <a:cubicBezTo>
                    <a:pt x="1408" y="992"/>
                    <a:pt x="1408" y="992"/>
                    <a:pt x="1409" y="991"/>
                  </a:cubicBezTo>
                  <a:cubicBezTo>
                    <a:pt x="1410" y="991"/>
                    <a:pt x="1411" y="990"/>
                    <a:pt x="1412" y="990"/>
                  </a:cubicBezTo>
                  <a:cubicBezTo>
                    <a:pt x="1413" y="989"/>
                    <a:pt x="1415" y="988"/>
                    <a:pt x="1417" y="988"/>
                  </a:cubicBezTo>
                  <a:lnTo>
                    <a:pt x="1417" y="987"/>
                  </a:lnTo>
                  <a:cubicBezTo>
                    <a:pt x="1419" y="987"/>
                    <a:pt x="1420" y="986"/>
                    <a:pt x="1422" y="986"/>
                  </a:cubicBezTo>
                  <a:lnTo>
                    <a:pt x="1422" y="985"/>
                  </a:lnTo>
                  <a:cubicBezTo>
                    <a:pt x="1434" y="981"/>
                    <a:pt x="1447" y="979"/>
                    <a:pt x="1460" y="978"/>
                  </a:cubicBezTo>
                  <a:cubicBezTo>
                    <a:pt x="1461" y="978"/>
                    <a:pt x="1463" y="978"/>
                    <a:pt x="1464" y="978"/>
                  </a:cubicBezTo>
                  <a:moveTo>
                    <a:pt x="879" y="1224"/>
                  </a:moveTo>
                  <a:lnTo>
                    <a:pt x="870" y="1268"/>
                  </a:lnTo>
                  <a:lnTo>
                    <a:pt x="869" y="1271"/>
                  </a:lnTo>
                  <a:cubicBezTo>
                    <a:pt x="866" y="1284"/>
                    <a:pt x="855" y="1293"/>
                    <a:pt x="841" y="1293"/>
                  </a:cubicBezTo>
                  <a:cubicBezTo>
                    <a:pt x="837" y="1293"/>
                    <a:pt x="833" y="1292"/>
                    <a:pt x="829" y="1291"/>
                  </a:cubicBezTo>
                  <a:lnTo>
                    <a:pt x="787" y="1262"/>
                  </a:lnTo>
                  <a:lnTo>
                    <a:pt x="786" y="1263"/>
                  </a:lnTo>
                  <a:lnTo>
                    <a:pt x="786" y="1262"/>
                  </a:lnTo>
                  <a:lnTo>
                    <a:pt x="735" y="1313"/>
                  </a:lnTo>
                  <a:lnTo>
                    <a:pt x="764" y="1358"/>
                  </a:lnTo>
                  <a:cubicBezTo>
                    <a:pt x="768" y="1368"/>
                    <a:pt x="766" y="1381"/>
                    <a:pt x="758" y="1389"/>
                  </a:cubicBezTo>
                  <a:cubicBezTo>
                    <a:pt x="754" y="1392"/>
                    <a:pt x="750" y="1395"/>
                    <a:pt x="746" y="1396"/>
                  </a:cubicBezTo>
                  <a:lnTo>
                    <a:pt x="697" y="1406"/>
                  </a:lnTo>
                  <a:lnTo>
                    <a:pt x="697" y="1479"/>
                  </a:lnTo>
                  <a:lnTo>
                    <a:pt x="746" y="1489"/>
                  </a:lnTo>
                  <a:cubicBezTo>
                    <a:pt x="750" y="1491"/>
                    <a:pt x="754" y="1493"/>
                    <a:pt x="758" y="1496"/>
                  </a:cubicBezTo>
                  <a:cubicBezTo>
                    <a:pt x="766" y="1505"/>
                    <a:pt x="768" y="1517"/>
                    <a:pt x="764" y="1527"/>
                  </a:cubicBezTo>
                  <a:lnTo>
                    <a:pt x="735" y="1572"/>
                  </a:lnTo>
                  <a:lnTo>
                    <a:pt x="786" y="1623"/>
                  </a:lnTo>
                  <a:lnTo>
                    <a:pt x="787" y="1623"/>
                  </a:lnTo>
                  <a:lnTo>
                    <a:pt x="829" y="1595"/>
                  </a:lnTo>
                  <a:cubicBezTo>
                    <a:pt x="833" y="1593"/>
                    <a:pt x="837" y="1592"/>
                    <a:pt x="841" y="1592"/>
                  </a:cubicBezTo>
                  <a:cubicBezTo>
                    <a:pt x="855" y="1592"/>
                    <a:pt x="866" y="1601"/>
                    <a:pt x="869" y="1614"/>
                  </a:cubicBezTo>
                  <a:lnTo>
                    <a:pt x="870" y="1617"/>
                  </a:lnTo>
                  <a:lnTo>
                    <a:pt x="879" y="1661"/>
                  </a:lnTo>
                  <a:lnTo>
                    <a:pt x="952" y="1661"/>
                  </a:lnTo>
                  <a:lnTo>
                    <a:pt x="960" y="1617"/>
                  </a:lnTo>
                  <a:lnTo>
                    <a:pt x="961" y="1614"/>
                  </a:lnTo>
                  <a:cubicBezTo>
                    <a:pt x="964" y="1601"/>
                    <a:pt x="976" y="1592"/>
                    <a:pt x="989" y="1592"/>
                  </a:cubicBezTo>
                  <a:cubicBezTo>
                    <a:pt x="993" y="1592"/>
                    <a:pt x="997" y="1593"/>
                    <a:pt x="1001" y="1595"/>
                  </a:cubicBezTo>
                  <a:lnTo>
                    <a:pt x="1044" y="1623"/>
                  </a:lnTo>
                  <a:lnTo>
                    <a:pt x="1096" y="1572"/>
                  </a:lnTo>
                  <a:lnTo>
                    <a:pt x="1066" y="1527"/>
                  </a:lnTo>
                  <a:cubicBezTo>
                    <a:pt x="1062" y="1517"/>
                    <a:pt x="1064" y="1505"/>
                    <a:pt x="1073" y="1496"/>
                  </a:cubicBezTo>
                  <a:cubicBezTo>
                    <a:pt x="1076" y="1493"/>
                    <a:pt x="1080" y="1491"/>
                    <a:pt x="1084" y="1489"/>
                  </a:cubicBezTo>
                  <a:lnTo>
                    <a:pt x="1133" y="1479"/>
                  </a:lnTo>
                  <a:lnTo>
                    <a:pt x="1133" y="1406"/>
                  </a:lnTo>
                  <a:lnTo>
                    <a:pt x="1084" y="1396"/>
                  </a:lnTo>
                  <a:cubicBezTo>
                    <a:pt x="1080" y="1395"/>
                    <a:pt x="1076" y="1392"/>
                    <a:pt x="1073" y="1389"/>
                  </a:cubicBezTo>
                  <a:cubicBezTo>
                    <a:pt x="1064" y="1381"/>
                    <a:pt x="1062" y="1368"/>
                    <a:pt x="1066" y="1358"/>
                  </a:cubicBezTo>
                  <a:lnTo>
                    <a:pt x="1096" y="1313"/>
                  </a:lnTo>
                  <a:lnTo>
                    <a:pt x="1044" y="1262"/>
                  </a:lnTo>
                  <a:lnTo>
                    <a:pt x="1044" y="1263"/>
                  </a:lnTo>
                  <a:lnTo>
                    <a:pt x="1044" y="1262"/>
                  </a:lnTo>
                  <a:lnTo>
                    <a:pt x="1001" y="1291"/>
                  </a:lnTo>
                  <a:cubicBezTo>
                    <a:pt x="997" y="1292"/>
                    <a:pt x="993" y="1293"/>
                    <a:pt x="989" y="1293"/>
                  </a:cubicBezTo>
                  <a:cubicBezTo>
                    <a:pt x="976" y="1293"/>
                    <a:pt x="964" y="1284"/>
                    <a:pt x="961" y="1271"/>
                  </a:cubicBezTo>
                  <a:lnTo>
                    <a:pt x="960" y="1268"/>
                  </a:lnTo>
                  <a:lnTo>
                    <a:pt x="952" y="1224"/>
                  </a:lnTo>
                  <a:lnTo>
                    <a:pt x="879" y="1224"/>
                  </a:lnTo>
                  <a:moveTo>
                    <a:pt x="913" y="1371"/>
                  </a:moveTo>
                  <a:cubicBezTo>
                    <a:pt x="914" y="1371"/>
                    <a:pt x="914" y="1371"/>
                    <a:pt x="915" y="1371"/>
                  </a:cubicBezTo>
                  <a:cubicBezTo>
                    <a:pt x="916" y="1371"/>
                    <a:pt x="917" y="1371"/>
                    <a:pt x="918" y="1371"/>
                  </a:cubicBezTo>
                  <a:cubicBezTo>
                    <a:pt x="925" y="1371"/>
                    <a:pt x="933" y="1372"/>
                    <a:pt x="940" y="1375"/>
                  </a:cubicBezTo>
                  <a:cubicBezTo>
                    <a:pt x="941" y="1375"/>
                    <a:pt x="942" y="1376"/>
                    <a:pt x="943" y="1376"/>
                  </a:cubicBezTo>
                  <a:cubicBezTo>
                    <a:pt x="944" y="1377"/>
                    <a:pt x="945" y="1377"/>
                    <a:pt x="946" y="1377"/>
                  </a:cubicBezTo>
                  <a:cubicBezTo>
                    <a:pt x="947" y="1378"/>
                    <a:pt x="948" y="1378"/>
                    <a:pt x="949" y="1379"/>
                  </a:cubicBezTo>
                  <a:cubicBezTo>
                    <a:pt x="950" y="1380"/>
                    <a:pt x="951" y="1380"/>
                    <a:pt x="952" y="1381"/>
                  </a:cubicBezTo>
                  <a:lnTo>
                    <a:pt x="953" y="1381"/>
                  </a:lnTo>
                  <a:cubicBezTo>
                    <a:pt x="955" y="1382"/>
                    <a:pt x="956" y="1383"/>
                    <a:pt x="958" y="1385"/>
                  </a:cubicBezTo>
                  <a:cubicBezTo>
                    <a:pt x="961" y="1387"/>
                    <a:pt x="964" y="1389"/>
                    <a:pt x="967" y="1392"/>
                  </a:cubicBezTo>
                  <a:cubicBezTo>
                    <a:pt x="980" y="1406"/>
                    <a:pt x="987" y="1424"/>
                    <a:pt x="987" y="1443"/>
                  </a:cubicBezTo>
                  <a:cubicBezTo>
                    <a:pt x="987" y="1461"/>
                    <a:pt x="980" y="1479"/>
                    <a:pt x="967" y="1493"/>
                  </a:cubicBezTo>
                  <a:cubicBezTo>
                    <a:pt x="964" y="1496"/>
                    <a:pt x="961" y="1498"/>
                    <a:pt x="958" y="1501"/>
                  </a:cubicBezTo>
                  <a:cubicBezTo>
                    <a:pt x="956" y="1502"/>
                    <a:pt x="955" y="1503"/>
                    <a:pt x="953" y="1504"/>
                  </a:cubicBezTo>
                  <a:cubicBezTo>
                    <a:pt x="952" y="1504"/>
                    <a:pt x="952" y="1505"/>
                    <a:pt x="952" y="1505"/>
                  </a:cubicBezTo>
                  <a:cubicBezTo>
                    <a:pt x="951" y="1505"/>
                    <a:pt x="950" y="1506"/>
                    <a:pt x="949" y="1506"/>
                  </a:cubicBezTo>
                  <a:cubicBezTo>
                    <a:pt x="948" y="1507"/>
                    <a:pt x="947" y="1507"/>
                    <a:pt x="946" y="1508"/>
                  </a:cubicBezTo>
                  <a:cubicBezTo>
                    <a:pt x="945" y="1508"/>
                    <a:pt x="944" y="1509"/>
                    <a:pt x="943" y="1509"/>
                  </a:cubicBezTo>
                  <a:cubicBezTo>
                    <a:pt x="942" y="1509"/>
                    <a:pt x="941" y="1510"/>
                    <a:pt x="940" y="1510"/>
                  </a:cubicBezTo>
                  <a:cubicBezTo>
                    <a:pt x="933" y="1513"/>
                    <a:pt x="925" y="1514"/>
                    <a:pt x="918" y="1514"/>
                  </a:cubicBezTo>
                  <a:cubicBezTo>
                    <a:pt x="917" y="1514"/>
                    <a:pt x="916" y="1515"/>
                    <a:pt x="915" y="1515"/>
                  </a:cubicBezTo>
                  <a:cubicBezTo>
                    <a:pt x="914" y="1515"/>
                    <a:pt x="914" y="1514"/>
                    <a:pt x="913" y="1514"/>
                  </a:cubicBezTo>
                  <a:cubicBezTo>
                    <a:pt x="905" y="1514"/>
                    <a:pt x="898" y="1513"/>
                    <a:pt x="891" y="1510"/>
                  </a:cubicBezTo>
                  <a:cubicBezTo>
                    <a:pt x="890" y="1510"/>
                    <a:pt x="890" y="1510"/>
                    <a:pt x="890" y="1510"/>
                  </a:cubicBezTo>
                  <a:cubicBezTo>
                    <a:pt x="890" y="1510"/>
                    <a:pt x="889" y="1510"/>
                    <a:pt x="888" y="1509"/>
                  </a:cubicBezTo>
                  <a:lnTo>
                    <a:pt x="887" y="1509"/>
                  </a:lnTo>
                  <a:cubicBezTo>
                    <a:pt x="887" y="1509"/>
                    <a:pt x="886" y="1508"/>
                    <a:pt x="885" y="1508"/>
                  </a:cubicBezTo>
                  <a:cubicBezTo>
                    <a:pt x="884" y="1507"/>
                    <a:pt x="883" y="1507"/>
                    <a:pt x="883" y="1507"/>
                  </a:cubicBezTo>
                  <a:cubicBezTo>
                    <a:pt x="882" y="1507"/>
                    <a:pt x="882" y="1506"/>
                    <a:pt x="882" y="1506"/>
                  </a:cubicBezTo>
                  <a:cubicBezTo>
                    <a:pt x="881" y="1506"/>
                    <a:pt x="880" y="1505"/>
                    <a:pt x="879" y="1505"/>
                  </a:cubicBezTo>
                  <a:cubicBezTo>
                    <a:pt x="878" y="1505"/>
                    <a:pt x="878" y="1504"/>
                    <a:pt x="878" y="1504"/>
                  </a:cubicBezTo>
                  <a:cubicBezTo>
                    <a:pt x="876" y="1503"/>
                    <a:pt x="874" y="1502"/>
                    <a:pt x="873" y="1501"/>
                  </a:cubicBezTo>
                  <a:cubicBezTo>
                    <a:pt x="870" y="1498"/>
                    <a:pt x="866" y="1496"/>
                    <a:pt x="864" y="1493"/>
                  </a:cubicBezTo>
                  <a:cubicBezTo>
                    <a:pt x="850" y="1479"/>
                    <a:pt x="843" y="1461"/>
                    <a:pt x="843" y="1443"/>
                  </a:cubicBezTo>
                  <a:cubicBezTo>
                    <a:pt x="843" y="1424"/>
                    <a:pt x="850" y="1406"/>
                    <a:pt x="864" y="1392"/>
                  </a:cubicBezTo>
                  <a:cubicBezTo>
                    <a:pt x="866" y="1389"/>
                    <a:pt x="870" y="1387"/>
                    <a:pt x="873" y="1385"/>
                  </a:cubicBezTo>
                  <a:cubicBezTo>
                    <a:pt x="874" y="1383"/>
                    <a:pt x="876" y="1382"/>
                    <a:pt x="878" y="1381"/>
                  </a:cubicBezTo>
                  <a:lnTo>
                    <a:pt x="879" y="1381"/>
                  </a:lnTo>
                  <a:cubicBezTo>
                    <a:pt x="880" y="1380"/>
                    <a:pt x="881" y="1380"/>
                    <a:pt x="882" y="1379"/>
                  </a:cubicBezTo>
                  <a:lnTo>
                    <a:pt x="883" y="1378"/>
                  </a:lnTo>
                  <a:cubicBezTo>
                    <a:pt x="883" y="1378"/>
                    <a:pt x="884" y="1378"/>
                    <a:pt x="885" y="1377"/>
                  </a:cubicBezTo>
                  <a:cubicBezTo>
                    <a:pt x="886" y="1377"/>
                    <a:pt x="887" y="1377"/>
                    <a:pt x="887" y="1376"/>
                  </a:cubicBezTo>
                  <a:cubicBezTo>
                    <a:pt x="888" y="1376"/>
                    <a:pt x="888" y="1376"/>
                    <a:pt x="888" y="1376"/>
                  </a:cubicBezTo>
                  <a:cubicBezTo>
                    <a:pt x="889" y="1376"/>
                    <a:pt x="890" y="1375"/>
                    <a:pt x="890" y="1375"/>
                  </a:cubicBezTo>
                  <a:lnTo>
                    <a:pt x="891" y="1375"/>
                  </a:lnTo>
                  <a:cubicBezTo>
                    <a:pt x="898" y="1372"/>
                    <a:pt x="905" y="1371"/>
                    <a:pt x="913" y="1371"/>
                  </a:cubicBezTo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0" name="CustomShape 19"/>
            <p:cNvSpPr/>
            <p:nvPr/>
          </p:nvSpPr>
          <p:spPr>
            <a:xfrm>
              <a:off x="70920" y="903600"/>
              <a:ext cx="5890320" cy="545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i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1) Learn a Predictive signature on patients with chronic SZ and controls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11" name="CustomShape 20"/>
            <p:cNvSpPr/>
            <p:nvPr/>
          </p:nvSpPr>
          <p:spPr>
            <a:xfrm>
              <a:off x="2061720" y="4943520"/>
              <a:ext cx="1823400" cy="399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Predictive signature</a:t>
              </a:r>
              <a:endParaRPr b="0" lang="en-US" sz="1600" spc="-1" strike="noStrike">
                <a:latin typeface="Arial"/>
                <a:ea typeface="Noto Sans CJK SC"/>
              </a:endParaRPr>
            </a:p>
          </p:txBody>
        </p:sp>
        <p:pic>
          <p:nvPicPr>
            <p:cNvPr id="412" name="Image 283" descr=""/>
            <p:cNvPicPr/>
            <p:nvPr/>
          </p:nvPicPr>
          <p:blipFill>
            <a:blip r:embed="rId7"/>
            <a:stretch/>
          </p:blipFill>
          <p:spPr>
            <a:xfrm>
              <a:off x="3758760" y="4130640"/>
              <a:ext cx="1378440" cy="874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13" name="Group 21"/>
          <p:cNvGrpSpPr/>
          <p:nvPr/>
        </p:nvGrpSpPr>
        <p:grpSpPr>
          <a:xfrm>
            <a:off x="7022160" y="3080160"/>
            <a:ext cx="4813920" cy="3273840"/>
            <a:chOff x="7022160" y="3080160"/>
            <a:chExt cx="4813920" cy="3273840"/>
          </a:xfrm>
        </p:grpSpPr>
        <p:pic>
          <p:nvPicPr>
            <p:cNvPr id="414" name="Image 175_0" descr=""/>
            <p:cNvPicPr/>
            <p:nvPr/>
          </p:nvPicPr>
          <p:blipFill>
            <a:blip r:embed="rId8"/>
            <a:stretch/>
          </p:blipFill>
          <p:spPr>
            <a:xfrm>
              <a:off x="7679520" y="3587040"/>
              <a:ext cx="3919680" cy="1324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5" name="CustomShape 22"/>
            <p:cNvSpPr/>
            <p:nvPr/>
          </p:nvSpPr>
          <p:spPr>
            <a:xfrm>
              <a:off x="11157840" y="3096720"/>
              <a:ext cx="580320" cy="24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CTL 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16" name="CustomShape 23"/>
            <p:cNvSpPr/>
            <p:nvPr/>
          </p:nvSpPr>
          <p:spPr>
            <a:xfrm>
              <a:off x="11059920" y="5180760"/>
              <a:ext cx="776160" cy="37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Chronic</a:t>
              </a:r>
              <a:endParaRPr b="0" lang="en-US" sz="1800" spc="-1" strike="noStrike">
                <a:latin typeface="Arial"/>
                <a:ea typeface="Noto Sans CJK SC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SCZ 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417" name="Image 186_0" descr=""/>
            <p:cNvPicPr/>
            <p:nvPr/>
          </p:nvPicPr>
          <p:blipFill>
            <a:blip r:embed="rId9"/>
            <a:stretch/>
          </p:blipFill>
          <p:spPr>
            <a:xfrm>
              <a:off x="11136600" y="3429360"/>
              <a:ext cx="62244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8" name="Image 187_0" descr=""/>
            <p:cNvPicPr/>
            <p:nvPr/>
          </p:nvPicPr>
          <p:blipFill>
            <a:blip r:embed="rId10"/>
            <a:stretch/>
          </p:blipFill>
          <p:spPr>
            <a:xfrm>
              <a:off x="11136600" y="4771080"/>
              <a:ext cx="622440" cy="41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9" name="CustomShape 24"/>
            <p:cNvSpPr/>
            <p:nvPr/>
          </p:nvSpPr>
          <p:spPr>
            <a:xfrm>
              <a:off x="7565040" y="4602960"/>
              <a:ext cx="631440" cy="110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20" name="Image 181_0" descr=""/>
            <p:cNvPicPr/>
            <p:nvPr/>
          </p:nvPicPr>
          <p:blipFill>
            <a:blip r:embed="rId11"/>
            <a:stretch/>
          </p:blipFill>
          <p:spPr>
            <a:xfrm>
              <a:off x="7517880" y="3613320"/>
              <a:ext cx="62280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1" name="Image 182_0" descr=""/>
            <p:cNvPicPr/>
            <p:nvPr/>
          </p:nvPicPr>
          <p:blipFill>
            <a:blip r:embed="rId12"/>
            <a:stretch/>
          </p:blipFill>
          <p:spPr>
            <a:xfrm>
              <a:off x="7517880" y="4149000"/>
              <a:ext cx="62280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2" name="Image 188_0" descr=""/>
            <p:cNvPicPr/>
            <p:nvPr/>
          </p:nvPicPr>
          <p:blipFill>
            <a:blip r:embed="rId13"/>
            <a:stretch/>
          </p:blipFill>
          <p:spPr>
            <a:xfrm>
              <a:off x="7140960" y="3080160"/>
              <a:ext cx="371520" cy="736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3" name="CustomShape 25"/>
            <p:cNvSpPr/>
            <p:nvPr/>
          </p:nvSpPr>
          <p:spPr>
            <a:xfrm>
              <a:off x="7216200" y="3125880"/>
              <a:ext cx="573840" cy="1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genetic</a:t>
              </a:r>
              <a:endParaRPr b="0" lang="en-US" sz="1400" spc="-1" strike="noStrike">
                <a:latin typeface="Arial"/>
                <a:ea typeface="Noto Sans CJK SC"/>
              </a:endParaRPr>
            </a:p>
          </p:txBody>
        </p:sp>
        <p:sp>
          <p:nvSpPr>
            <p:cNvPr id="424" name="CustomShape 26"/>
            <p:cNvSpPr/>
            <p:nvPr/>
          </p:nvSpPr>
          <p:spPr>
            <a:xfrm>
              <a:off x="9669600" y="3334320"/>
              <a:ext cx="496080" cy="110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CTL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25" name="CustomShape 27"/>
            <p:cNvSpPr/>
            <p:nvPr/>
          </p:nvSpPr>
          <p:spPr>
            <a:xfrm>
              <a:off x="9590760" y="4951080"/>
              <a:ext cx="653400" cy="18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FE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426" name="Image 179_0" descr=""/>
            <p:cNvPicPr/>
            <p:nvPr/>
          </p:nvPicPr>
          <p:blipFill>
            <a:blip r:embed="rId14"/>
            <a:stretch/>
          </p:blipFill>
          <p:spPr>
            <a:xfrm>
              <a:off x="9606240" y="3596400"/>
              <a:ext cx="622440" cy="410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7" name="Image 180_0" descr=""/>
            <p:cNvPicPr/>
            <p:nvPr/>
          </p:nvPicPr>
          <p:blipFill>
            <a:blip r:embed="rId15"/>
            <a:stretch/>
          </p:blipFill>
          <p:spPr>
            <a:xfrm>
              <a:off x="9606240" y="4541040"/>
              <a:ext cx="62244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8" name="Image 189_0" descr=""/>
            <p:cNvPicPr/>
            <p:nvPr/>
          </p:nvPicPr>
          <p:blipFill>
            <a:blip r:embed="rId16"/>
            <a:stretch/>
          </p:blipFill>
          <p:spPr>
            <a:xfrm>
              <a:off x="9142920" y="3100680"/>
              <a:ext cx="371880" cy="73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9" name="CustomShape 28"/>
            <p:cNvSpPr/>
            <p:nvPr/>
          </p:nvSpPr>
          <p:spPr>
            <a:xfrm>
              <a:off x="9239040" y="3125880"/>
              <a:ext cx="1019880" cy="1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environment</a:t>
              </a:r>
              <a:endParaRPr b="0" lang="en-US" sz="1400" spc="-1" strike="noStrike">
                <a:latin typeface="Arial"/>
                <a:ea typeface="Noto Sans CJK SC"/>
              </a:endParaRPr>
            </a:p>
          </p:txBody>
        </p:sp>
        <p:sp>
          <p:nvSpPr>
            <p:cNvPr id="430" name="CustomShape 29"/>
            <p:cNvSpPr/>
            <p:nvPr/>
          </p:nvSpPr>
          <p:spPr>
            <a:xfrm>
              <a:off x="9570600" y="3371040"/>
              <a:ext cx="694080" cy="1919520"/>
            </a:xfrm>
            <a:prstGeom prst="roundRect">
              <a:avLst>
                <a:gd name="adj" fmla="val 16667"/>
              </a:avLst>
            </a:prstGeom>
            <a:noFill/>
            <a:ln w="255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1" name="CustomShape 30"/>
            <p:cNvSpPr/>
            <p:nvPr/>
          </p:nvSpPr>
          <p:spPr>
            <a:xfrm>
              <a:off x="8451720" y="3478680"/>
              <a:ext cx="843120" cy="13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UHR-NT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32" name="CustomShape 31"/>
            <p:cNvSpPr/>
            <p:nvPr/>
          </p:nvSpPr>
          <p:spPr>
            <a:xfrm>
              <a:off x="8538120" y="4649760"/>
              <a:ext cx="670320" cy="19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UHR-T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433" name="Image 179_1" descr=""/>
            <p:cNvPicPr/>
            <p:nvPr/>
          </p:nvPicPr>
          <p:blipFill>
            <a:blip r:embed="rId17"/>
            <a:stretch/>
          </p:blipFill>
          <p:spPr>
            <a:xfrm>
              <a:off x="8561880" y="3721320"/>
              <a:ext cx="62244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34" name="Image 180_1" descr=""/>
            <p:cNvPicPr/>
            <p:nvPr/>
          </p:nvPicPr>
          <p:blipFill>
            <a:blip r:embed="rId18"/>
            <a:stretch/>
          </p:blipFill>
          <p:spPr>
            <a:xfrm>
              <a:off x="8561880" y="4311720"/>
              <a:ext cx="622440" cy="411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5" name="CustomShape 32"/>
            <p:cNvSpPr/>
            <p:nvPr/>
          </p:nvSpPr>
          <p:spPr>
            <a:xfrm>
              <a:off x="8416080" y="3478680"/>
              <a:ext cx="837000" cy="1494000"/>
            </a:xfrm>
            <a:prstGeom prst="roundRect">
              <a:avLst>
                <a:gd name="adj" fmla="val 16667"/>
              </a:avLst>
            </a:prstGeom>
            <a:noFill/>
            <a:ln w="255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36" name="Image 189_1" descr=""/>
            <p:cNvPicPr/>
            <p:nvPr/>
          </p:nvPicPr>
          <p:blipFill>
            <a:blip r:embed="rId19"/>
            <a:stretch/>
          </p:blipFill>
          <p:spPr>
            <a:xfrm>
              <a:off x="8038080" y="3100680"/>
              <a:ext cx="371520" cy="73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7" name="CustomShape 33"/>
            <p:cNvSpPr/>
            <p:nvPr/>
          </p:nvSpPr>
          <p:spPr>
            <a:xfrm>
              <a:off x="7973280" y="3125880"/>
              <a:ext cx="1012680" cy="202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environment</a:t>
              </a:r>
              <a:endParaRPr b="0" lang="en-US" sz="1400" spc="-1" strike="noStrike">
                <a:latin typeface="Arial"/>
                <a:ea typeface="Noto Sans CJK SC"/>
              </a:endParaRPr>
            </a:p>
          </p:txBody>
        </p:sp>
        <p:sp>
          <p:nvSpPr>
            <p:cNvPr id="438" name="CustomShape 34"/>
            <p:cNvSpPr/>
            <p:nvPr/>
          </p:nvSpPr>
          <p:spPr>
            <a:xfrm>
              <a:off x="11131920" y="5934600"/>
              <a:ext cx="631800" cy="32040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80%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39" name="CustomShape 35"/>
            <p:cNvSpPr/>
            <p:nvPr/>
          </p:nvSpPr>
          <p:spPr>
            <a:xfrm>
              <a:off x="9658800" y="5934600"/>
              <a:ext cx="898200" cy="32040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76%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40" name="CustomShape 36"/>
            <p:cNvSpPr/>
            <p:nvPr/>
          </p:nvSpPr>
          <p:spPr>
            <a:xfrm>
              <a:off x="7022160" y="5803920"/>
              <a:ext cx="1424520" cy="55008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Classification</a:t>
              </a:r>
              <a:endParaRPr b="0" lang="en-US" sz="18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rate: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41" name="CustomShape 37"/>
            <p:cNvSpPr/>
            <p:nvPr/>
          </p:nvSpPr>
          <p:spPr>
            <a:xfrm>
              <a:off x="8794800" y="5934960"/>
              <a:ext cx="308520" cy="32040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?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731520" y="68040"/>
            <a:ext cx="11460600" cy="71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Functional MRI Activation Patterns to Predict hallucinations in Schizophrenia for neurofeedback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3" name="CustomShape 2"/>
          <p:cNvSpPr/>
          <p:nvPr/>
        </p:nvSpPr>
        <p:spPr>
          <a:xfrm>
            <a:off x="11313360" y="6426720"/>
            <a:ext cx="834120" cy="15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C64A09BB-64FC-48B3-B5B1-6DAA598F50A5}" type="slidenum">
              <a:rPr b="0" lang="fr-FR" sz="1000" spc="-1" strike="noStrike">
                <a:solidFill>
                  <a:srgbClr val="ffffff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Arial"/>
              <a:ea typeface="Noto Sans CJK SC"/>
            </a:endParaRPr>
          </a:p>
        </p:txBody>
      </p:sp>
      <p:sp>
        <p:nvSpPr>
          <p:cNvPr id="444" name="CustomShape 3"/>
          <p:cNvSpPr/>
          <p:nvPr/>
        </p:nvSpPr>
        <p:spPr>
          <a:xfrm>
            <a:off x="11313360" y="6435720"/>
            <a:ext cx="832680" cy="14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BE319AB4-3E58-4E12-AEE1-B1A80C11929B}" type="slidenum">
              <a:rPr b="0" lang="en-US" sz="1000" spc="-1" strike="noStrike">
                <a:solidFill>
                  <a:srgbClr val="ffffff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Arial"/>
              <a:ea typeface="Noto Sans CJK SC"/>
            </a:endParaRPr>
          </a:p>
        </p:txBody>
      </p:sp>
      <p:pic>
        <p:nvPicPr>
          <p:cNvPr id="445" name="Image 24_1" descr=""/>
          <p:cNvPicPr/>
          <p:nvPr/>
        </p:nvPicPr>
        <p:blipFill>
          <a:blip r:embed="rId1"/>
          <a:stretch/>
        </p:blipFill>
        <p:spPr>
          <a:xfrm>
            <a:off x="1078560" y="1456560"/>
            <a:ext cx="2001600" cy="1636560"/>
          </a:xfrm>
          <a:prstGeom prst="rect">
            <a:avLst/>
          </a:prstGeom>
          <a:ln w="0">
            <a:noFill/>
          </a:ln>
        </p:spPr>
      </p:pic>
      <p:pic>
        <p:nvPicPr>
          <p:cNvPr id="446" name="Image 25_0" descr=""/>
          <p:cNvPicPr/>
          <p:nvPr/>
        </p:nvPicPr>
        <p:blipFill>
          <a:blip r:embed="rId2"/>
          <a:stretch/>
        </p:blipFill>
        <p:spPr>
          <a:xfrm>
            <a:off x="2702160" y="1129680"/>
            <a:ext cx="2147040" cy="2093760"/>
          </a:xfrm>
          <a:prstGeom prst="rect">
            <a:avLst/>
          </a:prstGeom>
          <a:ln w="0">
            <a:noFill/>
          </a:ln>
        </p:spPr>
      </p:pic>
      <p:sp>
        <p:nvSpPr>
          <p:cNvPr id="447" name="CustomShape 4"/>
          <p:cNvSpPr/>
          <p:nvPr/>
        </p:nvSpPr>
        <p:spPr>
          <a:xfrm>
            <a:off x="1042560" y="730800"/>
            <a:ext cx="51804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1) rest functional MRI during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hallucination</a:t>
            </a:r>
            <a:endParaRPr b="0" lang="en-US" sz="2200" spc="-1" strike="noStrike">
              <a:latin typeface="Arial"/>
              <a:ea typeface="Noto Sans CJK SC"/>
            </a:endParaRPr>
          </a:p>
        </p:txBody>
      </p:sp>
      <p:pic>
        <p:nvPicPr>
          <p:cNvPr id="448" name="Image 478" descr=""/>
          <p:cNvPicPr/>
          <p:nvPr/>
        </p:nvPicPr>
        <p:blipFill>
          <a:blip r:embed="rId3"/>
          <a:stretch/>
        </p:blipFill>
        <p:spPr>
          <a:xfrm>
            <a:off x="9102960" y="991800"/>
            <a:ext cx="775440" cy="775440"/>
          </a:xfrm>
          <a:prstGeom prst="rect">
            <a:avLst/>
          </a:prstGeom>
          <a:ln w="0">
            <a:noFill/>
          </a:ln>
        </p:spPr>
      </p:pic>
      <p:pic>
        <p:nvPicPr>
          <p:cNvPr id="449" name="Image 479" descr=""/>
          <p:cNvPicPr/>
          <p:nvPr/>
        </p:nvPicPr>
        <p:blipFill>
          <a:blip r:embed="rId4"/>
          <a:stretch/>
        </p:blipFill>
        <p:spPr>
          <a:xfrm>
            <a:off x="9451800" y="1258200"/>
            <a:ext cx="783360" cy="818640"/>
          </a:xfrm>
          <a:prstGeom prst="rect">
            <a:avLst/>
          </a:prstGeom>
          <a:ln w="0">
            <a:noFill/>
          </a:ln>
        </p:spPr>
      </p:pic>
      <p:pic>
        <p:nvPicPr>
          <p:cNvPr id="450" name="Image 480" descr=""/>
          <p:cNvPicPr/>
          <p:nvPr/>
        </p:nvPicPr>
        <p:blipFill>
          <a:blip r:embed="rId5"/>
          <a:stretch/>
        </p:blipFill>
        <p:spPr>
          <a:xfrm>
            <a:off x="9808560" y="1567800"/>
            <a:ext cx="775440" cy="775440"/>
          </a:xfrm>
          <a:prstGeom prst="rect">
            <a:avLst/>
          </a:prstGeom>
          <a:ln w="0">
            <a:noFill/>
          </a:ln>
        </p:spPr>
      </p:pic>
      <p:pic>
        <p:nvPicPr>
          <p:cNvPr id="451" name="Image 481" descr=""/>
          <p:cNvPicPr/>
          <p:nvPr/>
        </p:nvPicPr>
        <p:blipFill>
          <a:blip r:embed="rId6"/>
          <a:stretch/>
        </p:blipFill>
        <p:spPr>
          <a:xfrm>
            <a:off x="10161360" y="1855800"/>
            <a:ext cx="775440" cy="775440"/>
          </a:xfrm>
          <a:prstGeom prst="rect">
            <a:avLst/>
          </a:prstGeom>
          <a:ln w="0">
            <a:noFill/>
          </a:ln>
        </p:spPr>
      </p:pic>
      <p:pic>
        <p:nvPicPr>
          <p:cNvPr id="452" name="Image 24_2" descr=""/>
          <p:cNvPicPr/>
          <p:nvPr/>
        </p:nvPicPr>
        <p:blipFill>
          <a:blip r:embed="rId7"/>
          <a:stretch/>
        </p:blipFill>
        <p:spPr>
          <a:xfrm>
            <a:off x="3813840" y="3585240"/>
            <a:ext cx="2001600" cy="1636560"/>
          </a:xfrm>
          <a:prstGeom prst="rect">
            <a:avLst/>
          </a:prstGeom>
          <a:ln w="0">
            <a:noFill/>
          </a:ln>
        </p:spPr>
      </p:pic>
      <p:grpSp>
        <p:nvGrpSpPr>
          <p:cNvPr id="453" name="Group 5"/>
          <p:cNvGrpSpPr/>
          <p:nvPr/>
        </p:nvGrpSpPr>
        <p:grpSpPr>
          <a:xfrm>
            <a:off x="4609440" y="730800"/>
            <a:ext cx="4450320" cy="2534760"/>
            <a:chOff x="4609440" y="730800"/>
            <a:chExt cx="4450320" cy="2534760"/>
          </a:xfrm>
        </p:grpSpPr>
        <p:pic>
          <p:nvPicPr>
            <p:cNvPr id="454" name="Image 33_0" descr=""/>
            <p:cNvPicPr/>
            <p:nvPr/>
          </p:nvPicPr>
          <p:blipFill>
            <a:blip r:embed="rId8"/>
            <a:stretch/>
          </p:blipFill>
          <p:spPr>
            <a:xfrm>
              <a:off x="5152320" y="1504080"/>
              <a:ext cx="3381480" cy="1320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55" name="CustomShape 6"/>
            <p:cNvSpPr/>
            <p:nvPr/>
          </p:nvSpPr>
          <p:spPr>
            <a:xfrm>
              <a:off x="5099760" y="942480"/>
              <a:ext cx="649440" cy="586800"/>
            </a:xfrm>
            <a:custGeom>
              <a:avLst/>
              <a:gdLst/>
              <a:ahLst/>
              <a:rect l="l" t="t" r="r" b="b"/>
              <a:pathLst>
                <a:path w="1836" h="1662">
                  <a:moveTo>
                    <a:pt x="492" y="0"/>
                  </a:moveTo>
                  <a:lnTo>
                    <a:pt x="468" y="119"/>
                  </a:lnTo>
                  <a:lnTo>
                    <a:pt x="468" y="120"/>
                  </a:lnTo>
                  <a:lnTo>
                    <a:pt x="466" y="128"/>
                  </a:lnTo>
                  <a:lnTo>
                    <a:pt x="466" y="129"/>
                  </a:lnTo>
                  <a:cubicBezTo>
                    <a:pt x="456" y="162"/>
                    <a:pt x="426" y="187"/>
                    <a:pt x="389" y="187"/>
                  </a:cubicBezTo>
                  <a:cubicBezTo>
                    <a:pt x="378" y="187"/>
                    <a:pt x="367" y="185"/>
                    <a:pt x="358" y="181"/>
                  </a:cubicBezTo>
                  <a:lnTo>
                    <a:pt x="243" y="104"/>
                  </a:lnTo>
                  <a:lnTo>
                    <a:pt x="242" y="105"/>
                  </a:lnTo>
                  <a:lnTo>
                    <a:pt x="241" y="104"/>
                  </a:lnTo>
                  <a:lnTo>
                    <a:pt x="102" y="242"/>
                  </a:lnTo>
                  <a:lnTo>
                    <a:pt x="182" y="362"/>
                  </a:lnTo>
                  <a:lnTo>
                    <a:pt x="182" y="363"/>
                  </a:lnTo>
                  <a:cubicBezTo>
                    <a:pt x="193" y="391"/>
                    <a:pt x="187" y="423"/>
                    <a:pt x="164" y="446"/>
                  </a:cubicBezTo>
                  <a:cubicBezTo>
                    <a:pt x="155" y="455"/>
                    <a:pt x="144" y="462"/>
                    <a:pt x="133" y="465"/>
                  </a:cubicBezTo>
                  <a:lnTo>
                    <a:pt x="0" y="492"/>
                  </a:lnTo>
                  <a:lnTo>
                    <a:pt x="0" y="687"/>
                  </a:lnTo>
                  <a:lnTo>
                    <a:pt x="133" y="714"/>
                  </a:lnTo>
                  <a:cubicBezTo>
                    <a:pt x="144" y="717"/>
                    <a:pt x="155" y="724"/>
                    <a:pt x="164" y="733"/>
                  </a:cubicBezTo>
                  <a:cubicBezTo>
                    <a:pt x="187" y="755"/>
                    <a:pt x="193" y="789"/>
                    <a:pt x="182" y="816"/>
                  </a:cubicBezTo>
                  <a:cubicBezTo>
                    <a:pt x="182" y="817"/>
                    <a:pt x="182" y="817"/>
                    <a:pt x="182" y="817"/>
                  </a:cubicBezTo>
                  <a:lnTo>
                    <a:pt x="102" y="937"/>
                  </a:lnTo>
                  <a:lnTo>
                    <a:pt x="241" y="1075"/>
                  </a:lnTo>
                  <a:lnTo>
                    <a:pt x="242" y="1074"/>
                  </a:lnTo>
                  <a:lnTo>
                    <a:pt x="243" y="1075"/>
                  </a:lnTo>
                  <a:lnTo>
                    <a:pt x="358" y="998"/>
                  </a:lnTo>
                  <a:cubicBezTo>
                    <a:pt x="367" y="994"/>
                    <a:pt x="378" y="992"/>
                    <a:pt x="389" y="992"/>
                  </a:cubicBezTo>
                  <a:cubicBezTo>
                    <a:pt x="426" y="992"/>
                    <a:pt x="456" y="1017"/>
                    <a:pt x="466" y="1050"/>
                  </a:cubicBezTo>
                  <a:lnTo>
                    <a:pt x="466" y="1051"/>
                  </a:lnTo>
                  <a:lnTo>
                    <a:pt x="468" y="1059"/>
                  </a:lnTo>
                  <a:lnTo>
                    <a:pt x="492" y="1179"/>
                  </a:lnTo>
                  <a:lnTo>
                    <a:pt x="688" y="1179"/>
                  </a:lnTo>
                  <a:lnTo>
                    <a:pt x="712" y="1059"/>
                  </a:lnTo>
                  <a:lnTo>
                    <a:pt x="714" y="1051"/>
                  </a:lnTo>
                  <a:cubicBezTo>
                    <a:pt x="714" y="1050"/>
                    <a:pt x="714" y="1050"/>
                    <a:pt x="714" y="1050"/>
                  </a:cubicBezTo>
                  <a:cubicBezTo>
                    <a:pt x="722" y="1017"/>
                    <a:pt x="753" y="992"/>
                    <a:pt x="790" y="992"/>
                  </a:cubicBezTo>
                  <a:cubicBezTo>
                    <a:pt x="801" y="992"/>
                    <a:pt x="812" y="994"/>
                    <a:pt x="821" y="998"/>
                  </a:cubicBezTo>
                  <a:lnTo>
                    <a:pt x="937" y="1075"/>
                  </a:lnTo>
                  <a:lnTo>
                    <a:pt x="937" y="1074"/>
                  </a:lnTo>
                  <a:lnTo>
                    <a:pt x="939" y="1075"/>
                  </a:lnTo>
                  <a:lnTo>
                    <a:pt x="1077" y="937"/>
                  </a:lnTo>
                  <a:lnTo>
                    <a:pt x="997" y="817"/>
                  </a:lnTo>
                  <a:lnTo>
                    <a:pt x="997" y="816"/>
                  </a:lnTo>
                  <a:cubicBezTo>
                    <a:pt x="986" y="788"/>
                    <a:pt x="992" y="755"/>
                    <a:pt x="1015" y="733"/>
                  </a:cubicBezTo>
                  <a:cubicBezTo>
                    <a:pt x="1024" y="724"/>
                    <a:pt x="1035" y="717"/>
                    <a:pt x="1046" y="714"/>
                  </a:cubicBezTo>
                  <a:lnTo>
                    <a:pt x="1179" y="687"/>
                  </a:lnTo>
                  <a:lnTo>
                    <a:pt x="1179" y="589"/>
                  </a:lnTo>
                  <a:lnTo>
                    <a:pt x="1179" y="492"/>
                  </a:lnTo>
                  <a:lnTo>
                    <a:pt x="1046" y="465"/>
                  </a:lnTo>
                  <a:cubicBezTo>
                    <a:pt x="1035" y="462"/>
                    <a:pt x="1024" y="455"/>
                    <a:pt x="1015" y="446"/>
                  </a:cubicBezTo>
                  <a:cubicBezTo>
                    <a:pt x="992" y="423"/>
                    <a:pt x="986" y="391"/>
                    <a:pt x="997" y="362"/>
                  </a:cubicBezTo>
                  <a:lnTo>
                    <a:pt x="1077" y="242"/>
                  </a:lnTo>
                  <a:lnTo>
                    <a:pt x="939" y="104"/>
                  </a:lnTo>
                  <a:lnTo>
                    <a:pt x="937" y="105"/>
                  </a:lnTo>
                  <a:lnTo>
                    <a:pt x="937" y="104"/>
                  </a:lnTo>
                  <a:lnTo>
                    <a:pt x="821" y="181"/>
                  </a:lnTo>
                  <a:cubicBezTo>
                    <a:pt x="812" y="185"/>
                    <a:pt x="801" y="187"/>
                    <a:pt x="790" y="187"/>
                  </a:cubicBezTo>
                  <a:cubicBezTo>
                    <a:pt x="753" y="187"/>
                    <a:pt x="722" y="162"/>
                    <a:pt x="714" y="128"/>
                  </a:cubicBezTo>
                  <a:lnTo>
                    <a:pt x="712" y="120"/>
                  </a:lnTo>
                  <a:lnTo>
                    <a:pt x="688" y="0"/>
                  </a:lnTo>
                  <a:lnTo>
                    <a:pt x="492" y="0"/>
                  </a:lnTo>
                  <a:moveTo>
                    <a:pt x="584" y="397"/>
                  </a:moveTo>
                  <a:cubicBezTo>
                    <a:pt x="586" y="396"/>
                    <a:pt x="588" y="397"/>
                    <a:pt x="590" y="397"/>
                  </a:cubicBezTo>
                  <a:cubicBezTo>
                    <a:pt x="592" y="397"/>
                    <a:pt x="594" y="396"/>
                    <a:pt x="596" y="397"/>
                  </a:cubicBezTo>
                  <a:cubicBezTo>
                    <a:pt x="617" y="397"/>
                    <a:pt x="638" y="401"/>
                    <a:pt x="657" y="408"/>
                  </a:cubicBezTo>
                  <a:cubicBezTo>
                    <a:pt x="660" y="409"/>
                    <a:pt x="662" y="411"/>
                    <a:pt x="665" y="412"/>
                  </a:cubicBezTo>
                  <a:cubicBezTo>
                    <a:pt x="668" y="413"/>
                    <a:pt x="670" y="414"/>
                    <a:pt x="673" y="415"/>
                  </a:cubicBezTo>
                  <a:cubicBezTo>
                    <a:pt x="676" y="416"/>
                    <a:pt x="678" y="418"/>
                    <a:pt x="680" y="419"/>
                  </a:cubicBezTo>
                  <a:cubicBezTo>
                    <a:pt x="681" y="419"/>
                    <a:pt x="681" y="419"/>
                    <a:pt x="681" y="419"/>
                  </a:cubicBezTo>
                  <a:cubicBezTo>
                    <a:pt x="683" y="420"/>
                    <a:pt x="686" y="422"/>
                    <a:pt x="688" y="423"/>
                  </a:cubicBezTo>
                  <a:cubicBezTo>
                    <a:pt x="689" y="424"/>
                    <a:pt x="691" y="424"/>
                    <a:pt x="692" y="425"/>
                  </a:cubicBezTo>
                  <a:cubicBezTo>
                    <a:pt x="696" y="428"/>
                    <a:pt x="701" y="431"/>
                    <a:pt x="705" y="434"/>
                  </a:cubicBezTo>
                  <a:cubicBezTo>
                    <a:pt x="714" y="440"/>
                    <a:pt x="722" y="448"/>
                    <a:pt x="730" y="455"/>
                  </a:cubicBezTo>
                  <a:cubicBezTo>
                    <a:pt x="766" y="493"/>
                    <a:pt x="785" y="541"/>
                    <a:pt x="785" y="589"/>
                  </a:cubicBezTo>
                  <a:cubicBezTo>
                    <a:pt x="785" y="638"/>
                    <a:pt x="766" y="686"/>
                    <a:pt x="730" y="724"/>
                  </a:cubicBezTo>
                  <a:cubicBezTo>
                    <a:pt x="722" y="731"/>
                    <a:pt x="714" y="739"/>
                    <a:pt x="705" y="745"/>
                  </a:cubicBezTo>
                  <a:cubicBezTo>
                    <a:pt x="701" y="748"/>
                    <a:pt x="696" y="751"/>
                    <a:pt x="692" y="754"/>
                  </a:cubicBezTo>
                  <a:cubicBezTo>
                    <a:pt x="691" y="754"/>
                    <a:pt x="689" y="755"/>
                    <a:pt x="688" y="756"/>
                  </a:cubicBezTo>
                  <a:cubicBezTo>
                    <a:pt x="686" y="757"/>
                    <a:pt x="683" y="759"/>
                    <a:pt x="681" y="760"/>
                  </a:cubicBezTo>
                  <a:lnTo>
                    <a:pt x="680" y="760"/>
                  </a:lnTo>
                  <a:cubicBezTo>
                    <a:pt x="678" y="761"/>
                    <a:pt x="676" y="763"/>
                    <a:pt x="673" y="764"/>
                  </a:cubicBezTo>
                  <a:cubicBezTo>
                    <a:pt x="670" y="765"/>
                    <a:pt x="668" y="766"/>
                    <a:pt x="665" y="767"/>
                  </a:cubicBezTo>
                  <a:cubicBezTo>
                    <a:pt x="662" y="769"/>
                    <a:pt x="660" y="770"/>
                    <a:pt x="657" y="771"/>
                  </a:cubicBezTo>
                  <a:cubicBezTo>
                    <a:pt x="638" y="777"/>
                    <a:pt x="617" y="781"/>
                    <a:pt x="596" y="782"/>
                  </a:cubicBezTo>
                  <a:cubicBezTo>
                    <a:pt x="594" y="782"/>
                    <a:pt x="592" y="782"/>
                    <a:pt x="590" y="782"/>
                  </a:cubicBezTo>
                  <a:cubicBezTo>
                    <a:pt x="588" y="782"/>
                    <a:pt x="586" y="782"/>
                    <a:pt x="584" y="782"/>
                  </a:cubicBezTo>
                  <a:cubicBezTo>
                    <a:pt x="563" y="781"/>
                    <a:pt x="543" y="777"/>
                    <a:pt x="524" y="771"/>
                  </a:cubicBezTo>
                  <a:lnTo>
                    <a:pt x="523" y="770"/>
                  </a:lnTo>
                  <a:cubicBezTo>
                    <a:pt x="521" y="770"/>
                    <a:pt x="519" y="769"/>
                    <a:pt x="516" y="768"/>
                  </a:cubicBezTo>
                  <a:cubicBezTo>
                    <a:pt x="516" y="768"/>
                    <a:pt x="516" y="767"/>
                    <a:pt x="515" y="767"/>
                  </a:cubicBezTo>
                  <a:cubicBezTo>
                    <a:pt x="512" y="766"/>
                    <a:pt x="510" y="765"/>
                    <a:pt x="507" y="764"/>
                  </a:cubicBezTo>
                  <a:cubicBezTo>
                    <a:pt x="506" y="763"/>
                    <a:pt x="504" y="762"/>
                    <a:pt x="502" y="761"/>
                  </a:cubicBezTo>
                  <a:cubicBezTo>
                    <a:pt x="501" y="761"/>
                    <a:pt x="500" y="761"/>
                    <a:pt x="500" y="760"/>
                  </a:cubicBezTo>
                  <a:lnTo>
                    <a:pt x="499" y="760"/>
                  </a:lnTo>
                  <a:cubicBezTo>
                    <a:pt x="497" y="759"/>
                    <a:pt x="494" y="757"/>
                    <a:pt x="492" y="756"/>
                  </a:cubicBezTo>
                  <a:cubicBezTo>
                    <a:pt x="491" y="755"/>
                    <a:pt x="490" y="754"/>
                    <a:pt x="488" y="754"/>
                  </a:cubicBezTo>
                  <a:cubicBezTo>
                    <a:pt x="484" y="751"/>
                    <a:pt x="480" y="748"/>
                    <a:pt x="475" y="745"/>
                  </a:cubicBezTo>
                  <a:cubicBezTo>
                    <a:pt x="467" y="738"/>
                    <a:pt x="457" y="731"/>
                    <a:pt x="450" y="724"/>
                  </a:cubicBezTo>
                  <a:cubicBezTo>
                    <a:pt x="413" y="686"/>
                    <a:pt x="395" y="638"/>
                    <a:pt x="394" y="589"/>
                  </a:cubicBezTo>
                  <a:cubicBezTo>
                    <a:pt x="395" y="541"/>
                    <a:pt x="413" y="493"/>
                    <a:pt x="450" y="455"/>
                  </a:cubicBezTo>
                  <a:cubicBezTo>
                    <a:pt x="457" y="447"/>
                    <a:pt x="467" y="440"/>
                    <a:pt x="475" y="434"/>
                  </a:cubicBezTo>
                  <a:cubicBezTo>
                    <a:pt x="480" y="431"/>
                    <a:pt x="484" y="428"/>
                    <a:pt x="488" y="425"/>
                  </a:cubicBezTo>
                  <a:cubicBezTo>
                    <a:pt x="490" y="424"/>
                    <a:pt x="491" y="424"/>
                    <a:pt x="492" y="423"/>
                  </a:cubicBezTo>
                  <a:cubicBezTo>
                    <a:pt x="494" y="422"/>
                    <a:pt x="497" y="420"/>
                    <a:pt x="499" y="419"/>
                  </a:cubicBezTo>
                  <a:cubicBezTo>
                    <a:pt x="500" y="419"/>
                    <a:pt x="500" y="419"/>
                    <a:pt x="500" y="419"/>
                  </a:cubicBezTo>
                  <a:cubicBezTo>
                    <a:pt x="501" y="418"/>
                    <a:pt x="501" y="418"/>
                    <a:pt x="502" y="418"/>
                  </a:cubicBezTo>
                  <a:cubicBezTo>
                    <a:pt x="504" y="417"/>
                    <a:pt x="506" y="416"/>
                    <a:pt x="507" y="415"/>
                  </a:cubicBezTo>
                  <a:cubicBezTo>
                    <a:pt x="510" y="414"/>
                    <a:pt x="512" y="413"/>
                    <a:pt x="515" y="412"/>
                  </a:cubicBezTo>
                  <a:cubicBezTo>
                    <a:pt x="516" y="411"/>
                    <a:pt x="516" y="411"/>
                    <a:pt x="516" y="411"/>
                  </a:cubicBezTo>
                  <a:cubicBezTo>
                    <a:pt x="519" y="410"/>
                    <a:pt x="521" y="409"/>
                    <a:pt x="523" y="408"/>
                  </a:cubicBezTo>
                  <a:lnTo>
                    <a:pt x="524" y="408"/>
                  </a:lnTo>
                  <a:cubicBezTo>
                    <a:pt x="543" y="401"/>
                    <a:pt x="563" y="397"/>
                    <a:pt x="584" y="397"/>
                  </a:cubicBezTo>
                  <a:moveTo>
                    <a:pt x="1402" y="729"/>
                  </a:moveTo>
                  <a:lnTo>
                    <a:pt x="1387" y="804"/>
                  </a:lnTo>
                  <a:lnTo>
                    <a:pt x="1386" y="809"/>
                  </a:lnTo>
                  <a:cubicBezTo>
                    <a:pt x="1380" y="831"/>
                    <a:pt x="1361" y="846"/>
                    <a:pt x="1338" y="846"/>
                  </a:cubicBezTo>
                  <a:cubicBezTo>
                    <a:pt x="1331" y="846"/>
                    <a:pt x="1324" y="845"/>
                    <a:pt x="1318" y="842"/>
                  </a:cubicBezTo>
                  <a:lnTo>
                    <a:pt x="1246" y="794"/>
                  </a:lnTo>
                  <a:lnTo>
                    <a:pt x="1245" y="794"/>
                  </a:lnTo>
                  <a:lnTo>
                    <a:pt x="1244" y="794"/>
                  </a:lnTo>
                  <a:lnTo>
                    <a:pt x="1157" y="881"/>
                  </a:lnTo>
                  <a:lnTo>
                    <a:pt x="1208" y="956"/>
                  </a:lnTo>
                  <a:lnTo>
                    <a:pt x="1208" y="957"/>
                  </a:lnTo>
                  <a:cubicBezTo>
                    <a:pt x="1214" y="974"/>
                    <a:pt x="1211" y="995"/>
                    <a:pt x="1197" y="1009"/>
                  </a:cubicBezTo>
                  <a:cubicBezTo>
                    <a:pt x="1191" y="1015"/>
                    <a:pt x="1184" y="1019"/>
                    <a:pt x="1177" y="1021"/>
                  </a:cubicBezTo>
                  <a:lnTo>
                    <a:pt x="1176" y="1022"/>
                  </a:lnTo>
                  <a:lnTo>
                    <a:pt x="1093" y="1038"/>
                  </a:lnTo>
                  <a:lnTo>
                    <a:pt x="1093" y="1161"/>
                  </a:lnTo>
                  <a:lnTo>
                    <a:pt x="1176" y="1178"/>
                  </a:lnTo>
                  <a:lnTo>
                    <a:pt x="1177" y="1178"/>
                  </a:lnTo>
                  <a:cubicBezTo>
                    <a:pt x="1184" y="1180"/>
                    <a:pt x="1191" y="1184"/>
                    <a:pt x="1197" y="1190"/>
                  </a:cubicBezTo>
                  <a:cubicBezTo>
                    <a:pt x="1211" y="1204"/>
                    <a:pt x="1214" y="1225"/>
                    <a:pt x="1208" y="1243"/>
                  </a:cubicBezTo>
                  <a:lnTo>
                    <a:pt x="1157" y="1319"/>
                  </a:lnTo>
                  <a:lnTo>
                    <a:pt x="1244" y="1405"/>
                  </a:lnTo>
                  <a:lnTo>
                    <a:pt x="1245" y="1405"/>
                  </a:lnTo>
                  <a:lnTo>
                    <a:pt x="1246" y="1405"/>
                  </a:lnTo>
                  <a:lnTo>
                    <a:pt x="1318" y="1357"/>
                  </a:lnTo>
                  <a:cubicBezTo>
                    <a:pt x="1324" y="1354"/>
                    <a:pt x="1331" y="1353"/>
                    <a:pt x="1338" y="1353"/>
                  </a:cubicBezTo>
                  <a:cubicBezTo>
                    <a:pt x="1361" y="1353"/>
                    <a:pt x="1380" y="1369"/>
                    <a:pt x="1386" y="1390"/>
                  </a:cubicBezTo>
                  <a:lnTo>
                    <a:pt x="1387" y="1395"/>
                  </a:lnTo>
                  <a:lnTo>
                    <a:pt x="1387" y="1396"/>
                  </a:lnTo>
                  <a:lnTo>
                    <a:pt x="1402" y="1471"/>
                  </a:lnTo>
                  <a:lnTo>
                    <a:pt x="1526" y="1471"/>
                  </a:lnTo>
                  <a:lnTo>
                    <a:pt x="1541" y="1395"/>
                  </a:lnTo>
                  <a:lnTo>
                    <a:pt x="1542" y="1390"/>
                  </a:lnTo>
                  <a:cubicBezTo>
                    <a:pt x="1547" y="1369"/>
                    <a:pt x="1567" y="1353"/>
                    <a:pt x="1590" y="1353"/>
                  </a:cubicBezTo>
                  <a:cubicBezTo>
                    <a:pt x="1597" y="1353"/>
                    <a:pt x="1603" y="1354"/>
                    <a:pt x="1610" y="1357"/>
                  </a:cubicBezTo>
                  <a:lnTo>
                    <a:pt x="1682" y="1405"/>
                  </a:lnTo>
                  <a:lnTo>
                    <a:pt x="1683" y="1405"/>
                  </a:lnTo>
                  <a:lnTo>
                    <a:pt x="1771" y="1319"/>
                  </a:lnTo>
                  <a:lnTo>
                    <a:pt x="1720" y="1243"/>
                  </a:lnTo>
                  <a:cubicBezTo>
                    <a:pt x="1713" y="1225"/>
                    <a:pt x="1717" y="1204"/>
                    <a:pt x="1731" y="1190"/>
                  </a:cubicBezTo>
                  <a:cubicBezTo>
                    <a:pt x="1737" y="1184"/>
                    <a:pt x="1744" y="1180"/>
                    <a:pt x="1751" y="1178"/>
                  </a:cubicBezTo>
                  <a:lnTo>
                    <a:pt x="1835" y="1161"/>
                  </a:lnTo>
                  <a:lnTo>
                    <a:pt x="1835" y="1100"/>
                  </a:lnTo>
                  <a:lnTo>
                    <a:pt x="1835" y="1038"/>
                  </a:lnTo>
                  <a:lnTo>
                    <a:pt x="1751" y="1022"/>
                  </a:lnTo>
                  <a:lnTo>
                    <a:pt x="1751" y="1021"/>
                  </a:lnTo>
                  <a:cubicBezTo>
                    <a:pt x="1744" y="1019"/>
                    <a:pt x="1737" y="1015"/>
                    <a:pt x="1731" y="1009"/>
                  </a:cubicBezTo>
                  <a:cubicBezTo>
                    <a:pt x="1717" y="995"/>
                    <a:pt x="1713" y="974"/>
                    <a:pt x="1720" y="957"/>
                  </a:cubicBezTo>
                  <a:lnTo>
                    <a:pt x="1720" y="956"/>
                  </a:lnTo>
                  <a:lnTo>
                    <a:pt x="1771" y="881"/>
                  </a:lnTo>
                  <a:lnTo>
                    <a:pt x="1683" y="794"/>
                  </a:lnTo>
                  <a:lnTo>
                    <a:pt x="1682" y="794"/>
                  </a:lnTo>
                  <a:lnTo>
                    <a:pt x="1610" y="842"/>
                  </a:lnTo>
                  <a:cubicBezTo>
                    <a:pt x="1603" y="845"/>
                    <a:pt x="1597" y="846"/>
                    <a:pt x="1590" y="846"/>
                  </a:cubicBezTo>
                  <a:cubicBezTo>
                    <a:pt x="1567" y="846"/>
                    <a:pt x="1547" y="831"/>
                    <a:pt x="1542" y="809"/>
                  </a:cubicBezTo>
                  <a:lnTo>
                    <a:pt x="1541" y="804"/>
                  </a:lnTo>
                  <a:lnTo>
                    <a:pt x="1526" y="729"/>
                  </a:lnTo>
                  <a:lnTo>
                    <a:pt x="1402" y="729"/>
                  </a:lnTo>
                  <a:moveTo>
                    <a:pt x="1464" y="978"/>
                  </a:moveTo>
                  <a:cubicBezTo>
                    <a:pt x="1465" y="978"/>
                    <a:pt x="1466" y="978"/>
                    <a:pt x="1468" y="978"/>
                  </a:cubicBezTo>
                  <a:cubicBezTo>
                    <a:pt x="1481" y="979"/>
                    <a:pt x="1494" y="981"/>
                    <a:pt x="1506" y="986"/>
                  </a:cubicBezTo>
                  <a:cubicBezTo>
                    <a:pt x="1507" y="986"/>
                    <a:pt x="1509" y="987"/>
                    <a:pt x="1511" y="988"/>
                  </a:cubicBezTo>
                  <a:cubicBezTo>
                    <a:pt x="1513" y="988"/>
                    <a:pt x="1514" y="989"/>
                    <a:pt x="1516" y="990"/>
                  </a:cubicBezTo>
                  <a:cubicBezTo>
                    <a:pt x="1517" y="991"/>
                    <a:pt x="1519" y="991"/>
                    <a:pt x="1521" y="992"/>
                  </a:cubicBezTo>
                  <a:cubicBezTo>
                    <a:pt x="1523" y="993"/>
                    <a:pt x="1524" y="994"/>
                    <a:pt x="1525" y="995"/>
                  </a:cubicBezTo>
                  <a:cubicBezTo>
                    <a:pt x="1526" y="995"/>
                    <a:pt x="1527" y="996"/>
                    <a:pt x="1528" y="996"/>
                  </a:cubicBezTo>
                  <a:cubicBezTo>
                    <a:pt x="1531" y="998"/>
                    <a:pt x="1533" y="1000"/>
                    <a:pt x="1536" y="1002"/>
                  </a:cubicBezTo>
                  <a:cubicBezTo>
                    <a:pt x="1541" y="1006"/>
                    <a:pt x="1547" y="1010"/>
                    <a:pt x="1552" y="1015"/>
                  </a:cubicBezTo>
                  <a:cubicBezTo>
                    <a:pt x="1575" y="1039"/>
                    <a:pt x="1586" y="1069"/>
                    <a:pt x="1587" y="1100"/>
                  </a:cubicBezTo>
                  <a:cubicBezTo>
                    <a:pt x="1586" y="1130"/>
                    <a:pt x="1575" y="1160"/>
                    <a:pt x="1552" y="1184"/>
                  </a:cubicBezTo>
                  <a:cubicBezTo>
                    <a:pt x="1547" y="1189"/>
                    <a:pt x="1541" y="1194"/>
                    <a:pt x="1536" y="1198"/>
                  </a:cubicBezTo>
                  <a:cubicBezTo>
                    <a:pt x="1533" y="1200"/>
                    <a:pt x="1531" y="1201"/>
                    <a:pt x="1528" y="1203"/>
                  </a:cubicBezTo>
                  <a:cubicBezTo>
                    <a:pt x="1527" y="1203"/>
                    <a:pt x="1526" y="1204"/>
                    <a:pt x="1525" y="1204"/>
                  </a:cubicBezTo>
                  <a:cubicBezTo>
                    <a:pt x="1524" y="1205"/>
                    <a:pt x="1523" y="1206"/>
                    <a:pt x="1521" y="1207"/>
                  </a:cubicBezTo>
                  <a:cubicBezTo>
                    <a:pt x="1519" y="1208"/>
                    <a:pt x="1517" y="1209"/>
                    <a:pt x="1516" y="1210"/>
                  </a:cubicBezTo>
                  <a:cubicBezTo>
                    <a:pt x="1514" y="1210"/>
                    <a:pt x="1513" y="1211"/>
                    <a:pt x="1511" y="1212"/>
                  </a:cubicBezTo>
                  <a:cubicBezTo>
                    <a:pt x="1509" y="1212"/>
                    <a:pt x="1507" y="1213"/>
                    <a:pt x="1506" y="1214"/>
                  </a:cubicBezTo>
                  <a:cubicBezTo>
                    <a:pt x="1494" y="1218"/>
                    <a:pt x="1481" y="1221"/>
                    <a:pt x="1468" y="1221"/>
                  </a:cubicBezTo>
                  <a:cubicBezTo>
                    <a:pt x="1466" y="1221"/>
                    <a:pt x="1465" y="1221"/>
                    <a:pt x="1464" y="1221"/>
                  </a:cubicBezTo>
                  <a:cubicBezTo>
                    <a:pt x="1463" y="1221"/>
                    <a:pt x="1461" y="1221"/>
                    <a:pt x="1460" y="1221"/>
                  </a:cubicBezTo>
                  <a:cubicBezTo>
                    <a:pt x="1447" y="1221"/>
                    <a:pt x="1434" y="1218"/>
                    <a:pt x="1422" y="1214"/>
                  </a:cubicBezTo>
                  <a:cubicBezTo>
                    <a:pt x="1420" y="1213"/>
                    <a:pt x="1419" y="1213"/>
                    <a:pt x="1417" y="1212"/>
                  </a:cubicBezTo>
                  <a:cubicBezTo>
                    <a:pt x="1415" y="1211"/>
                    <a:pt x="1413" y="1210"/>
                    <a:pt x="1412" y="1209"/>
                  </a:cubicBezTo>
                  <a:cubicBezTo>
                    <a:pt x="1411" y="1209"/>
                    <a:pt x="1410" y="1208"/>
                    <a:pt x="1409" y="1208"/>
                  </a:cubicBezTo>
                  <a:cubicBezTo>
                    <a:pt x="1408" y="1208"/>
                    <a:pt x="1408" y="1207"/>
                    <a:pt x="1407" y="1207"/>
                  </a:cubicBezTo>
                  <a:cubicBezTo>
                    <a:pt x="1405" y="1206"/>
                    <a:pt x="1404" y="1205"/>
                    <a:pt x="1402" y="1204"/>
                  </a:cubicBezTo>
                  <a:cubicBezTo>
                    <a:pt x="1401" y="1204"/>
                    <a:pt x="1400" y="1203"/>
                    <a:pt x="1400" y="1203"/>
                  </a:cubicBezTo>
                  <a:cubicBezTo>
                    <a:pt x="1397" y="1201"/>
                    <a:pt x="1394" y="1200"/>
                    <a:pt x="1392" y="1198"/>
                  </a:cubicBezTo>
                  <a:cubicBezTo>
                    <a:pt x="1386" y="1194"/>
                    <a:pt x="1381" y="1189"/>
                    <a:pt x="1376" y="1184"/>
                  </a:cubicBezTo>
                  <a:cubicBezTo>
                    <a:pt x="1353" y="1160"/>
                    <a:pt x="1341" y="1130"/>
                    <a:pt x="1341" y="1100"/>
                  </a:cubicBezTo>
                  <a:cubicBezTo>
                    <a:pt x="1341" y="1069"/>
                    <a:pt x="1353" y="1039"/>
                    <a:pt x="1376" y="1015"/>
                  </a:cubicBezTo>
                  <a:cubicBezTo>
                    <a:pt x="1381" y="1010"/>
                    <a:pt x="1386" y="1006"/>
                    <a:pt x="1392" y="1002"/>
                  </a:cubicBezTo>
                  <a:cubicBezTo>
                    <a:pt x="1394" y="1000"/>
                    <a:pt x="1397" y="998"/>
                    <a:pt x="1400" y="996"/>
                  </a:cubicBezTo>
                  <a:cubicBezTo>
                    <a:pt x="1400" y="996"/>
                    <a:pt x="1401" y="995"/>
                    <a:pt x="1402" y="995"/>
                  </a:cubicBezTo>
                  <a:cubicBezTo>
                    <a:pt x="1404" y="994"/>
                    <a:pt x="1405" y="993"/>
                    <a:pt x="1407" y="992"/>
                  </a:cubicBezTo>
                  <a:cubicBezTo>
                    <a:pt x="1408" y="992"/>
                    <a:pt x="1408" y="992"/>
                    <a:pt x="1409" y="991"/>
                  </a:cubicBezTo>
                  <a:cubicBezTo>
                    <a:pt x="1410" y="991"/>
                    <a:pt x="1411" y="990"/>
                    <a:pt x="1412" y="990"/>
                  </a:cubicBezTo>
                  <a:cubicBezTo>
                    <a:pt x="1413" y="989"/>
                    <a:pt x="1415" y="988"/>
                    <a:pt x="1417" y="988"/>
                  </a:cubicBezTo>
                  <a:lnTo>
                    <a:pt x="1417" y="987"/>
                  </a:lnTo>
                  <a:cubicBezTo>
                    <a:pt x="1419" y="987"/>
                    <a:pt x="1420" y="986"/>
                    <a:pt x="1422" y="986"/>
                  </a:cubicBezTo>
                  <a:lnTo>
                    <a:pt x="1422" y="985"/>
                  </a:lnTo>
                  <a:cubicBezTo>
                    <a:pt x="1434" y="981"/>
                    <a:pt x="1447" y="979"/>
                    <a:pt x="1460" y="978"/>
                  </a:cubicBezTo>
                  <a:cubicBezTo>
                    <a:pt x="1461" y="978"/>
                    <a:pt x="1463" y="978"/>
                    <a:pt x="1464" y="978"/>
                  </a:cubicBezTo>
                  <a:moveTo>
                    <a:pt x="879" y="1224"/>
                  </a:moveTo>
                  <a:lnTo>
                    <a:pt x="870" y="1268"/>
                  </a:lnTo>
                  <a:lnTo>
                    <a:pt x="869" y="1271"/>
                  </a:lnTo>
                  <a:cubicBezTo>
                    <a:pt x="866" y="1284"/>
                    <a:pt x="855" y="1293"/>
                    <a:pt x="841" y="1293"/>
                  </a:cubicBezTo>
                  <a:cubicBezTo>
                    <a:pt x="837" y="1293"/>
                    <a:pt x="833" y="1292"/>
                    <a:pt x="829" y="1291"/>
                  </a:cubicBezTo>
                  <a:lnTo>
                    <a:pt x="787" y="1262"/>
                  </a:lnTo>
                  <a:lnTo>
                    <a:pt x="786" y="1263"/>
                  </a:lnTo>
                  <a:lnTo>
                    <a:pt x="786" y="1262"/>
                  </a:lnTo>
                  <a:lnTo>
                    <a:pt x="735" y="1313"/>
                  </a:lnTo>
                  <a:lnTo>
                    <a:pt x="764" y="1358"/>
                  </a:lnTo>
                  <a:cubicBezTo>
                    <a:pt x="768" y="1368"/>
                    <a:pt x="766" y="1381"/>
                    <a:pt x="758" y="1389"/>
                  </a:cubicBezTo>
                  <a:cubicBezTo>
                    <a:pt x="754" y="1392"/>
                    <a:pt x="750" y="1395"/>
                    <a:pt x="746" y="1396"/>
                  </a:cubicBezTo>
                  <a:lnTo>
                    <a:pt x="697" y="1406"/>
                  </a:lnTo>
                  <a:lnTo>
                    <a:pt x="697" y="1479"/>
                  </a:lnTo>
                  <a:lnTo>
                    <a:pt x="746" y="1489"/>
                  </a:lnTo>
                  <a:cubicBezTo>
                    <a:pt x="750" y="1491"/>
                    <a:pt x="754" y="1493"/>
                    <a:pt x="758" y="1496"/>
                  </a:cubicBezTo>
                  <a:cubicBezTo>
                    <a:pt x="766" y="1505"/>
                    <a:pt x="768" y="1517"/>
                    <a:pt x="764" y="1527"/>
                  </a:cubicBezTo>
                  <a:lnTo>
                    <a:pt x="735" y="1572"/>
                  </a:lnTo>
                  <a:lnTo>
                    <a:pt x="786" y="1623"/>
                  </a:lnTo>
                  <a:lnTo>
                    <a:pt x="787" y="1623"/>
                  </a:lnTo>
                  <a:lnTo>
                    <a:pt x="829" y="1595"/>
                  </a:lnTo>
                  <a:cubicBezTo>
                    <a:pt x="833" y="1593"/>
                    <a:pt x="837" y="1592"/>
                    <a:pt x="841" y="1592"/>
                  </a:cubicBezTo>
                  <a:cubicBezTo>
                    <a:pt x="855" y="1592"/>
                    <a:pt x="866" y="1601"/>
                    <a:pt x="869" y="1614"/>
                  </a:cubicBezTo>
                  <a:lnTo>
                    <a:pt x="870" y="1617"/>
                  </a:lnTo>
                  <a:lnTo>
                    <a:pt x="879" y="1661"/>
                  </a:lnTo>
                  <a:lnTo>
                    <a:pt x="952" y="1661"/>
                  </a:lnTo>
                  <a:lnTo>
                    <a:pt x="960" y="1617"/>
                  </a:lnTo>
                  <a:lnTo>
                    <a:pt x="961" y="1614"/>
                  </a:lnTo>
                  <a:cubicBezTo>
                    <a:pt x="964" y="1601"/>
                    <a:pt x="976" y="1592"/>
                    <a:pt x="989" y="1592"/>
                  </a:cubicBezTo>
                  <a:cubicBezTo>
                    <a:pt x="993" y="1592"/>
                    <a:pt x="997" y="1593"/>
                    <a:pt x="1001" y="1595"/>
                  </a:cubicBezTo>
                  <a:lnTo>
                    <a:pt x="1044" y="1623"/>
                  </a:lnTo>
                  <a:lnTo>
                    <a:pt x="1096" y="1572"/>
                  </a:lnTo>
                  <a:lnTo>
                    <a:pt x="1066" y="1527"/>
                  </a:lnTo>
                  <a:cubicBezTo>
                    <a:pt x="1062" y="1517"/>
                    <a:pt x="1064" y="1505"/>
                    <a:pt x="1073" y="1496"/>
                  </a:cubicBezTo>
                  <a:cubicBezTo>
                    <a:pt x="1076" y="1493"/>
                    <a:pt x="1080" y="1491"/>
                    <a:pt x="1084" y="1489"/>
                  </a:cubicBezTo>
                  <a:lnTo>
                    <a:pt x="1133" y="1479"/>
                  </a:lnTo>
                  <a:lnTo>
                    <a:pt x="1133" y="1406"/>
                  </a:lnTo>
                  <a:lnTo>
                    <a:pt x="1084" y="1396"/>
                  </a:lnTo>
                  <a:cubicBezTo>
                    <a:pt x="1080" y="1395"/>
                    <a:pt x="1076" y="1392"/>
                    <a:pt x="1073" y="1389"/>
                  </a:cubicBezTo>
                  <a:cubicBezTo>
                    <a:pt x="1064" y="1381"/>
                    <a:pt x="1062" y="1368"/>
                    <a:pt x="1066" y="1358"/>
                  </a:cubicBezTo>
                  <a:lnTo>
                    <a:pt x="1096" y="1313"/>
                  </a:lnTo>
                  <a:lnTo>
                    <a:pt x="1044" y="1262"/>
                  </a:lnTo>
                  <a:lnTo>
                    <a:pt x="1044" y="1263"/>
                  </a:lnTo>
                  <a:lnTo>
                    <a:pt x="1044" y="1262"/>
                  </a:lnTo>
                  <a:lnTo>
                    <a:pt x="1001" y="1291"/>
                  </a:lnTo>
                  <a:cubicBezTo>
                    <a:pt x="997" y="1292"/>
                    <a:pt x="993" y="1293"/>
                    <a:pt x="989" y="1293"/>
                  </a:cubicBezTo>
                  <a:cubicBezTo>
                    <a:pt x="976" y="1293"/>
                    <a:pt x="964" y="1284"/>
                    <a:pt x="961" y="1271"/>
                  </a:cubicBezTo>
                  <a:lnTo>
                    <a:pt x="960" y="1268"/>
                  </a:lnTo>
                  <a:lnTo>
                    <a:pt x="952" y="1224"/>
                  </a:lnTo>
                  <a:lnTo>
                    <a:pt x="879" y="1224"/>
                  </a:lnTo>
                  <a:moveTo>
                    <a:pt x="913" y="1371"/>
                  </a:moveTo>
                  <a:cubicBezTo>
                    <a:pt x="914" y="1371"/>
                    <a:pt x="914" y="1371"/>
                    <a:pt x="915" y="1371"/>
                  </a:cubicBezTo>
                  <a:cubicBezTo>
                    <a:pt x="916" y="1371"/>
                    <a:pt x="917" y="1371"/>
                    <a:pt x="918" y="1371"/>
                  </a:cubicBezTo>
                  <a:cubicBezTo>
                    <a:pt x="925" y="1371"/>
                    <a:pt x="933" y="1372"/>
                    <a:pt x="940" y="1375"/>
                  </a:cubicBezTo>
                  <a:cubicBezTo>
                    <a:pt x="941" y="1375"/>
                    <a:pt x="942" y="1376"/>
                    <a:pt x="943" y="1376"/>
                  </a:cubicBezTo>
                  <a:cubicBezTo>
                    <a:pt x="944" y="1377"/>
                    <a:pt x="945" y="1377"/>
                    <a:pt x="946" y="1377"/>
                  </a:cubicBezTo>
                  <a:cubicBezTo>
                    <a:pt x="947" y="1378"/>
                    <a:pt x="948" y="1378"/>
                    <a:pt x="949" y="1379"/>
                  </a:cubicBezTo>
                  <a:cubicBezTo>
                    <a:pt x="950" y="1380"/>
                    <a:pt x="951" y="1380"/>
                    <a:pt x="952" y="1381"/>
                  </a:cubicBezTo>
                  <a:lnTo>
                    <a:pt x="953" y="1381"/>
                  </a:lnTo>
                  <a:cubicBezTo>
                    <a:pt x="955" y="1382"/>
                    <a:pt x="956" y="1383"/>
                    <a:pt x="958" y="1385"/>
                  </a:cubicBezTo>
                  <a:cubicBezTo>
                    <a:pt x="961" y="1387"/>
                    <a:pt x="964" y="1389"/>
                    <a:pt x="967" y="1392"/>
                  </a:cubicBezTo>
                  <a:cubicBezTo>
                    <a:pt x="980" y="1406"/>
                    <a:pt x="987" y="1424"/>
                    <a:pt x="987" y="1443"/>
                  </a:cubicBezTo>
                  <a:cubicBezTo>
                    <a:pt x="987" y="1461"/>
                    <a:pt x="980" y="1479"/>
                    <a:pt x="967" y="1493"/>
                  </a:cubicBezTo>
                  <a:cubicBezTo>
                    <a:pt x="964" y="1496"/>
                    <a:pt x="961" y="1498"/>
                    <a:pt x="958" y="1501"/>
                  </a:cubicBezTo>
                  <a:cubicBezTo>
                    <a:pt x="956" y="1502"/>
                    <a:pt x="955" y="1503"/>
                    <a:pt x="953" y="1504"/>
                  </a:cubicBezTo>
                  <a:cubicBezTo>
                    <a:pt x="952" y="1504"/>
                    <a:pt x="952" y="1505"/>
                    <a:pt x="952" y="1505"/>
                  </a:cubicBezTo>
                  <a:cubicBezTo>
                    <a:pt x="951" y="1505"/>
                    <a:pt x="950" y="1506"/>
                    <a:pt x="949" y="1506"/>
                  </a:cubicBezTo>
                  <a:cubicBezTo>
                    <a:pt x="948" y="1507"/>
                    <a:pt x="947" y="1507"/>
                    <a:pt x="946" y="1508"/>
                  </a:cubicBezTo>
                  <a:cubicBezTo>
                    <a:pt x="945" y="1508"/>
                    <a:pt x="944" y="1509"/>
                    <a:pt x="943" y="1509"/>
                  </a:cubicBezTo>
                  <a:cubicBezTo>
                    <a:pt x="942" y="1509"/>
                    <a:pt x="941" y="1510"/>
                    <a:pt x="940" y="1510"/>
                  </a:cubicBezTo>
                  <a:cubicBezTo>
                    <a:pt x="933" y="1513"/>
                    <a:pt x="925" y="1514"/>
                    <a:pt x="918" y="1514"/>
                  </a:cubicBezTo>
                  <a:cubicBezTo>
                    <a:pt x="917" y="1514"/>
                    <a:pt x="916" y="1515"/>
                    <a:pt x="915" y="1515"/>
                  </a:cubicBezTo>
                  <a:cubicBezTo>
                    <a:pt x="914" y="1515"/>
                    <a:pt x="914" y="1514"/>
                    <a:pt x="913" y="1514"/>
                  </a:cubicBezTo>
                  <a:cubicBezTo>
                    <a:pt x="905" y="1514"/>
                    <a:pt x="898" y="1513"/>
                    <a:pt x="891" y="1510"/>
                  </a:cubicBezTo>
                  <a:cubicBezTo>
                    <a:pt x="890" y="1510"/>
                    <a:pt x="890" y="1510"/>
                    <a:pt x="890" y="1510"/>
                  </a:cubicBezTo>
                  <a:cubicBezTo>
                    <a:pt x="890" y="1510"/>
                    <a:pt x="889" y="1510"/>
                    <a:pt x="888" y="1509"/>
                  </a:cubicBezTo>
                  <a:lnTo>
                    <a:pt x="887" y="1509"/>
                  </a:lnTo>
                  <a:cubicBezTo>
                    <a:pt x="887" y="1509"/>
                    <a:pt x="886" y="1508"/>
                    <a:pt x="885" y="1508"/>
                  </a:cubicBezTo>
                  <a:cubicBezTo>
                    <a:pt x="884" y="1507"/>
                    <a:pt x="883" y="1507"/>
                    <a:pt x="883" y="1507"/>
                  </a:cubicBezTo>
                  <a:cubicBezTo>
                    <a:pt x="882" y="1507"/>
                    <a:pt x="882" y="1506"/>
                    <a:pt x="882" y="1506"/>
                  </a:cubicBezTo>
                  <a:cubicBezTo>
                    <a:pt x="881" y="1506"/>
                    <a:pt x="880" y="1505"/>
                    <a:pt x="879" y="1505"/>
                  </a:cubicBezTo>
                  <a:cubicBezTo>
                    <a:pt x="878" y="1505"/>
                    <a:pt x="878" y="1504"/>
                    <a:pt x="878" y="1504"/>
                  </a:cubicBezTo>
                  <a:cubicBezTo>
                    <a:pt x="876" y="1503"/>
                    <a:pt x="874" y="1502"/>
                    <a:pt x="873" y="1501"/>
                  </a:cubicBezTo>
                  <a:cubicBezTo>
                    <a:pt x="870" y="1498"/>
                    <a:pt x="866" y="1496"/>
                    <a:pt x="864" y="1493"/>
                  </a:cubicBezTo>
                  <a:cubicBezTo>
                    <a:pt x="850" y="1479"/>
                    <a:pt x="843" y="1461"/>
                    <a:pt x="843" y="1443"/>
                  </a:cubicBezTo>
                  <a:cubicBezTo>
                    <a:pt x="843" y="1424"/>
                    <a:pt x="850" y="1406"/>
                    <a:pt x="864" y="1392"/>
                  </a:cubicBezTo>
                  <a:cubicBezTo>
                    <a:pt x="866" y="1389"/>
                    <a:pt x="870" y="1387"/>
                    <a:pt x="873" y="1385"/>
                  </a:cubicBezTo>
                  <a:cubicBezTo>
                    <a:pt x="874" y="1383"/>
                    <a:pt x="876" y="1382"/>
                    <a:pt x="878" y="1381"/>
                  </a:cubicBezTo>
                  <a:lnTo>
                    <a:pt x="879" y="1381"/>
                  </a:lnTo>
                  <a:cubicBezTo>
                    <a:pt x="880" y="1380"/>
                    <a:pt x="881" y="1380"/>
                    <a:pt x="882" y="1379"/>
                  </a:cubicBezTo>
                  <a:lnTo>
                    <a:pt x="883" y="1378"/>
                  </a:lnTo>
                  <a:cubicBezTo>
                    <a:pt x="883" y="1378"/>
                    <a:pt x="884" y="1378"/>
                    <a:pt x="885" y="1377"/>
                  </a:cubicBezTo>
                  <a:cubicBezTo>
                    <a:pt x="886" y="1377"/>
                    <a:pt x="887" y="1377"/>
                    <a:pt x="887" y="1376"/>
                  </a:cubicBezTo>
                  <a:cubicBezTo>
                    <a:pt x="888" y="1376"/>
                    <a:pt x="888" y="1376"/>
                    <a:pt x="888" y="1376"/>
                  </a:cubicBezTo>
                  <a:cubicBezTo>
                    <a:pt x="889" y="1376"/>
                    <a:pt x="890" y="1375"/>
                    <a:pt x="890" y="1375"/>
                  </a:cubicBezTo>
                  <a:lnTo>
                    <a:pt x="891" y="1375"/>
                  </a:lnTo>
                  <a:cubicBezTo>
                    <a:pt x="898" y="1372"/>
                    <a:pt x="905" y="1371"/>
                    <a:pt x="913" y="1371"/>
                  </a:cubicBezTo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CustomShape 7"/>
            <p:cNvSpPr/>
            <p:nvPr/>
          </p:nvSpPr>
          <p:spPr>
            <a:xfrm>
              <a:off x="4609440" y="1609920"/>
              <a:ext cx="501840" cy="4413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7" name="CustomShape 8"/>
            <p:cNvSpPr/>
            <p:nvPr/>
          </p:nvSpPr>
          <p:spPr>
            <a:xfrm>
              <a:off x="5191200" y="2617200"/>
              <a:ext cx="3602520" cy="64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Predictive signature:</a:t>
              </a:r>
              <a:endParaRPr b="0" lang="en-US" sz="22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0" i="1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Broca’s area and its right homologue</a:t>
              </a:r>
              <a:endParaRPr b="0" lang="en-US" sz="2000" spc="-1" strike="noStrike">
                <a:latin typeface="Arial"/>
                <a:ea typeface="Noto Sans CJK SC"/>
              </a:endParaRPr>
            </a:p>
          </p:txBody>
        </p:sp>
        <p:sp>
          <p:nvSpPr>
            <p:cNvPr id="458" name="CustomShape 9"/>
            <p:cNvSpPr/>
            <p:nvPr/>
          </p:nvSpPr>
          <p:spPr>
            <a:xfrm>
              <a:off x="8557920" y="1609920"/>
              <a:ext cx="501840" cy="4413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CustomShape 10"/>
            <p:cNvSpPr/>
            <p:nvPr/>
          </p:nvSpPr>
          <p:spPr>
            <a:xfrm>
              <a:off x="5706720" y="730800"/>
              <a:ext cx="326520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2) Learn functional</a:t>
              </a:r>
              <a:endParaRPr b="0" lang="en-US" sz="22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signature of hallucination</a:t>
              </a:r>
              <a:endParaRPr b="0" lang="en-US" sz="2200" spc="-1" strike="noStrike">
                <a:latin typeface="Arial"/>
                <a:ea typeface="Noto Sans CJK SC"/>
              </a:endParaRPr>
            </a:p>
          </p:txBody>
        </p:sp>
      </p:grpSp>
      <p:grpSp>
        <p:nvGrpSpPr>
          <p:cNvPr id="460" name="Group 11"/>
          <p:cNvGrpSpPr/>
          <p:nvPr/>
        </p:nvGrpSpPr>
        <p:grpSpPr>
          <a:xfrm>
            <a:off x="5642640" y="3678120"/>
            <a:ext cx="3888720" cy="1540800"/>
            <a:chOff x="5642640" y="3678120"/>
            <a:chExt cx="3888720" cy="1540800"/>
          </a:xfrm>
        </p:grpSpPr>
        <p:sp>
          <p:nvSpPr>
            <p:cNvPr id="461" name="CustomShape 12"/>
            <p:cNvSpPr/>
            <p:nvPr/>
          </p:nvSpPr>
          <p:spPr>
            <a:xfrm>
              <a:off x="6030720" y="4596840"/>
              <a:ext cx="2899440" cy="622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3) Decoding</a:t>
              </a:r>
              <a:endParaRPr b="0" lang="en-US" sz="22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4) Neuro-feedback</a:t>
              </a:r>
              <a:endParaRPr b="0" lang="en-US" sz="22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endParaRPr b="0" lang="en-US" sz="2200" spc="-1" strike="noStrike">
                <a:latin typeface="Arial"/>
                <a:ea typeface="Noto Sans CJK SC"/>
              </a:endParaRPr>
            </a:p>
          </p:txBody>
        </p:sp>
        <p:sp>
          <p:nvSpPr>
            <p:cNvPr id="462" name="CustomShape 13"/>
            <p:cNvSpPr/>
            <p:nvPr/>
          </p:nvSpPr>
          <p:spPr>
            <a:xfrm rot="5400000">
              <a:off x="6816960" y="3708360"/>
              <a:ext cx="501840" cy="4413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3" name="CustomShape 14"/>
            <p:cNvSpPr/>
            <p:nvPr/>
          </p:nvSpPr>
          <p:spPr>
            <a:xfrm>
              <a:off x="5642640" y="3945960"/>
              <a:ext cx="910080" cy="727200"/>
            </a:xfrm>
            <a:custGeom>
              <a:avLst/>
              <a:gdLst/>
              <a:ahLst/>
              <a:rect l="l" t="t" r="r" b="b"/>
              <a:pathLst>
                <a:path w="2859" h="1521">
                  <a:moveTo>
                    <a:pt x="1917" y="1016"/>
                  </a:moveTo>
                  <a:lnTo>
                    <a:pt x="1916" y="990"/>
                  </a:lnTo>
                  <a:lnTo>
                    <a:pt x="1914" y="964"/>
                  </a:lnTo>
                  <a:lnTo>
                    <a:pt x="1910" y="938"/>
                  </a:lnTo>
                  <a:lnTo>
                    <a:pt x="1904" y="912"/>
                  </a:lnTo>
                  <a:lnTo>
                    <a:pt x="1896" y="886"/>
                  </a:lnTo>
                  <a:lnTo>
                    <a:pt x="1887" y="861"/>
                  </a:lnTo>
                  <a:lnTo>
                    <a:pt x="1877" y="836"/>
                  </a:lnTo>
                  <a:lnTo>
                    <a:pt x="1865" y="812"/>
                  </a:lnTo>
                  <a:lnTo>
                    <a:pt x="1851" y="788"/>
                  </a:lnTo>
                  <a:lnTo>
                    <a:pt x="1836" y="765"/>
                  </a:lnTo>
                  <a:lnTo>
                    <a:pt x="1819" y="742"/>
                  </a:lnTo>
                  <a:lnTo>
                    <a:pt x="1801" y="720"/>
                  </a:lnTo>
                  <a:lnTo>
                    <a:pt x="1782" y="699"/>
                  </a:lnTo>
                  <a:lnTo>
                    <a:pt x="1761" y="679"/>
                  </a:lnTo>
                  <a:lnTo>
                    <a:pt x="1739" y="659"/>
                  </a:lnTo>
                  <a:lnTo>
                    <a:pt x="1716" y="641"/>
                  </a:lnTo>
                  <a:lnTo>
                    <a:pt x="1691" y="623"/>
                  </a:lnTo>
                  <a:lnTo>
                    <a:pt x="1666" y="606"/>
                  </a:lnTo>
                  <a:lnTo>
                    <a:pt x="1640" y="591"/>
                  </a:lnTo>
                  <a:lnTo>
                    <a:pt x="1612" y="576"/>
                  </a:lnTo>
                  <a:lnTo>
                    <a:pt x="1584" y="563"/>
                  </a:lnTo>
                  <a:lnTo>
                    <a:pt x="1555" y="551"/>
                  </a:lnTo>
                  <a:lnTo>
                    <a:pt x="1525" y="540"/>
                  </a:lnTo>
                  <a:lnTo>
                    <a:pt x="1495" y="530"/>
                  </a:lnTo>
                  <a:lnTo>
                    <a:pt x="1464" y="522"/>
                  </a:lnTo>
                  <a:lnTo>
                    <a:pt x="1432" y="515"/>
                  </a:lnTo>
                  <a:lnTo>
                    <a:pt x="1400" y="509"/>
                  </a:lnTo>
                  <a:lnTo>
                    <a:pt x="1368" y="504"/>
                  </a:lnTo>
                  <a:lnTo>
                    <a:pt x="1335" y="501"/>
                  </a:lnTo>
                  <a:lnTo>
                    <a:pt x="1303" y="499"/>
                  </a:lnTo>
                  <a:lnTo>
                    <a:pt x="1270" y="498"/>
                  </a:lnTo>
                  <a:lnTo>
                    <a:pt x="1237" y="499"/>
                  </a:lnTo>
                  <a:lnTo>
                    <a:pt x="1205" y="501"/>
                  </a:lnTo>
                  <a:lnTo>
                    <a:pt x="1172" y="504"/>
                  </a:lnTo>
                  <a:lnTo>
                    <a:pt x="1140" y="509"/>
                  </a:lnTo>
                  <a:lnTo>
                    <a:pt x="1108" y="515"/>
                  </a:lnTo>
                  <a:lnTo>
                    <a:pt x="1076" y="522"/>
                  </a:lnTo>
                  <a:lnTo>
                    <a:pt x="1045" y="530"/>
                  </a:lnTo>
                  <a:lnTo>
                    <a:pt x="1015" y="540"/>
                  </a:lnTo>
                  <a:lnTo>
                    <a:pt x="985" y="551"/>
                  </a:lnTo>
                  <a:lnTo>
                    <a:pt x="956" y="563"/>
                  </a:lnTo>
                  <a:lnTo>
                    <a:pt x="928" y="576"/>
                  </a:lnTo>
                  <a:lnTo>
                    <a:pt x="900" y="591"/>
                  </a:lnTo>
                  <a:lnTo>
                    <a:pt x="874" y="606"/>
                  </a:lnTo>
                  <a:lnTo>
                    <a:pt x="849" y="623"/>
                  </a:lnTo>
                  <a:lnTo>
                    <a:pt x="824" y="641"/>
                  </a:lnTo>
                  <a:lnTo>
                    <a:pt x="801" y="659"/>
                  </a:lnTo>
                  <a:lnTo>
                    <a:pt x="779" y="679"/>
                  </a:lnTo>
                  <a:lnTo>
                    <a:pt x="758" y="699"/>
                  </a:lnTo>
                  <a:lnTo>
                    <a:pt x="739" y="720"/>
                  </a:lnTo>
                  <a:lnTo>
                    <a:pt x="721" y="742"/>
                  </a:lnTo>
                  <a:lnTo>
                    <a:pt x="704" y="765"/>
                  </a:lnTo>
                  <a:lnTo>
                    <a:pt x="689" y="788"/>
                  </a:lnTo>
                  <a:lnTo>
                    <a:pt x="675" y="812"/>
                  </a:lnTo>
                  <a:lnTo>
                    <a:pt x="663" y="836"/>
                  </a:lnTo>
                  <a:lnTo>
                    <a:pt x="653" y="861"/>
                  </a:lnTo>
                  <a:lnTo>
                    <a:pt x="644" y="886"/>
                  </a:lnTo>
                  <a:lnTo>
                    <a:pt x="636" y="912"/>
                  </a:lnTo>
                  <a:lnTo>
                    <a:pt x="630" y="938"/>
                  </a:lnTo>
                  <a:lnTo>
                    <a:pt x="626" y="964"/>
                  </a:lnTo>
                  <a:lnTo>
                    <a:pt x="624" y="990"/>
                  </a:lnTo>
                  <a:lnTo>
                    <a:pt x="623" y="1016"/>
                  </a:lnTo>
                  <a:lnTo>
                    <a:pt x="0" y="1016"/>
                  </a:lnTo>
                  <a:lnTo>
                    <a:pt x="2" y="965"/>
                  </a:lnTo>
                  <a:lnTo>
                    <a:pt x="7" y="913"/>
                  </a:lnTo>
                  <a:lnTo>
                    <a:pt x="15" y="862"/>
                  </a:lnTo>
                  <a:lnTo>
                    <a:pt x="26" y="811"/>
                  </a:lnTo>
                  <a:lnTo>
                    <a:pt x="41" y="761"/>
                  </a:lnTo>
                  <a:lnTo>
                    <a:pt x="58" y="712"/>
                  </a:lnTo>
                  <a:lnTo>
                    <a:pt x="79" y="663"/>
                  </a:lnTo>
                  <a:lnTo>
                    <a:pt x="103" y="615"/>
                  </a:lnTo>
                  <a:lnTo>
                    <a:pt x="130" y="569"/>
                  </a:lnTo>
                  <a:lnTo>
                    <a:pt x="160" y="523"/>
                  </a:lnTo>
                  <a:lnTo>
                    <a:pt x="192" y="479"/>
                  </a:lnTo>
                  <a:lnTo>
                    <a:pt x="228" y="436"/>
                  </a:lnTo>
                  <a:lnTo>
                    <a:pt x="266" y="394"/>
                  </a:lnTo>
                  <a:lnTo>
                    <a:pt x="306" y="354"/>
                  </a:lnTo>
                  <a:lnTo>
                    <a:pt x="350" y="316"/>
                  </a:lnTo>
                  <a:lnTo>
                    <a:pt x="395" y="280"/>
                  </a:lnTo>
                  <a:lnTo>
                    <a:pt x="443" y="245"/>
                  </a:lnTo>
                  <a:lnTo>
                    <a:pt x="493" y="213"/>
                  </a:lnTo>
                  <a:lnTo>
                    <a:pt x="544" y="182"/>
                  </a:lnTo>
                  <a:lnTo>
                    <a:pt x="598" y="154"/>
                  </a:lnTo>
                  <a:lnTo>
                    <a:pt x="654" y="128"/>
                  </a:lnTo>
                  <a:lnTo>
                    <a:pt x="711" y="104"/>
                  </a:lnTo>
                  <a:lnTo>
                    <a:pt x="769" y="82"/>
                  </a:lnTo>
                  <a:lnTo>
                    <a:pt x="829" y="63"/>
                  </a:lnTo>
                  <a:lnTo>
                    <a:pt x="890" y="47"/>
                  </a:lnTo>
                  <a:lnTo>
                    <a:pt x="952" y="32"/>
                  </a:lnTo>
                  <a:lnTo>
                    <a:pt x="1014" y="21"/>
                  </a:lnTo>
                  <a:lnTo>
                    <a:pt x="1078" y="12"/>
                  </a:lnTo>
                  <a:lnTo>
                    <a:pt x="1142" y="5"/>
                  </a:lnTo>
                  <a:lnTo>
                    <a:pt x="1206" y="1"/>
                  </a:lnTo>
                  <a:lnTo>
                    <a:pt x="1270" y="0"/>
                  </a:lnTo>
                  <a:lnTo>
                    <a:pt x="1334" y="1"/>
                  </a:lnTo>
                  <a:lnTo>
                    <a:pt x="1398" y="5"/>
                  </a:lnTo>
                  <a:lnTo>
                    <a:pt x="1462" y="12"/>
                  </a:lnTo>
                  <a:lnTo>
                    <a:pt x="1526" y="21"/>
                  </a:lnTo>
                  <a:lnTo>
                    <a:pt x="1588" y="32"/>
                  </a:lnTo>
                  <a:lnTo>
                    <a:pt x="1650" y="47"/>
                  </a:lnTo>
                  <a:lnTo>
                    <a:pt x="1711" y="63"/>
                  </a:lnTo>
                  <a:lnTo>
                    <a:pt x="1771" y="82"/>
                  </a:lnTo>
                  <a:lnTo>
                    <a:pt x="1829" y="104"/>
                  </a:lnTo>
                  <a:lnTo>
                    <a:pt x="1886" y="128"/>
                  </a:lnTo>
                  <a:lnTo>
                    <a:pt x="1942" y="154"/>
                  </a:lnTo>
                  <a:lnTo>
                    <a:pt x="1996" y="182"/>
                  </a:lnTo>
                  <a:lnTo>
                    <a:pt x="2047" y="213"/>
                  </a:lnTo>
                  <a:lnTo>
                    <a:pt x="2097" y="245"/>
                  </a:lnTo>
                  <a:lnTo>
                    <a:pt x="2145" y="280"/>
                  </a:lnTo>
                  <a:lnTo>
                    <a:pt x="2190" y="316"/>
                  </a:lnTo>
                  <a:lnTo>
                    <a:pt x="2234" y="354"/>
                  </a:lnTo>
                  <a:lnTo>
                    <a:pt x="2274" y="394"/>
                  </a:lnTo>
                  <a:lnTo>
                    <a:pt x="2312" y="436"/>
                  </a:lnTo>
                  <a:lnTo>
                    <a:pt x="2348" y="479"/>
                  </a:lnTo>
                  <a:lnTo>
                    <a:pt x="2380" y="523"/>
                  </a:lnTo>
                  <a:lnTo>
                    <a:pt x="2410" y="569"/>
                  </a:lnTo>
                  <a:lnTo>
                    <a:pt x="2437" y="615"/>
                  </a:lnTo>
                  <a:lnTo>
                    <a:pt x="2461" y="663"/>
                  </a:lnTo>
                  <a:lnTo>
                    <a:pt x="2482" y="712"/>
                  </a:lnTo>
                  <a:lnTo>
                    <a:pt x="2499" y="761"/>
                  </a:lnTo>
                  <a:lnTo>
                    <a:pt x="2514" y="811"/>
                  </a:lnTo>
                  <a:lnTo>
                    <a:pt x="2525" y="862"/>
                  </a:lnTo>
                  <a:lnTo>
                    <a:pt x="2533" y="913"/>
                  </a:lnTo>
                  <a:lnTo>
                    <a:pt x="2538" y="965"/>
                  </a:lnTo>
                  <a:lnTo>
                    <a:pt x="2540" y="1016"/>
                  </a:lnTo>
                  <a:lnTo>
                    <a:pt x="2858" y="1016"/>
                  </a:lnTo>
                  <a:lnTo>
                    <a:pt x="2229" y="1520"/>
                  </a:lnTo>
                  <a:lnTo>
                    <a:pt x="1599" y="1016"/>
                  </a:lnTo>
                  <a:lnTo>
                    <a:pt x="1917" y="1016"/>
                  </a:lnTo>
                </a:path>
              </a:pathLst>
            </a:custGeom>
            <a:solidFill>
              <a:srgbClr val="bfbfbf"/>
            </a:solidFill>
            <a:ln w="36720">
              <a:solidFill>
                <a:srgbClr val="6666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4" name="CustomShape 15"/>
            <p:cNvSpPr/>
            <p:nvPr/>
          </p:nvSpPr>
          <p:spPr>
            <a:xfrm>
              <a:off x="8024040" y="4452840"/>
              <a:ext cx="501840" cy="4413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65" name="Image 495" descr=""/>
            <p:cNvPicPr/>
            <p:nvPr/>
          </p:nvPicPr>
          <p:blipFill>
            <a:blip r:embed="rId9"/>
            <a:stretch/>
          </p:blipFill>
          <p:spPr>
            <a:xfrm>
              <a:off x="8748000" y="4269960"/>
              <a:ext cx="783360" cy="818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66" name="CustomShape 16"/>
          <p:cNvSpPr/>
          <p:nvPr/>
        </p:nvSpPr>
        <p:spPr>
          <a:xfrm>
            <a:off x="297000" y="5655240"/>
            <a:ext cx="4888080" cy="780480"/>
          </a:xfrm>
          <a:prstGeom prst="rect">
            <a:avLst/>
          </a:pr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WenQuanYi Micro Hei"/>
              </a:rPr>
              <a:t>[De Pierrefeu Hum. Brain Map., 2018]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WenQuanYi Micro Hei"/>
              </a:rPr>
              <a:t>Collab with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WenQuanYi Micro Hei"/>
              </a:rPr>
              <a:t>- CHU Lille (R. Jardri)</a:t>
            </a:r>
            <a:endParaRPr b="0" lang="en-US" sz="1800" spc="-1" strike="noStrike">
              <a:latin typeface="Arial"/>
              <a:ea typeface="Noto Sans CJK SC"/>
            </a:endParaRPr>
          </a:p>
        </p:txBody>
      </p:sp>
      <p:grpSp>
        <p:nvGrpSpPr>
          <p:cNvPr id="467" name="Group 17"/>
          <p:cNvGrpSpPr/>
          <p:nvPr/>
        </p:nvGrpSpPr>
        <p:grpSpPr>
          <a:xfrm>
            <a:off x="4482360" y="5275800"/>
            <a:ext cx="1996560" cy="977040"/>
            <a:chOff x="4482360" y="5275800"/>
            <a:chExt cx="1996560" cy="977040"/>
          </a:xfrm>
        </p:grpSpPr>
        <p:sp>
          <p:nvSpPr>
            <p:cNvPr id="468" name="CustomShape 18"/>
            <p:cNvSpPr/>
            <p:nvPr/>
          </p:nvSpPr>
          <p:spPr>
            <a:xfrm rot="10800000">
              <a:off x="5568840" y="5359680"/>
              <a:ext cx="910080" cy="727200"/>
            </a:xfrm>
            <a:custGeom>
              <a:avLst/>
              <a:gdLst/>
              <a:ahLst/>
              <a:rect l="l" t="t" r="r" b="b"/>
              <a:pathLst>
                <a:path w="2859" h="1521">
                  <a:moveTo>
                    <a:pt x="1917" y="1016"/>
                  </a:moveTo>
                  <a:lnTo>
                    <a:pt x="1916" y="990"/>
                  </a:lnTo>
                  <a:lnTo>
                    <a:pt x="1914" y="964"/>
                  </a:lnTo>
                  <a:lnTo>
                    <a:pt x="1910" y="938"/>
                  </a:lnTo>
                  <a:lnTo>
                    <a:pt x="1904" y="912"/>
                  </a:lnTo>
                  <a:lnTo>
                    <a:pt x="1896" y="886"/>
                  </a:lnTo>
                  <a:lnTo>
                    <a:pt x="1887" y="861"/>
                  </a:lnTo>
                  <a:lnTo>
                    <a:pt x="1877" y="836"/>
                  </a:lnTo>
                  <a:lnTo>
                    <a:pt x="1865" y="812"/>
                  </a:lnTo>
                  <a:lnTo>
                    <a:pt x="1851" y="788"/>
                  </a:lnTo>
                  <a:lnTo>
                    <a:pt x="1836" y="765"/>
                  </a:lnTo>
                  <a:lnTo>
                    <a:pt x="1819" y="742"/>
                  </a:lnTo>
                  <a:lnTo>
                    <a:pt x="1801" y="720"/>
                  </a:lnTo>
                  <a:lnTo>
                    <a:pt x="1782" y="699"/>
                  </a:lnTo>
                  <a:lnTo>
                    <a:pt x="1761" y="679"/>
                  </a:lnTo>
                  <a:lnTo>
                    <a:pt x="1739" y="659"/>
                  </a:lnTo>
                  <a:lnTo>
                    <a:pt x="1716" y="641"/>
                  </a:lnTo>
                  <a:lnTo>
                    <a:pt x="1691" y="623"/>
                  </a:lnTo>
                  <a:lnTo>
                    <a:pt x="1666" y="606"/>
                  </a:lnTo>
                  <a:lnTo>
                    <a:pt x="1640" y="591"/>
                  </a:lnTo>
                  <a:lnTo>
                    <a:pt x="1612" y="576"/>
                  </a:lnTo>
                  <a:lnTo>
                    <a:pt x="1584" y="563"/>
                  </a:lnTo>
                  <a:lnTo>
                    <a:pt x="1555" y="551"/>
                  </a:lnTo>
                  <a:lnTo>
                    <a:pt x="1525" y="540"/>
                  </a:lnTo>
                  <a:lnTo>
                    <a:pt x="1495" y="530"/>
                  </a:lnTo>
                  <a:lnTo>
                    <a:pt x="1464" y="522"/>
                  </a:lnTo>
                  <a:lnTo>
                    <a:pt x="1432" y="515"/>
                  </a:lnTo>
                  <a:lnTo>
                    <a:pt x="1400" y="509"/>
                  </a:lnTo>
                  <a:lnTo>
                    <a:pt x="1368" y="504"/>
                  </a:lnTo>
                  <a:lnTo>
                    <a:pt x="1335" y="501"/>
                  </a:lnTo>
                  <a:lnTo>
                    <a:pt x="1303" y="499"/>
                  </a:lnTo>
                  <a:lnTo>
                    <a:pt x="1270" y="498"/>
                  </a:lnTo>
                  <a:lnTo>
                    <a:pt x="1237" y="499"/>
                  </a:lnTo>
                  <a:lnTo>
                    <a:pt x="1205" y="501"/>
                  </a:lnTo>
                  <a:lnTo>
                    <a:pt x="1172" y="504"/>
                  </a:lnTo>
                  <a:lnTo>
                    <a:pt x="1140" y="509"/>
                  </a:lnTo>
                  <a:lnTo>
                    <a:pt x="1108" y="515"/>
                  </a:lnTo>
                  <a:lnTo>
                    <a:pt x="1076" y="522"/>
                  </a:lnTo>
                  <a:lnTo>
                    <a:pt x="1045" y="530"/>
                  </a:lnTo>
                  <a:lnTo>
                    <a:pt x="1015" y="540"/>
                  </a:lnTo>
                  <a:lnTo>
                    <a:pt x="985" y="551"/>
                  </a:lnTo>
                  <a:lnTo>
                    <a:pt x="956" y="563"/>
                  </a:lnTo>
                  <a:lnTo>
                    <a:pt x="928" y="576"/>
                  </a:lnTo>
                  <a:lnTo>
                    <a:pt x="900" y="591"/>
                  </a:lnTo>
                  <a:lnTo>
                    <a:pt x="874" y="606"/>
                  </a:lnTo>
                  <a:lnTo>
                    <a:pt x="849" y="623"/>
                  </a:lnTo>
                  <a:lnTo>
                    <a:pt x="824" y="641"/>
                  </a:lnTo>
                  <a:lnTo>
                    <a:pt x="801" y="659"/>
                  </a:lnTo>
                  <a:lnTo>
                    <a:pt x="779" y="679"/>
                  </a:lnTo>
                  <a:lnTo>
                    <a:pt x="758" y="699"/>
                  </a:lnTo>
                  <a:lnTo>
                    <a:pt x="739" y="720"/>
                  </a:lnTo>
                  <a:lnTo>
                    <a:pt x="721" y="742"/>
                  </a:lnTo>
                  <a:lnTo>
                    <a:pt x="704" y="765"/>
                  </a:lnTo>
                  <a:lnTo>
                    <a:pt x="689" y="788"/>
                  </a:lnTo>
                  <a:lnTo>
                    <a:pt x="675" y="812"/>
                  </a:lnTo>
                  <a:lnTo>
                    <a:pt x="663" y="836"/>
                  </a:lnTo>
                  <a:lnTo>
                    <a:pt x="653" y="861"/>
                  </a:lnTo>
                  <a:lnTo>
                    <a:pt x="644" y="886"/>
                  </a:lnTo>
                  <a:lnTo>
                    <a:pt x="636" y="912"/>
                  </a:lnTo>
                  <a:lnTo>
                    <a:pt x="630" y="938"/>
                  </a:lnTo>
                  <a:lnTo>
                    <a:pt x="626" y="964"/>
                  </a:lnTo>
                  <a:lnTo>
                    <a:pt x="624" y="990"/>
                  </a:lnTo>
                  <a:lnTo>
                    <a:pt x="623" y="1016"/>
                  </a:lnTo>
                  <a:lnTo>
                    <a:pt x="0" y="1016"/>
                  </a:lnTo>
                  <a:lnTo>
                    <a:pt x="2" y="965"/>
                  </a:lnTo>
                  <a:lnTo>
                    <a:pt x="7" y="913"/>
                  </a:lnTo>
                  <a:lnTo>
                    <a:pt x="15" y="862"/>
                  </a:lnTo>
                  <a:lnTo>
                    <a:pt x="26" y="811"/>
                  </a:lnTo>
                  <a:lnTo>
                    <a:pt x="41" y="761"/>
                  </a:lnTo>
                  <a:lnTo>
                    <a:pt x="58" y="712"/>
                  </a:lnTo>
                  <a:lnTo>
                    <a:pt x="79" y="663"/>
                  </a:lnTo>
                  <a:lnTo>
                    <a:pt x="103" y="615"/>
                  </a:lnTo>
                  <a:lnTo>
                    <a:pt x="130" y="569"/>
                  </a:lnTo>
                  <a:lnTo>
                    <a:pt x="160" y="523"/>
                  </a:lnTo>
                  <a:lnTo>
                    <a:pt x="192" y="479"/>
                  </a:lnTo>
                  <a:lnTo>
                    <a:pt x="228" y="436"/>
                  </a:lnTo>
                  <a:lnTo>
                    <a:pt x="266" y="394"/>
                  </a:lnTo>
                  <a:lnTo>
                    <a:pt x="306" y="354"/>
                  </a:lnTo>
                  <a:lnTo>
                    <a:pt x="350" y="316"/>
                  </a:lnTo>
                  <a:lnTo>
                    <a:pt x="395" y="280"/>
                  </a:lnTo>
                  <a:lnTo>
                    <a:pt x="443" y="245"/>
                  </a:lnTo>
                  <a:lnTo>
                    <a:pt x="493" y="213"/>
                  </a:lnTo>
                  <a:lnTo>
                    <a:pt x="544" y="182"/>
                  </a:lnTo>
                  <a:lnTo>
                    <a:pt x="598" y="154"/>
                  </a:lnTo>
                  <a:lnTo>
                    <a:pt x="654" y="128"/>
                  </a:lnTo>
                  <a:lnTo>
                    <a:pt x="711" y="104"/>
                  </a:lnTo>
                  <a:lnTo>
                    <a:pt x="769" y="82"/>
                  </a:lnTo>
                  <a:lnTo>
                    <a:pt x="829" y="63"/>
                  </a:lnTo>
                  <a:lnTo>
                    <a:pt x="890" y="47"/>
                  </a:lnTo>
                  <a:lnTo>
                    <a:pt x="952" y="32"/>
                  </a:lnTo>
                  <a:lnTo>
                    <a:pt x="1014" y="21"/>
                  </a:lnTo>
                  <a:lnTo>
                    <a:pt x="1078" y="12"/>
                  </a:lnTo>
                  <a:lnTo>
                    <a:pt x="1142" y="5"/>
                  </a:lnTo>
                  <a:lnTo>
                    <a:pt x="1206" y="1"/>
                  </a:lnTo>
                  <a:lnTo>
                    <a:pt x="1270" y="0"/>
                  </a:lnTo>
                  <a:lnTo>
                    <a:pt x="1334" y="1"/>
                  </a:lnTo>
                  <a:lnTo>
                    <a:pt x="1398" y="5"/>
                  </a:lnTo>
                  <a:lnTo>
                    <a:pt x="1462" y="12"/>
                  </a:lnTo>
                  <a:lnTo>
                    <a:pt x="1526" y="21"/>
                  </a:lnTo>
                  <a:lnTo>
                    <a:pt x="1588" y="32"/>
                  </a:lnTo>
                  <a:lnTo>
                    <a:pt x="1650" y="47"/>
                  </a:lnTo>
                  <a:lnTo>
                    <a:pt x="1711" y="63"/>
                  </a:lnTo>
                  <a:lnTo>
                    <a:pt x="1771" y="82"/>
                  </a:lnTo>
                  <a:lnTo>
                    <a:pt x="1829" y="104"/>
                  </a:lnTo>
                  <a:lnTo>
                    <a:pt x="1886" y="128"/>
                  </a:lnTo>
                  <a:lnTo>
                    <a:pt x="1942" y="154"/>
                  </a:lnTo>
                  <a:lnTo>
                    <a:pt x="1996" y="182"/>
                  </a:lnTo>
                  <a:lnTo>
                    <a:pt x="2047" y="213"/>
                  </a:lnTo>
                  <a:lnTo>
                    <a:pt x="2097" y="245"/>
                  </a:lnTo>
                  <a:lnTo>
                    <a:pt x="2145" y="280"/>
                  </a:lnTo>
                  <a:lnTo>
                    <a:pt x="2190" y="316"/>
                  </a:lnTo>
                  <a:lnTo>
                    <a:pt x="2234" y="354"/>
                  </a:lnTo>
                  <a:lnTo>
                    <a:pt x="2274" y="394"/>
                  </a:lnTo>
                  <a:lnTo>
                    <a:pt x="2312" y="436"/>
                  </a:lnTo>
                  <a:lnTo>
                    <a:pt x="2348" y="479"/>
                  </a:lnTo>
                  <a:lnTo>
                    <a:pt x="2380" y="523"/>
                  </a:lnTo>
                  <a:lnTo>
                    <a:pt x="2410" y="569"/>
                  </a:lnTo>
                  <a:lnTo>
                    <a:pt x="2437" y="615"/>
                  </a:lnTo>
                  <a:lnTo>
                    <a:pt x="2461" y="663"/>
                  </a:lnTo>
                  <a:lnTo>
                    <a:pt x="2482" y="712"/>
                  </a:lnTo>
                  <a:lnTo>
                    <a:pt x="2499" y="761"/>
                  </a:lnTo>
                  <a:lnTo>
                    <a:pt x="2514" y="811"/>
                  </a:lnTo>
                  <a:lnTo>
                    <a:pt x="2525" y="862"/>
                  </a:lnTo>
                  <a:lnTo>
                    <a:pt x="2533" y="913"/>
                  </a:lnTo>
                  <a:lnTo>
                    <a:pt x="2538" y="965"/>
                  </a:lnTo>
                  <a:lnTo>
                    <a:pt x="2540" y="1016"/>
                  </a:lnTo>
                  <a:lnTo>
                    <a:pt x="2858" y="1016"/>
                  </a:lnTo>
                  <a:lnTo>
                    <a:pt x="2229" y="1520"/>
                  </a:lnTo>
                  <a:lnTo>
                    <a:pt x="1599" y="1016"/>
                  </a:lnTo>
                  <a:lnTo>
                    <a:pt x="1917" y="1016"/>
                  </a:lnTo>
                </a:path>
              </a:pathLst>
            </a:custGeom>
            <a:solidFill>
              <a:srgbClr val="bfbfbf"/>
            </a:solidFill>
            <a:ln w="36720">
              <a:solidFill>
                <a:srgbClr val="6666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69" name="Image 42_0" descr=""/>
            <p:cNvPicPr/>
            <p:nvPr/>
          </p:nvPicPr>
          <p:blipFill>
            <a:blip r:embed="rId10"/>
            <a:stretch/>
          </p:blipFill>
          <p:spPr>
            <a:xfrm>
              <a:off x="4482360" y="5275800"/>
              <a:ext cx="977040" cy="977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0" name="CustomShape 19"/>
            <p:cNvSpPr/>
            <p:nvPr/>
          </p:nvSpPr>
          <p:spPr>
            <a:xfrm>
              <a:off x="4506480" y="5521680"/>
              <a:ext cx="914040" cy="36936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Relax</a:t>
              </a:r>
              <a:endParaRPr b="0" lang="en-US" sz="2200" spc="-1" strike="noStrike">
                <a:latin typeface="Arial"/>
                <a:ea typeface="Noto Sans CJK SC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Predict psychotic transition using structural imaging in at-risk (UHR) subjects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72" name="Image 504" descr=""/>
          <p:cNvPicPr/>
          <p:nvPr/>
        </p:nvPicPr>
        <p:blipFill>
          <a:blip r:embed="rId1"/>
          <a:stretch/>
        </p:blipFill>
        <p:spPr>
          <a:xfrm>
            <a:off x="1797840" y="4778640"/>
            <a:ext cx="4843800" cy="1739880"/>
          </a:xfrm>
          <a:prstGeom prst="rect">
            <a:avLst/>
          </a:prstGeom>
          <a:ln w="72000">
            <a:noFill/>
          </a:ln>
        </p:spPr>
      </p:pic>
      <p:pic>
        <p:nvPicPr>
          <p:cNvPr id="473" name="Image 505" descr=""/>
          <p:cNvPicPr/>
          <p:nvPr/>
        </p:nvPicPr>
        <p:blipFill>
          <a:blip r:embed="rId2"/>
          <a:stretch/>
        </p:blipFill>
        <p:spPr>
          <a:xfrm>
            <a:off x="1797840" y="2901600"/>
            <a:ext cx="4843440" cy="1730880"/>
          </a:xfrm>
          <a:prstGeom prst="rect">
            <a:avLst/>
          </a:prstGeom>
          <a:ln w="72000">
            <a:noFill/>
          </a:ln>
        </p:spPr>
      </p:pic>
      <p:grpSp>
        <p:nvGrpSpPr>
          <p:cNvPr id="474" name="Group 2"/>
          <p:cNvGrpSpPr/>
          <p:nvPr/>
        </p:nvGrpSpPr>
        <p:grpSpPr>
          <a:xfrm>
            <a:off x="91440" y="987840"/>
            <a:ext cx="6568920" cy="1763280"/>
            <a:chOff x="91440" y="987840"/>
            <a:chExt cx="6568920" cy="1763280"/>
          </a:xfrm>
        </p:grpSpPr>
        <p:pic>
          <p:nvPicPr>
            <p:cNvPr id="475" name="Image 503" descr=""/>
            <p:cNvPicPr/>
            <p:nvPr/>
          </p:nvPicPr>
          <p:blipFill>
            <a:blip r:embed="rId3"/>
            <a:stretch/>
          </p:blipFill>
          <p:spPr>
            <a:xfrm>
              <a:off x="1797840" y="987840"/>
              <a:ext cx="4862520" cy="1763280"/>
            </a:xfrm>
            <a:prstGeom prst="rect">
              <a:avLst/>
            </a:prstGeom>
            <a:ln w="72000">
              <a:noFill/>
            </a:ln>
          </p:spPr>
        </p:pic>
        <p:sp>
          <p:nvSpPr>
            <p:cNvPr id="476" name="CustomShape 3"/>
            <p:cNvSpPr/>
            <p:nvPr/>
          </p:nvSpPr>
          <p:spPr>
            <a:xfrm>
              <a:off x="91440" y="1360800"/>
              <a:ext cx="1828800" cy="92700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Spati</a:t>
              </a:r>
              <a:r>
                <a:rPr b="0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al</a:t>
              </a:r>
              <a:endParaRPr b="0" lang="en-US" sz="22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0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regul</a:t>
              </a:r>
              <a:r>
                <a:rPr b="0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ariza</a:t>
              </a:r>
              <a:r>
                <a:rPr b="0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tion</a:t>
              </a:r>
              <a:endParaRPr b="0" lang="en-US" sz="2200" spc="-1" strike="noStrike">
                <a:latin typeface="Arial"/>
                <a:ea typeface="Noto Sans CJK SC"/>
              </a:endParaRPr>
            </a:p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AUC: </a:t>
              </a:r>
              <a:r>
                <a:rPr b="1" lang="en-US" sz="2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0.79</a:t>
              </a:r>
              <a:endParaRPr b="0" lang="en-US" sz="2200" spc="-1" strike="noStrike">
                <a:latin typeface="Arial"/>
                <a:ea typeface="Noto Sans CJK SC"/>
              </a:endParaRPr>
            </a:p>
          </p:txBody>
        </p:sp>
      </p:grpSp>
      <p:sp>
        <p:nvSpPr>
          <p:cNvPr id="477" name="CustomShape 4"/>
          <p:cNvSpPr/>
          <p:nvPr/>
        </p:nvSpPr>
        <p:spPr>
          <a:xfrm>
            <a:off x="91440" y="3582360"/>
            <a:ext cx="1155600" cy="648000"/>
          </a:xfrm>
          <a:prstGeom prst="rect">
            <a:avLst/>
          </a:pr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Lasso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AUC: 0.7</a:t>
            </a:r>
            <a:endParaRPr b="0" lang="en-US" sz="2200" spc="-1" strike="noStrike">
              <a:latin typeface="Arial"/>
              <a:ea typeface="Noto Sans CJK SC"/>
            </a:endParaRPr>
          </a:p>
        </p:txBody>
      </p:sp>
      <p:sp>
        <p:nvSpPr>
          <p:cNvPr id="478" name="CustomShape 5"/>
          <p:cNvSpPr/>
          <p:nvPr/>
        </p:nvSpPr>
        <p:spPr>
          <a:xfrm>
            <a:off x="91440" y="5464080"/>
            <a:ext cx="1297440" cy="648000"/>
          </a:xfrm>
          <a:prstGeom prst="rect">
            <a:avLst/>
          </a:pr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Ridge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AUC: 0.66</a:t>
            </a:r>
            <a:endParaRPr b="0" lang="en-US" sz="2200" spc="-1" strike="noStrike">
              <a:latin typeface="Arial"/>
              <a:ea typeface="Noto Sans CJK SC"/>
            </a:endParaRPr>
          </a:p>
        </p:txBody>
      </p:sp>
      <p:sp>
        <p:nvSpPr>
          <p:cNvPr id="479" name="CustomShape 6"/>
          <p:cNvSpPr/>
          <p:nvPr/>
        </p:nvSpPr>
        <p:spPr>
          <a:xfrm>
            <a:off x="8961120" y="796680"/>
            <a:ext cx="3017520" cy="1672200"/>
          </a:xfrm>
          <a:prstGeom prst="rect">
            <a:avLst/>
          </a:pr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Collab. with  Ste-Anne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Anton Iftimovici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MO Krebs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  <a:ea typeface="Noto Sans CJK SC"/>
            </a:endParaRPr>
          </a:p>
        </p:txBody>
      </p:sp>
      <p:grpSp>
        <p:nvGrpSpPr>
          <p:cNvPr id="480" name="Group 7"/>
          <p:cNvGrpSpPr/>
          <p:nvPr/>
        </p:nvGrpSpPr>
        <p:grpSpPr>
          <a:xfrm>
            <a:off x="6936480" y="2983320"/>
            <a:ext cx="4813920" cy="3417840"/>
            <a:chOff x="6936480" y="2983320"/>
            <a:chExt cx="4813920" cy="3417840"/>
          </a:xfrm>
        </p:grpSpPr>
        <p:pic>
          <p:nvPicPr>
            <p:cNvPr id="481" name="Image 175_2" descr=""/>
            <p:cNvPicPr/>
            <p:nvPr/>
          </p:nvPicPr>
          <p:blipFill>
            <a:blip r:embed="rId4"/>
            <a:stretch/>
          </p:blipFill>
          <p:spPr>
            <a:xfrm>
              <a:off x="7593840" y="3490200"/>
              <a:ext cx="3919680" cy="1324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2" name="CustomShape 8"/>
            <p:cNvSpPr/>
            <p:nvPr/>
          </p:nvSpPr>
          <p:spPr>
            <a:xfrm>
              <a:off x="11072160" y="2999880"/>
              <a:ext cx="580320" cy="24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CTL 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83" name="CustomShape 9"/>
            <p:cNvSpPr/>
            <p:nvPr/>
          </p:nvSpPr>
          <p:spPr>
            <a:xfrm>
              <a:off x="10974240" y="5083920"/>
              <a:ext cx="776160" cy="37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Chronic</a:t>
              </a:r>
              <a:endParaRPr b="0" lang="en-US" sz="1800" spc="-1" strike="noStrike">
                <a:latin typeface="Arial"/>
                <a:ea typeface="Noto Sans CJK SC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SCZ 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484" name="Image 186_2" descr=""/>
            <p:cNvPicPr/>
            <p:nvPr/>
          </p:nvPicPr>
          <p:blipFill>
            <a:blip r:embed="rId5"/>
            <a:stretch/>
          </p:blipFill>
          <p:spPr>
            <a:xfrm>
              <a:off x="11050920" y="3332520"/>
              <a:ext cx="62244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85" name="Image 187_2" descr=""/>
            <p:cNvPicPr/>
            <p:nvPr/>
          </p:nvPicPr>
          <p:blipFill>
            <a:blip r:embed="rId6"/>
            <a:stretch/>
          </p:blipFill>
          <p:spPr>
            <a:xfrm>
              <a:off x="11050920" y="4674240"/>
              <a:ext cx="622440" cy="41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6" name="CustomShape 10"/>
            <p:cNvSpPr/>
            <p:nvPr/>
          </p:nvSpPr>
          <p:spPr>
            <a:xfrm>
              <a:off x="7479360" y="4506120"/>
              <a:ext cx="631440" cy="110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87" name="Image 181_2" descr=""/>
            <p:cNvPicPr/>
            <p:nvPr/>
          </p:nvPicPr>
          <p:blipFill>
            <a:blip r:embed="rId7"/>
            <a:stretch/>
          </p:blipFill>
          <p:spPr>
            <a:xfrm>
              <a:off x="7432200" y="3516480"/>
              <a:ext cx="62280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88" name="Image 182_2" descr=""/>
            <p:cNvPicPr/>
            <p:nvPr/>
          </p:nvPicPr>
          <p:blipFill>
            <a:blip r:embed="rId8"/>
            <a:stretch/>
          </p:blipFill>
          <p:spPr>
            <a:xfrm>
              <a:off x="7432200" y="4052160"/>
              <a:ext cx="62280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89" name="Image 188_2" descr=""/>
            <p:cNvPicPr/>
            <p:nvPr/>
          </p:nvPicPr>
          <p:blipFill>
            <a:blip r:embed="rId9"/>
            <a:stretch/>
          </p:blipFill>
          <p:spPr>
            <a:xfrm>
              <a:off x="7055280" y="2983320"/>
              <a:ext cx="371520" cy="736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CustomShape 11"/>
            <p:cNvSpPr/>
            <p:nvPr/>
          </p:nvSpPr>
          <p:spPr>
            <a:xfrm>
              <a:off x="7130520" y="3029040"/>
              <a:ext cx="573840" cy="1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genetic</a:t>
              </a:r>
              <a:endParaRPr b="0" lang="en-US" sz="1400" spc="-1" strike="noStrike">
                <a:latin typeface="Arial"/>
                <a:ea typeface="Noto Sans CJK SC"/>
              </a:endParaRPr>
            </a:p>
          </p:txBody>
        </p:sp>
        <p:sp>
          <p:nvSpPr>
            <p:cNvPr id="491" name="CustomShape 12"/>
            <p:cNvSpPr/>
            <p:nvPr/>
          </p:nvSpPr>
          <p:spPr>
            <a:xfrm>
              <a:off x="9583920" y="3237480"/>
              <a:ext cx="496080" cy="110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CTL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92" name="CustomShape 13"/>
            <p:cNvSpPr/>
            <p:nvPr/>
          </p:nvSpPr>
          <p:spPr>
            <a:xfrm>
              <a:off x="9505080" y="4854240"/>
              <a:ext cx="653400" cy="18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FE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493" name="Image 179_4" descr=""/>
            <p:cNvPicPr/>
            <p:nvPr/>
          </p:nvPicPr>
          <p:blipFill>
            <a:blip r:embed="rId10"/>
            <a:stretch/>
          </p:blipFill>
          <p:spPr>
            <a:xfrm>
              <a:off x="9520560" y="3499560"/>
              <a:ext cx="622440" cy="410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4" name="Image 180_4" descr=""/>
            <p:cNvPicPr/>
            <p:nvPr/>
          </p:nvPicPr>
          <p:blipFill>
            <a:blip r:embed="rId11"/>
            <a:stretch/>
          </p:blipFill>
          <p:spPr>
            <a:xfrm>
              <a:off x="9520560" y="4444200"/>
              <a:ext cx="62244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5" name="Image 189_4" descr=""/>
            <p:cNvPicPr/>
            <p:nvPr/>
          </p:nvPicPr>
          <p:blipFill>
            <a:blip r:embed="rId12"/>
            <a:stretch/>
          </p:blipFill>
          <p:spPr>
            <a:xfrm>
              <a:off x="9057240" y="3003840"/>
              <a:ext cx="371880" cy="73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CustomShape 14"/>
            <p:cNvSpPr/>
            <p:nvPr/>
          </p:nvSpPr>
          <p:spPr>
            <a:xfrm>
              <a:off x="9153360" y="3029040"/>
              <a:ext cx="1019880" cy="1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environment</a:t>
              </a:r>
              <a:endParaRPr b="0" lang="en-US" sz="1400" spc="-1" strike="noStrike">
                <a:latin typeface="Arial"/>
                <a:ea typeface="Noto Sans CJK SC"/>
              </a:endParaRPr>
            </a:p>
          </p:txBody>
        </p:sp>
        <p:sp>
          <p:nvSpPr>
            <p:cNvPr id="497" name="CustomShape 15"/>
            <p:cNvSpPr/>
            <p:nvPr/>
          </p:nvSpPr>
          <p:spPr>
            <a:xfrm>
              <a:off x="9484920" y="3274200"/>
              <a:ext cx="694080" cy="1919520"/>
            </a:xfrm>
            <a:prstGeom prst="roundRect">
              <a:avLst>
                <a:gd name="adj" fmla="val 16667"/>
              </a:avLst>
            </a:prstGeom>
            <a:noFill/>
            <a:ln w="255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CustomShape 16"/>
            <p:cNvSpPr/>
            <p:nvPr/>
          </p:nvSpPr>
          <p:spPr>
            <a:xfrm>
              <a:off x="8366040" y="3381840"/>
              <a:ext cx="843120" cy="13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UHR-NT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499" name="CustomShape 17"/>
            <p:cNvSpPr/>
            <p:nvPr/>
          </p:nvSpPr>
          <p:spPr>
            <a:xfrm>
              <a:off x="8452440" y="4552920"/>
              <a:ext cx="670320" cy="19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UHR-T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500" name="Image 179_5" descr=""/>
            <p:cNvPicPr/>
            <p:nvPr/>
          </p:nvPicPr>
          <p:blipFill>
            <a:blip r:embed="rId13"/>
            <a:stretch/>
          </p:blipFill>
          <p:spPr>
            <a:xfrm>
              <a:off x="8476200" y="3624480"/>
              <a:ext cx="622440" cy="41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1" name="Image 180_5" descr=""/>
            <p:cNvPicPr/>
            <p:nvPr/>
          </p:nvPicPr>
          <p:blipFill>
            <a:blip r:embed="rId14"/>
            <a:stretch/>
          </p:blipFill>
          <p:spPr>
            <a:xfrm>
              <a:off x="8476200" y="4214880"/>
              <a:ext cx="622440" cy="411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2" name="CustomShape 18"/>
            <p:cNvSpPr/>
            <p:nvPr/>
          </p:nvSpPr>
          <p:spPr>
            <a:xfrm>
              <a:off x="8330400" y="3381840"/>
              <a:ext cx="837000" cy="1494000"/>
            </a:xfrm>
            <a:prstGeom prst="roundRect">
              <a:avLst>
                <a:gd name="adj" fmla="val 16667"/>
              </a:avLst>
            </a:prstGeom>
            <a:noFill/>
            <a:ln w="255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03" name="Image 189_5" descr=""/>
            <p:cNvPicPr/>
            <p:nvPr/>
          </p:nvPicPr>
          <p:blipFill>
            <a:blip r:embed="rId15"/>
            <a:stretch/>
          </p:blipFill>
          <p:spPr>
            <a:xfrm>
              <a:off x="7952400" y="3003840"/>
              <a:ext cx="371520" cy="736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4" name="CustomShape 19"/>
            <p:cNvSpPr/>
            <p:nvPr/>
          </p:nvSpPr>
          <p:spPr>
            <a:xfrm>
              <a:off x="7887600" y="3029040"/>
              <a:ext cx="1012680" cy="202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environment</a:t>
              </a:r>
              <a:endParaRPr b="0" lang="en-US" sz="1400" spc="-1" strike="noStrike">
                <a:latin typeface="Arial"/>
                <a:ea typeface="Noto Sans CJK SC"/>
              </a:endParaRPr>
            </a:p>
          </p:txBody>
        </p:sp>
        <p:sp>
          <p:nvSpPr>
            <p:cNvPr id="505" name="CustomShape 20"/>
            <p:cNvSpPr/>
            <p:nvPr/>
          </p:nvSpPr>
          <p:spPr>
            <a:xfrm>
              <a:off x="11046240" y="5837760"/>
              <a:ext cx="631800" cy="32040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80%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506" name="CustomShape 21"/>
            <p:cNvSpPr/>
            <p:nvPr/>
          </p:nvSpPr>
          <p:spPr>
            <a:xfrm>
              <a:off x="9573120" y="5837760"/>
              <a:ext cx="898200" cy="32040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76%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507" name="CustomShape 22"/>
            <p:cNvSpPr/>
            <p:nvPr/>
          </p:nvSpPr>
          <p:spPr>
            <a:xfrm>
              <a:off x="6936480" y="5851080"/>
              <a:ext cx="1424520" cy="55008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AUC: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508" name="CustomShape 23"/>
            <p:cNvSpPr/>
            <p:nvPr/>
          </p:nvSpPr>
          <p:spPr>
            <a:xfrm>
              <a:off x="8619120" y="5838120"/>
              <a:ext cx="639720" cy="361440"/>
            </a:xfrm>
            <a:prstGeom prst="rect">
              <a:avLst/>
            </a:prstGeom>
            <a:noFill/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c9211e"/>
                  </a:solidFill>
                  <a:latin typeface="Calibri"/>
                  <a:ea typeface="DejaVu Sans"/>
                </a:rPr>
                <a:t>79%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1" dur="indefinite" restart="never" nodeType="tmRoot">
          <p:childTnLst>
            <p:seq>
              <p:cTn id="132" dur="indefinite" nodeType="mainSeq">
                <p:childTnLst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Outline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0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Neuroimaging for precision psychiatry: biomarkers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Big2Small chair: fill the gap between large heterogeneous and small homogeneous datasets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Previous achievements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1" lang="en-US" sz="2600" spc="-1" strike="noStrike">
                <a:latin typeface="Calibri"/>
              </a:rPr>
              <a:t>Big2Small project</a:t>
            </a:r>
            <a:endParaRPr b="0" lang="en-US" sz="26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Big2Small Project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2413440" y="959040"/>
            <a:ext cx="3877200" cy="1828800"/>
          </a:xfrm>
          <a:prstGeom prst="rect">
            <a:avLst/>
          </a:prstGeom>
          <a:ln w="72000">
            <a:noFill/>
          </a:ln>
        </p:spPr>
      </p:pic>
      <p:sp>
        <p:nvSpPr>
          <p:cNvPr id="513" name="TextShape 2"/>
          <p:cNvSpPr txBox="1"/>
          <p:nvPr/>
        </p:nvSpPr>
        <p:spPr>
          <a:xfrm>
            <a:off x="113400" y="5212080"/>
            <a:ext cx="4550040" cy="1206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Small homogeneous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cohorts (</a:t>
            </a:r>
            <a:r>
              <a:rPr b="1" lang="en-US" sz="2200" spc="-1" strike="noStrike">
                <a:latin typeface="Calibri"/>
              </a:rPr>
              <a:t>N~500</a:t>
            </a:r>
            <a:r>
              <a:rPr b="0" lang="en-US" sz="2200" spc="-1" strike="noStrike">
                <a:latin typeface="Calibri"/>
              </a:rPr>
              <a:t>)</a:t>
            </a:r>
            <a:endParaRPr b="0" lang="en-US" sz="2200" spc="-1" strike="noStrike">
              <a:latin typeface="Calibri"/>
            </a:endParaRPr>
          </a:p>
          <a:p>
            <a:endParaRPr b="0" lang="en-US" sz="2200" spc="-1" strike="noStrike">
              <a:latin typeface="Calibri"/>
            </a:endParaRPr>
          </a:p>
        </p:txBody>
      </p:sp>
      <p:pic>
        <p:nvPicPr>
          <p:cNvPr id="514" name="" descr=""/>
          <p:cNvPicPr/>
          <p:nvPr/>
        </p:nvPicPr>
        <p:blipFill>
          <a:blip r:embed="rId2"/>
          <a:stretch/>
        </p:blipFill>
        <p:spPr>
          <a:xfrm>
            <a:off x="3760200" y="5266440"/>
            <a:ext cx="1184040" cy="1097280"/>
          </a:xfrm>
          <a:prstGeom prst="rect">
            <a:avLst/>
          </a:prstGeom>
          <a:ln w="72000">
            <a:noFill/>
          </a:ln>
        </p:spPr>
      </p:pic>
      <p:sp>
        <p:nvSpPr>
          <p:cNvPr id="515" name="TextShape 3"/>
          <p:cNvSpPr txBox="1"/>
          <p:nvPr/>
        </p:nvSpPr>
        <p:spPr>
          <a:xfrm>
            <a:off x="113400" y="1549440"/>
            <a:ext cx="4824360" cy="927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Very large datasets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(</a:t>
            </a:r>
            <a:r>
              <a:rPr b="1" lang="en-US" sz="2200" spc="-1" strike="noStrike">
                <a:latin typeface="Calibri"/>
              </a:rPr>
              <a:t>N&gt;10K</a:t>
            </a:r>
            <a:r>
              <a:rPr b="0" lang="en-US" sz="2200" spc="-1" strike="noStrike">
                <a:latin typeface="Calibri"/>
              </a:rPr>
              <a:t>)</a:t>
            </a:r>
            <a:endParaRPr b="0" lang="en-US" sz="2200" spc="-1" strike="noStrike">
              <a:latin typeface="Calibri"/>
            </a:endParaRPr>
          </a:p>
        </p:txBody>
      </p:sp>
      <p:pic>
        <p:nvPicPr>
          <p:cNvPr id="516" name="" descr=""/>
          <p:cNvPicPr/>
          <p:nvPr/>
        </p:nvPicPr>
        <p:blipFill>
          <a:blip r:embed="rId3"/>
          <a:stretch/>
        </p:blipFill>
        <p:spPr>
          <a:xfrm>
            <a:off x="3418560" y="3411360"/>
            <a:ext cx="1867320" cy="1151640"/>
          </a:xfrm>
          <a:prstGeom prst="rect">
            <a:avLst/>
          </a:prstGeom>
          <a:ln w="72000">
            <a:noFill/>
          </a:ln>
        </p:spPr>
      </p:pic>
      <p:sp>
        <p:nvSpPr>
          <p:cNvPr id="517" name="TextShape 4"/>
          <p:cNvSpPr txBox="1"/>
          <p:nvPr/>
        </p:nvSpPr>
        <p:spPr>
          <a:xfrm>
            <a:off x="113400" y="3384000"/>
            <a:ext cx="5098680" cy="1206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Large dataset (</a:t>
            </a:r>
            <a:r>
              <a:rPr b="1" lang="en-US" sz="2200" spc="-1" strike="noStrike">
                <a:latin typeface="Calibri"/>
              </a:rPr>
              <a:t>N~2K</a:t>
            </a:r>
            <a:r>
              <a:rPr b="0" lang="en-US" sz="2200" spc="-1" strike="noStrike">
                <a:latin typeface="Calibri"/>
              </a:rPr>
              <a:t>) of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patients/healthy control</a:t>
            </a:r>
            <a:endParaRPr b="0" lang="en-US" sz="2200" spc="-1" strike="noStrike">
              <a:latin typeface="Calibri"/>
            </a:endParaRPr>
          </a:p>
        </p:txBody>
      </p:sp>
      <p:sp>
        <p:nvSpPr>
          <p:cNvPr id="518" name="TextShape 5"/>
          <p:cNvSpPr txBox="1"/>
          <p:nvPr/>
        </p:nvSpPr>
        <p:spPr>
          <a:xfrm>
            <a:off x="6917760" y="1280160"/>
            <a:ext cx="2194560" cy="648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Learn the general variability</a:t>
            </a:r>
            <a:endParaRPr b="0" lang="en-US" sz="2200" spc="-1" strike="noStrike">
              <a:latin typeface="Calibri"/>
            </a:endParaRPr>
          </a:p>
        </p:txBody>
      </p:sp>
      <p:sp>
        <p:nvSpPr>
          <p:cNvPr id="519" name="Freeform 6"/>
          <p:cNvSpPr/>
          <p:nvPr/>
        </p:nvSpPr>
        <p:spPr>
          <a:xfrm>
            <a:off x="9326880" y="1158480"/>
            <a:ext cx="2377800" cy="1219320"/>
          </a:xfrm>
          <a:custGeom>
            <a:avLst/>
            <a:gdLst/>
            <a:ahLst/>
            <a:rect l="0" t="0" r="r" b="b"/>
            <a:pathLst>
              <a:path w="6605" h="3387">
                <a:moveTo>
                  <a:pt x="0" y="3386"/>
                </a:moveTo>
                <a:cubicBezTo>
                  <a:pt x="117" y="2867"/>
                  <a:pt x="595" y="1883"/>
                  <a:pt x="845" y="1486"/>
                </a:cubicBezTo>
                <a:cubicBezTo>
                  <a:pt x="1022" y="1204"/>
                  <a:pt x="1786" y="558"/>
                  <a:pt x="2294" y="592"/>
                </a:cubicBezTo>
                <a:cubicBezTo>
                  <a:pt x="2880" y="632"/>
                  <a:pt x="3486" y="2082"/>
                  <a:pt x="3778" y="2370"/>
                </a:cubicBezTo>
                <a:cubicBezTo>
                  <a:pt x="3999" y="2587"/>
                  <a:pt x="4048" y="3132"/>
                  <a:pt x="4824" y="3089"/>
                </a:cubicBezTo>
                <a:cubicBezTo>
                  <a:pt x="5600" y="3046"/>
                  <a:pt x="5667" y="2370"/>
                  <a:pt x="5937" y="1862"/>
                </a:cubicBezTo>
                <a:cubicBezTo>
                  <a:pt x="6207" y="1354"/>
                  <a:pt x="6495" y="421"/>
                  <a:pt x="6604" y="0"/>
                </a:cubicBezTo>
              </a:path>
            </a:pathLst>
          </a:custGeom>
          <a:ln w="91440">
            <a:solidFill>
              <a:srgbClr val="000000"/>
            </a:solidFill>
            <a:round/>
          </a:ln>
        </p:spPr>
      </p:sp>
      <p:sp>
        <p:nvSpPr>
          <p:cNvPr id="520" name="CustomShape 7"/>
          <p:cNvSpPr/>
          <p:nvPr/>
        </p:nvSpPr>
        <p:spPr>
          <a:xfrm>
            <a:off x="9418320" y="2194560"/>
            <a:ext cx="365760" cy="365760"/>
          </a:xfrm>
          <a:prstGeom prst="ellipse">
            <a:avLst/>
          </a:prstGeom>
          <a:solidFill>
            <a:srgbClr val="bf0041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8"/>
          <p:cNvSpPr/>
          <p:nvPr/>
        </p:nvSpPr>
        <p:spPr>
          <a:xfrm>
            <a:off x="10058400" y="914400"/>
            <a:ext cx="365760" cy="365760"/>
          </a:xfrm>
          <a:prstGeom prst="ellipse">
            <a:avLst/>
          </a:prstGeom>
          <a:solidFill>
            <a:srgbClr val="2a6099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9"/>
          <p:cNvSpPr/>
          <p:nvPr/>
        </p:nvSpPr>
        <p:spPr>
          <a:xfrm>
            <a:off x="10881360" y="1828800"/>
            <a:ext cx="365760" cy="365760"/>
          </a:xfrm>
          <a:prstGeom prst="ellipse">
            <a:avLst/>
          </a:prstGeom>
          <a:solidFill>
            <a:srgbClr val="2a6099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10"/>
          <p:cNvSpPr/>
          <p:nvPr/>
        </p:nvSpPr>
        <p:spPr>
          <a:xfrm>
            <a:off x="9913320" y="1463040"/>
            <a:ext cx="365760" cy="365760"/>
          </a:xfrm>
          <a:prstGeom prst="ellipse">
            <a:avLst/>
          </a:prstGeom>
          <a:solidFill>
            <a:srgbClr val="bf0041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11"/>
          <p:cNvSpPr/>
          <p:nvPr/>
        </p:nvSpPr>
        <p:spPr>
          <a:xfrm>
            <a:off x="11155680" y="1158480"/>
            <a:ext cx="365760" cy="365760"/>
          </a:xfrm>
          <a:prstGeom prst="ellipse">
            <a:avLst/>
          </a:prstGeom>
          <a:solidFill>
            <a:srgbClr val="ff800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12"/>
          <p:cNvSpPr/>
          <p:nvPr/>
        </p:nvSpPr>
        <p:spPr>
          <a:xfrm>
            <a:off x="11704320" y="1463040"/>
            <a:ext cx="365760" cy="365760"/>
          </a:xfrm>
          <a:prstGeom prst="ellipse">
            <a:avLst/>
          </a:prstGeom>
          <a:solidFill>
            <a:srgbClr val="bf0041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13"/>
          <p:cNvSpPr/>
          <p:nvPr/>
        </p:nvSpPr>
        <p:spPr>
          <a:xfrm>
            <a:off x="9144000" y="1371600"/>
            <a:ext cx="365760" cy="365760"/>
          </a:xfrm>
          <a:prstGeom prst="ellipse">
            <a:avLst/>
          </a:prstGeom>
          <a:solidFill>
            <a:srgbClr val="158466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14"/>
          <p:cNvSpPr/>
          <p:nvPr/>
        </p:nvSpPr>
        <p:spPr>
          <a:xfrm>
            <a:off x="8979120" y="1795320"/>
            <a:ext cx="365760" cy="365760"/>
          </a:xfrm>
          <a:prstGeom prst="ellipse">
            <a:avLst/>
          </a:prstGeom>
          <a:solidFill>
            <a:srgbClr val="2a6099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15"/>
          <p:cNvSpPr/>
          <p:nvPr/>
        </p:nvSpPr>
        <p:spPr>
          <a:xfrm>
            <a:off x="11155680" y="2377440"/>
            <a:ext cx="365760" cy="365760"/>
          </a:xfrm>
          <a:prstGeom prst="ellipse">
            <a:avLst/>
          </a:prstGeom>
          <a:solidFill>
            <a:srgbClr val="158466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16"/>
          <p:cNvSpPr/>
          <p:nvPr/>
        </p:nvSpPr>
        <p:spPr>
          <a:xfrm>
            <a:off x="10515600" y="2286000"/>
            <a:ext cx="365760" cy="365760"/>
          </a:xfrm>
          <a:prstGeom prst="ellipse">
            <a:avLst/>
          </a:prstGeom>
          <a:solidFill>
            <a:srgbClr val="158466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17"/>
          <p:cNvSpPr/>
          <p:nvPr/>
        </p:nvSpPr>
        <p:spPr>
          <a:xfrm>
            <a:off x="10241280" y="1828800"/>
            <a:ext cx="365760" cy="365760"/>
          </a:xfrm>
          <a:prstGeom prst="ellipse">
            <a:avLst/>
          </a:prstGeom>
          <a:solidFill>
            <a:srgbClr val="ff800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18"/>
          <p:cNvSpPr/>
          <p:nvPr/>
        </p:nvSpPr>
        <p:spPr>
          <a:xfrm>
            <a:off x="10515600" y="1280160"/>
            <a:ext cx="365760" cy="365760"/>
          </a:xfrm>
          <a:prstGeom prst="ellipse">
            <a:avLst/>
          </a:prstGeom>
          <a:solidFill>
            <a:srgbClr val="158466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19"/>
          <p:cNvSpPr/>
          <p:nvPr/>
        </p:nvSpPr>
        <p:spPr>
          <a:xfrm>
            <a:off x="9509760" y="914400"/>
            <a:ext cx="365760" cy="365760"/>
          </a:xfrm>
          <a:prstGeom prst="ellipse">
            <a:avLst/>
          </a:prstGeom>
          <a:solidFill>
            <a:srgbClr val="ff800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20"/>
          <p:cNvSpPr/>
          <p:nvPr/>
        </p:nvSpPr>
        <p:spPr>
          <a:xfrm>
            <a:off x="7315200" y="3383280"/>
            <a:ext cx="1005840" cy="822960"/>
          </a:xfrm>
          <a:custGeom>
            <a:avLst/>
            <a:gdLst/>
            <a:ahLst/>
            <a:rect l="0" t="0" r="r" b="b"/>
            <a:pathLst>
              <a:path w="2796" h="2288">
                <a:moveTo>
                  <a:pt x="0" y="0"/>
                </a:moveTo>
                <a:lnTo>
                  <a:pt x="2795" y="0"/>
                </a:lnTo>
                <a:lnTo>
                  <a:pt x="2096" y="2287"/>
                </a:lnTo>
                <a:lnTo>
                  <a:pt x="698" y="2287"/>
                </a:lnTo>
                <a:lnTo>
                  <a:pt x="0" y="0"/>
                </a:lnTo>
              </a:path>
            </a:pathLst>
          </a:cu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34" name="Group 21"/>
          <p:cNvGrpSpPr/>
          <p:nvPr/>
        </p:nvGrpSpPr>
        <p:grpSpPr>
          <a:xfrm>
            <a:off x="6028560" y="2328480"/>
            <a:ext cx="5035680" cy="3135240"/>
            <a:chOff x="6028560" y="2328480"/>
            <a:chExt cx="5035680" cy="3135240"/>
          </a:xfrm>
        </p:grpSpPr>
        <p:sp>
          <p:nvSpPr>
            <p:cNvPr id="535" name="CustomShape 22"/>
            <p:cNvSpPr/>
            <p:nvPr/>
          </p:nvSpPr>
          <p:spPr>
            <a:xfrm rot="5400000">
              <a:off x="5845680" y="2511360"/>
              <a:ext cx="1188720" cy="822960"/>
            </a:xfrm>
            <a:custGeom>
              <a:avLst/>
              <a:gdLst/>
              <a:ahLst/>
              <a:rect l="0" t="0" r="r" b="b"/>
              <a:pathLst>
                <a:path w="3716" h="1710">
                  <a:moveTo>
                    <a:pt x="2492" y="1143"/>
                  </a:moveTo>
                  <a:lnTo>
                    <a:pt x="2491" y="1114"/>
                  </a:lnTo>
                  <a:lnTo>
                    <a:pt x="2488" y="1084"/>
                  </a:lnTo>
                  <a:lnTo>
                    <a:pt x="2482" y="1055"/>
                  </a:lnTo>
                  <a:lnTo>
                    <a:pt x="2475" y="1026"/>
                  </a:lnTo>
                  <a:lnTo>
                    <a:pt x="2465" y="997"/>
                  </a:lnTo>
                  <a:lnTo>
                    <a:pt x="2453" y="969"/>
                  </a:lnTo>
                  <a:lnTo>
                    <a:pt x="2440" y="941"/>
                  </a:lnTo>
                  <a:lnTo>
                    <a:pt x="2424" y="913"/>
                  </a:lnTo>
                  <a:lnTo>
                    <a:pt x="2406" y="887"/>
                  </a:lnTo>
                  <a:lnTo>
                    <a:pt x="2386" y="861"/>
                  </a:lnTo>
                  <a:lnTo>
                    <a:pt x="2365" y="835"/>
                  </a:lnTo>
                  <a:lnTo>
                    <a:pt x="2341" y="811"/>
                  </a:lnTo>
                  <a:lnTo>
                    <a:pt x="2316" y="787"/>
                  </a:lnTo>
                  <a:lnTo>
                    <a:pt x="2289" y="764"/>
                  </a:lnTo>
                  <a:lnTo>
                    <a:pt x="2261" y="742"/>
                  </a:lnTo>
                  <a:lnTo>
                    <a:pt x="2230" y="721"/>
                  </a:lnTo>
                  <a:lnTo>
                    <a:pt x="2199" y="701"/>
                  </a:lnTo>
                  <a:lnTo>
                    <a:pt x="2166" y="683"/>
                  </a:lnTo>
                  <a:lnTo>
                    <a:pt x="2131" y="665"/>
                  </a:lnTo>
                  <a:lnTo>
                    <a:pt x="2096" y="649"/>
                  </a:lnTo>
                  <a:lnTo>
                    <a:pt x="2059" y="634"/>
                  </a:lnTo>
                  <a:lnTo>
                    <a:pt x="2021" y="620"/>
                  </a:lnTo>
                  <a:lnTo>
                    <a:pt x="1983" y="608"/>
                  </a:lnTo>
                  <a:lnTo>
                    <a:pt x="1943" y="597"/>
                  </a:lnTo>
                  <a:lnTo>
                    <a:pt x="1903" y="588"/>
                  </a:lnTo>
                  <a:lnTo>
                    <a:pt x="1862" y="580"/>
                  </a:lnTo>
                  <a:lnTo>
                    <a:pt x="1820" y="573"/>
                  </a:lnTo>
                  <a:lnTo>
                    <a:pt x="1778" y="568"/>
                  </a:lnTo>
                  <a:lnTo>
                    <a:pt x="1736" y="564"/>
                  </a:lnTo>
                  <a:lnTo>
                    <a:pt x="1694" y="562"/>
                  </a:lnTo>
                  <a:lnTo>
                    <a:pt x="1651" y="561"/>
                  </a:lnTo>
                  <a:lnTo>
                    <a:pt x="1608" y="562"/>
                  </a:lnTo>
                  <a:lnTo>
                    <a:pt x="1566" y="564"/>
                  </a:lnTo>
                  <a:lnTo>
                    <a:pt x="1524" y="568"/>
                  </a:lnTo>
                  <a:lnTo>
                    <a:pt x="1482" y="573"/>
                  </a:lnTo>
                  <a:lnTo>
                    <a:pt x="1440" y="580"/>
                  </a:lnTo>
                  <a:lnTo>
                    <a:pt x="1399" y="588"/>
                  </a:lnTo>
                  <a:lnTo>
                    <a:pt x="1359" y="597"/>
                  </a:lnTo>
                  <a:lnTo>
                    <a:pt x="1319" y="608"/>
                  </a:lnTo>
                  <a:lnTo>
                    <a:pt x="1281" y="620"/>
                  </a:lnTo>
                  <a:lnTo>
                    <a:pt x="1243" y="634"/>
                  </a:lnTo>
                  <a:lnTo>
                    <a:pt x="1206" y="649"/>
                  </a:lnTo>
                  <a:lnTo>
                    <a:pt x="1171" y="665"/>
                  </a:lnTo>
                  <a:lnTo>
                    <a:pt x="1136" y="683"/>
                  </a:lnTo>
                  <a:lnTo>
                    <a:pt x="1103" y="701"/>
                  </a:lnTo>
                  <a:lnTo>
                    <a:pt x="1072" y="721"/>
                  </a:lnTo>
                  <a:lnTo>
                    <a:pt x="1041" y="742"/>
                  </a:lnTo>
                  <a:lnTo>
                    <a:pt x="1013" y="764"/>
                  </a:lnTo>
                  <a:lnTo>
                    <a:pt x="986" y="787"/>
                  </a:lnTo>
                  <a:lnTo>
                    <a:pt x="961" y="811"/>
                  </a:lnTo>
                  <a:lnTo>
                    <a:pt x="937" y="835"/>
                  </a:lnTo>
                  <a:lnTo>
                    <a:pt x="916" y="861"/>
                  </a:lnTo>
                  <a:lnTo>
                    <a:pt x="896" y="887"/>
                  </a:lnTo>
                  <a:lnTo>
                    <a:pt x="878" y="913"/>
                  </a:lnTo>
                  <a:lnTo>
                    <a:pt x="862" y="941"/>
                  </a:lnTo>
                  <a:lnTo>
                    <a:pt x="849" y="969"/>
                  </a:lnTo>
                  <a:lnTo>
                    <a:pt x="837" y="997"/>
                  </a:lnTo>
                  <a:lnTo>
                    <a:pt x="827" y="1026"/>
                  </a:lnTo>
                  <a:lnTo>
                    <a:pt x="820" y="1055"/>
                  </a:lnTo>
                  <a:lnTo>
                    <a:pt x="814" y="1084"/>
                  </a:lnTo>
                  <a:lnTo>
                    <a:pt x="811" y="1114"/>
                  </a:lnTo>
                  <a:lnTo>
                    <a:pt x="810" y="1143"/>
                  </a:lnTo>
                  <a:lnTo>
                    <a:pt x="0" y="1143"/>
                  </a:lnTo>
                  <a:lnTo>
                    <a:pt x="2" y="1085"/>
                  </a:lnTo>
                  <a:lnTo>
                    <a:pt x="8" y="1027"/>
                  </a:lnTo>
                  <a:lnTo>
                    <a:pt x="19" y="970"/>
                  </a:lnTo>
                  <a:lnTo>
                    <a:pt x="34" y="913"/>
                  </a:lnTo>
                  <a:lnTo>
                    <a:pt x="53" y="857"/>
                  </a:lnTo>
                  <a:lnTo>
                    <a:pt x="76" y="801"/>
                  </a:lnTo>
                  <a:lnTo>
                    <a:pt x="103" y="746"/>
                  </a:lnTo>
                  <a:lnTo>
                    <a:pt x="134" y="692"/>
                  </a:lnTo>
                  <a:lnTo>
                    <a:pt x="169" y="640"/>
                  </a:lnTo>
                  <a:lnTo>
                    <a:pt x="207" y="588"/>
                  </a:lnTo>
                  <a:lnTo>
                    <a:pt x="250" y="538"/>
                  </a:lnTo>
                  <a:lnTo>
                    <a:pt x="296" y="490"/>
                  </a:lnTo>
                  <a:lnTo>
                    <a:pt x="345" y="443"/>
                  </a:lnTo>
                  <a:lnTo>
                    <a:pt x="398" y="398"/>
                  </a:lnTo>
                  <a:lnTo>
                    <a:pt x="454" y="356"/>
                  </a:lnTo>
                  <a:lnTo>
                    <a:pt x="514" y="315"/>
                  </a:lnTo>
                  <a:lnTo>
                    <a:pt x="576" y="276"/>
                  </a:lnTo>
                  <a:lnTo>
                    <a:pt x="640" y="239"/>
                  </a:lnTo>
                  <a:lnTo>
                    <a:pt x="708" y="205"/>
                  </a:lnTo>
                  <a:lnTo>
                    <a:pt x="778" y="173"/>
                  </a:lnTo>
                  <a:lnTo>
                    <a:pt x="850" y="144"/>
                  </a:lnTo>
                  <a:lnTo>
                    <a:pt x="924" y="117"/>
                  </a:lnTo>
                  <a:lnTo>
                    <a:pt x="1000" y="93"/>
                  </a:lnTo>
                  <a:lnTo>
                    <a:pt x="1078" y="71"/>
                  </a:lnTo>
                  <a:lnTo>
                    <a:pt x="1157" y="52"/>
                  </a:lnTo>
                  <a:lnTo>
                    <a:pt x="1237" y="36"/>
                  </a:lnTo>
                  <a:lnTo>
                    <a:pt x="1319" y="23"/>
                  </a:lnTo>
                  <a:lnTo>
                    <a:pt x="1401" y="13"/>
                  </a:lnTo>
                  <a:lnTo>
                    <a:pt x="1484" y="6"/>
                  </a:lnTo>
                  <a:lnTo>
                    <a:pt x="1567" y="1"/>
                  </a:lnTo>
                  <a:lnTo>
                    <a:pt x="1651" y="0"/>
                  </a:lnTo>
                  <a:lnTo>
                    <a:pt x="1735" y="1"/>
                  </a:lnTo>
                  <a:lnTo>
                    <a:pt x="1818" y="6"/>
                  </a:lnTo>
                  <a:lnTo>
                    <a:pt x="1901" y="13"/>
                  </a:lnTo>
                  <a:lnTo>
                    <a:pt x="1983" y="23"/>
                  </a:lnTo>
                  <a:lnTo>
                    <a:pt x="2065" y="36"/>
                  </a:lnTo>
                  <a:lnTo>
                    <a:pt x="2145" y="52"/>
                  </a:lnTo>
                  <a:lnTo>
                    <a:pt x="2224" y="71"/>
                  </a:lnTo>
                  <a:lnTo>
                    <a:pt x="2302" y="93"/>
                  </a:lnTo>
                  <a:lnTo>
                    <a:pt x="2378" y="117"/>
                  </a:lnTo>
                  <a:lnTo>
                    <a:pt x="2452" y="144"/>
                  </a:lnTo>
                  <a:lnTo>
                    <a:pt x="2524" y="173"/>
                  </a:lnTo>
                  <a:lnTo>
                    <a:pt x="2594" y="205"/>
                  </a:lnTo>
                  <a:lnTo>
                    <a:pt x="2662" y="239"/>
                  </a:lnTo>
                  <a:lnTo>
                    <a:pt x="2726" y="276"/>
                  </a:lnTo>
                  <a:lnTo>
                    <a:pt x="2788" y="315"/>
                  </a:lnTo>
                  <a:lnTo>
                    <a:pt x="2848" y="356"/>
                  </a:lnTo>
                  <a:lnTo>
                    <a:pt x="2904" y="398"/>
                  </a:lnTo>
                  <a:lnTo>
                    <a:pt x="2957" y="443"/>
                  </a:lnTo>
                  <a:lnTo>
                    <a:pt x="3006" y="490"/>
                  </a:lnTo>
                  <a:lnTo>
                    <a:pt x="3052" y="538"/>
                  </a:lnTo>
                  <a:lnTo>
                    <a:pt x="3095" y="588"/>
                  </a:lnTo>
                  <a:lnTo>
                    <a:pt x="3133" y="640"/>
                  </a:lnTo>
                  <a:lnTo>
                    <a:pt x="3168" y="692"/>
                  </a:lnTo>
                  <a:lnTo>
                    <a:pt x="3199" y="746"/>
                  </a:lnTo>
                  <a:lnTo>
                    <a:pt x="3226" y="801"/>
                  </a:lnTo>
                  <a:lnTo>
                    <a:pt x="3249" y="857"/>
                  </a:lnTo>
                  <a:lnTo>
                    <a:pt x="3268" y="913"/>
                  </a:lnTo>
                  <a:lnTo>
                    <a:pt x="3283" y="970"/>
                  </a:lnTo>
                  <a:lnTo>
                    <a:pt x="3294" y="1027"/>
                  </a:lnTo>
                  <a:lnTo>
                    <a:pt x="3300" y="1085"/>
                  </a:lnTo>
                  <a:lnTo>
                    <a:pt x="3302" y="1143"/>
                  </a:lnTo>
                  <a:lnTo>
                    <a:pt x="3715" y="1143"/>
                  </a:lnTo>
                  <a:lnTo>
                    <a:pt x="2897" y="1709"/>
                  </a:lnTo>
                  <a:lnTo>
                    <a:pt x="2079" y="1143"/>
                  </a:lnTo>
                  <a:lnTo>
                    <a:pt x="2492" y="1143"/>
                  </a:lnTo>
                </a:path>
              </a:pathLst>
            </a:custGeom>
            <a:solidFill>
              <a:srgbClr val="b2b2b2"/>
            </a:solidFill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6" name="CustomShape 23"/>
            <p:cNvSpPr/>
            <p:nvPr/>
          </p:nvSpPr>
          <p:spPr>
            <a:xfrm rot="5400000">
              <a:off x="5949360" y="4457880"/>
              <a:ext cx="1188720" cy="822960"/>
            </a:xfrm>
            <a:custGeom>
              <a:avLst/>
              <a:gdLst/>
              <a:ahLst/>
              <a:rect l="0" t="0" r="r" b="b"/>
              <a:pathLst>
                <a:path w="3716" h="1710">
                  <a:moveTo>
                    <a:pt x="2492" y="1143"/>
                  </a:moveTo>
                  <a:lnTo>
                    <a:pt x="2491" y="1114"/>
                  </a:lnTo>
                  <a:lnTo>
                    <a:pt x="2488" y="1084"/>
                  </a:lnTo>
                  <a:lnTo>
                    <a:pt x="2482" y="1055"/>
                  </a:lnTo>
                  <a:lnTo>
                    <a:pt x="2475" y="1026"/>
                  </a:lnTo>
                  <a:lnTo>
                    <a:pt x="2465" y="997"/>
                  </a:lnTo>
                  <a:lnTo>
                    <a:pt x="2453" y="969"/>
                  </a:lnTo>
                  <a:lnTo>
                    <a:pt x="2440" y="941"/>
                  </a:lnTo>
                  <a:lnTo>
                    <a:pt x="2424" y="913"/>
                  </a:lnTo>
                  <a:lnTo>
                    <a:pt x="2406" y="887"/>
                  </a:lnTo>
                  <a:lnTo>
                    <a:pt x="2386" y="861"/>
                  </a:lnTo>
                  <a:lnTo>
                    <a:pt x="2365" y="835"/>
                  </a:lnTo>
                  <a:lnTo>
                    <a:pt x="2341" y="811"/>
                  </a:lnTo>
                  <a:lnTo>
                    <a:pt x="2316" y="787"/>
                  </a:lnTo>
                  <a:lnTo>
                    <a:pt x="2289" y="764"/>
                  </a:lnTo>
                  <a:lnTo>
                    <a:pt x="2261" y="742"/>
                  </a:lnTo>
                  <a:lnTo>
                    <a:pt x="2230" y="721"/>
                  </a:lnTo>
                  <a:lnTo>
                    <a:pt x="2199" y="701"/>
                  </a:lnTo>
                  <a:lnTo>
                    <a:pt x="2166" y="683"/>
                  </a:lnTo>
                  <a:lnTo>
                    <a:pt x="2131" y="665"/>
                  </a:lnTo>
                  <a:lnTo>
                    <a:pt x="2096" y="649"/>
                  </a:lnTo>
                  <a:lnTo>
                    <a:pt x="2059" y="634"/>
                  </a:lnTo>
                  <a:lnTo>
                    <a:pt x="2021" y="620"/>
                  </a:lnTo>
                  <a:lnTo>
                    <a:pt x="1983" y="608"/>
                  </a:lnTo>
                  <a:lnTo>
                    <a:pt x="1943" y="597"/>
                  </a:lnTo>
                  <a:lnTo>
                    <a:pt x="1903" y="588"/>
                  </a:lnTo>
                  <a:lnTo>
                    <a:pt x="1862" y="580"/>
                  </a:lnTo>
                  <a:lnTo>
                    <a:pt x="1820" y="573"/>
                  </a:lnTo>
                  <a:lnTo>
                    <a:pt x="1778" y="568"/>
                  </a:lnTo>
                  <a:lnTo>
                    <a:pt x="1736" y="564"/>
                  </a:lnTo>
                  <a:lnTo>
                    <a:pt x="1694" y="562"/>
                  </a:lnTo>
                  <a:lnTo>
                    <a:pt x="1651" y="561"/>
                  </a:lnTo>
                  <a:lnTo>
                    <a:pt x="1608" y="562"/>
                  </a:lnTo>
                  <a:lnTo>
                    <a:pt x="1566" y="564"/>
                  </a:lnTo>
                  <a:lnTo>
                    <a:pt x="1524" y="568"/>
                  </a:lnTo>
                  <a:lnTo>
                    <a:pt x="1482" y="573"/>
                  </a:lnTo>
                  <a:lnTo>
                    <a:pt x="1440" y="580"/>
                  </a:lnTo>
                  <a:lnTo>
                    <a:pt x="1399" y="588"/>
                  </a:lnTo>
                  <a:lnTo>
                    <a:pt x="1359" y="597"/>
                  </a:lnTo>
                  <a:lnTo>
                    <a:pt x="1319" y="608"/>
                  </a:lnTo>
                  <a:lnTo>
                    <a:pt x="1281" y="620"/>
                  </a:lnTo>
                  <a:lnTo>
                    <a:pt x="1243" y="634"/>
                  </a:lnTo>
                  <a:lnTo>
                    <a:pt x="1206" y="649"/>
                  </a:lnTo>
                  <a:lnTo>
                    <a:pt x="1171" y="665"/>
                  </a:lnTo>
                  <a:lnTo>
                    <a:pt x="1136" y="683"/>
                  </a:lnTo>
                  <a:lnTo>
                    <a:pt x="1103" y="701"/>
                  </a:lnTo>
                  <a:lnTo>
                    <a:pt x="1072" y="721"/>
                  </a:lnTo>
                  <a:lnTo>
                    <a:pt x="1041" y="742"/>
                  </a:lnTo>
                  <a:lnTo>
                    <a:pt x="1013" y="764"/>
                  </a:lnTo>
                  <a:lnTo>
                    <a:pt x="986" y="787"/>
                  </a:lnTo>
                  <a:lnTo>
                    <a:pt x="961" y="811"/>
                  </a:lnTo>
                  <a:lnTo>
                    <a:pt x="937" y="835"/>
                  </a:lnTo>
                  <a:lnTo>
                    <a:pt x="916" y="861"/>
                  </a:lnTo>
                  <a:lnTo>
                    <a:pt x="896" y="887"/>
                  </a:lnTo>
                  <a:lnTo>
                    <a:pt x="878" y="913"/>
                  </a:lnTo>
                  <a:lnTo>
                    <a:pt x="862" y="941"/>
                  </a:lnTo>
                  <a:lnTo>
                    <a:pt x="849" y="969"/>
                  </a:lnTo>
                  <a:lnTo>
                    <a:pt x="837" y="997"/>
                  </a:lnTo>
                  <a:lnTo>
                    <a:pt x="827" y="1026"/>
                  </a:lnTo>
                  <a:lnTo>
                    <a:pt x="820" y="1055"/>
                  </a:lnTo>
                  <a:lnTo>
                    <a:pt x="814" y="1084"/>
                  </a:lnTo>
                  <a:lnTo>
                    <a:pt x="811" y="1114"/>
                  </a:lnTo>
                  <a:lnTo>
                    <a:pt x="810" y="1143"/>
                  </a:lnTo>
                  <a:lnTo>
                    <a:pt x="0" y="1143"/>
                  </a:lnTo>
                  <a:lnTo>
                    <a:pt x="2" y="1085"/>
                  </a:lnTo>
                  <a:lnTo>
                    <a:pt x="8" y="1027"/>
                  </a:lnTo>
                  <a:lnTo>
                    <a:pt x="19" y="970"/>
                  </a:lnTo>
                  <a:lnTo>
                    <a:pt x="34" y="913"/>
                  </a:lnTo>
                  <a:lnTo>
                    <a:pt x="53" y="857"/>
                  </a:lnTo>
                  <a:lnTo>
                    <a:pt x="76" y="801"/>
                  </a:lnTo>
                  <a:lnTo>
                    <a:pt x="103" y="746"/>
                  </a:lnTo>
                  <a:lnTo>
                    <a:pt x="134" y="692"/>
                  </a:lnTo>
                  <a:lnTo>
                    <a:pt x="169" y="640"/>
                  </a:lnTo>
                  <a:lnTo>
                    <a:pt x="207" y="588"/>
                  </a:lnTo>
                  <a:lnTo>
                    <a:pt x="250" y="538"/>
                  </a:lnTo>
                  <a:lnTo>
                    <a:pt x="296" y="490"/>
                  </a:lnTo>
                  <a:lnTo>
                    <a:pt x="345" y="443"/>
                  </a:lnTo>
                  <a:lnTo>
                    <a:pt x="398" y="398"/>
                  </a:lnTo>
                  <a:lnTo>
                    <a:pt x="454" y="356"/>
                  </a:lnTo>
                  <a:lnTo>
                    <a:pt x="514" y="315"/>
                  </a:lnTo>
                  <a:lnTo>
                    <a:pt x="576" y="276"/>
                  </a:lnTo>
                  <a:lnTo>
                    <a:pt x="640" y="239"/>
                  </a:lnTo>
                  <a:lnTo>
                    <a:pt x="708" y="205"/>
                  </a:lnTo>
                  <a:lnTo>
                    <a:pt x="778" y="173"/>
                  </a:lnTo>
                  <a:lnTo>
                    <a:pt x="850" y="144"/>
                  </a:lnTo>
                  <a:lnTo>
                    <a:pt x="924" y="117"/>
                  </a:lnTo>
                  <a:lnTo>
                    <a:pt x="1000" y="93"/>
                  </a:lnTo>
                  <a:lnTo>
                    <a:pt x="1078" y="71"/>
                  </a:lnTo>
                  <a:lnTo>
                    <a:pt x="1157" y="52"/>
                  </a:lnTo>
                  <a:lnTo>
                    <a:pt x="1237" y="36"/>
                  </a:lnTo>
                  <a:lnTo>
                    <a:pt x="1319" y="23"/>
                  </a:lnTo>
                  <a:lnTo>
                    <a:pt x="1401" y="13"/>
                  </a:lnTo>
                  <a:lnTo>
                    <a:pt x="1484" y="6"/>
                  </a:lnTo>
                  <a:lnTo>
                    <a:pt x="1567" y="1"/>
                  </a:lnTo>
                  <a:lnTo>
                    <a:pt x="1651" y="0"/>
                  </a:lnTo>
                  <a:lnTo>
                    <a:pt x="1735" y="1"/>
                  </a:lnTo>
                  <a:lnTo>
                    <a:pt x="1818" y="6"/>
                  </a:lnTo>
                  <a:lnTo>
                    <a:pt x="1901" y="13"/>
                  </a:lnTo>
                  <a:lnTo>
                    <a:pt x="1983" y="23"/>
                  </a:lnTo>
                  <a:lnTo>
                    <a:pt x="2065" y="36"/>
                  </a:lnTo>
                  <a:lnTo>
                    <a:pt x="2145" y="52"/>
                  </a:lnTo>
                  <a:lnTo>
                    <a:pt x="2224" y="71"/>
                  </a:lnTo>
                  <a:lnTo>
                    <a:pt x="2302" y="93"/>
                  </a:lnTo>
                  <a:lnTo>
                    <a:pt x="2378" y="117"/>
                  </a:lnTo>
                  <a:lnTo>
                    <a:pt x="2452" y="144"/>
                  </a:lnTo>
                  <a:lnTo>
                    <a:pt x="2524" y="173"/>
                  </a:lnTo>
                  <a:lnTo>
                    <a:pt x="2594" y="205"/>
                  </a:lnTo>
                  <a:lnTo>
                    <a:pt x="2662" y="239"/>
                  </a:lnTo>
                  <a:lnTo>
                    <a:pt x="2726" y="276"/>
                  </a:lnTo>
                  <a:lnTo>
                    <a:pt x="2788" y="315"/>
                  </a:lnTo>
                  <a:lnTo>
                    <a:pt x="2848" y="356"/>
                  </a:lnTo>
                  <a:lnTo>
                    <a:pt x="2904" y="398"/>
                  </a:lnTo>
                  <a:lnTo>
                    <a:pt x="2957" y="443"/>
                  </a:lnTo>
                  <a:lnTo>
                    <a:pt x="3006" y="490"/>
                  </a:lnTo>
                  <a:lnTo>
                    <a:pt x="3052" y="538"/>
                  </a:lnTo>
                  <a:lnTo>
                    <a:pt x="3095" y="588"/>
                  </a:lnTo>
                  <a:lnTo>
                    <a:pt x="3133" y="640"/>
                  </a:lnTo>
                  <a:lnTo>
                    <a:pt x="3168" y="692"/>
                  </a:lnTo>
                  <a:lnTo>
                    <a:pt x="3199" y="746"/>
                  </a:lnTo>
                  <a:lnTo>
                    <a:pt x="3226" y="801"/>
                  </a:lnTo>
                  <a:lnTo>
                    <a:pt x="3249" y="857"/>
                  </a:lnTo>
                  <a:lnTo>
                    <a:pt x="3268" y="913"/>
                  </a:lnTo>
                  <a:lnTo>
                    <a:pt x="3283" y="970"/>
                  </a:lnTo>
                  <a:lnTo>
                    <a:pt x="3294" y="1027"/>
                  </a:lnTo>
                  <a:lnTo>
                    <a:pt x="3300" y="1085"/>
                  </a:lnTo>
                  <a:lnTo>
                    <a:pt x="3302" y="1143"/>
                  </a:lnTo>
                  <a:lnTo>
                    <a:pt x="3715" y="1143"/>
                  </a:lnTo>
                  <a:lnTo>
                    <a:pt x="2897" y="1709"/>
                  </a:lnTo>
                  <a:lnTo>
                    <a:pt x="2079" y="1143"/>
                  </a:lnTo>
                  <a:lnTo>
                    <a:pt x="2492" y="1143"/>
                  </a:lnTo>
                </a:path>
              </a:pathLst>
            </a:custGeom>
            <a:solidFill>
              <a:srgbClr val="b2b2b2"/>
            </a:solidFill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TextShape 24"/>
            <p:cNvSpPr txBox="1"/>
            <p:nvPr/>
          </p:nvSpPr>
          <p:spPr>
            <a:xfrm>
              <a:off x="6949440" y="3415680"/>
              <a:ext cx="2651760" cy="1485360"/>
            </a:xfrm>
            <a:prstGeom prst="rect">
              <a:avLst/>
            </a:prstGeom>
            <a:noFill/>
            <a:ln w="7200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2200" spc="-1" strike="noStrike">
                  <a:latin typeface="Calibri"/>
                </a:rPr>
                <a:t>Encoder of the general variability:</a:t>
              </a:r>
              <a:endParaRPr b="0" lang="en-US" sz="2200" spc="-1" strike="noStrike">
                <a:latin typeface="Calibri"/>
              </a:endParaRPr>
            </a:p>
            <a:p>
              <a:r>
                <a:rPr b="0" lang="en-US" sz="2200" spc="-1" strike="noStrike">
                  <a:latin typeface="Calibri"/>
                </a:rPr>
                <a:t>“</a:t>
              </a:r>
              <a:r>
                <a:rPr b="0" lang="en-US" sz="2200" spc="-1" strike="noStrike">
                  <a:latin typeface="Calibri"/>
                </a:rPr>
                <a:t>Manifold learning”</a:t>
              </a:r>
              <a:endParaRPr b="0" lang="en-US" sz="2200" spc="-1" strike="noStrike">
                <a:latin typeface="Calibri"/>
              </a:endParaRPr>
            </a:p>
            <a:p>
              <a:r>
                <a:rPr b="0" lang="en-US" sz="2200" spc="-1" strike="noStrike">
                  <a:latin typeface="Calibri"/>
                </a:rPr>
                <a:t>“</a:t>
              </a:r>
              <a:r>
                <a:rPr b="0" lang="en-US" sz="2200" spc="-1" strike="noStrike">
                  <a:latin typeface="Calibri"/>
                </a:rPr>
                <a:t>Representation learning”</a:t>
              </a:r>
              <a:endParaRPr b="0" lang="en-US" sz="2200" spc="-1" strike="noStrike">
                <a:latin typeface="Calibri"/>
              </a:endParaRPr>
            </a:p>
          </p:txBody>
        </p:sp>
        <p:sp>
          <p:nvSpPr>
            <p:cNvPr id="538" name="CustomShape 25"/>
            <p:cNvSpPr/>
            <p:nvPr/>
          </p:nvSpPr>
          <p:spPr>
            <a:xfrm>
              <a:off x="9966960" y="3521520"/>
              <a:ext cx="1097280" cy="640080"/>
            </a:xfrm>
            <a:custGeom>
              <a:avLst/>
              <a:gdLst/>
              <a:ahLst/>
              <a:rect l="0" t="0" r="r" b="b"/>
              <a:pathLst>
                <a:path w="3050" h="1780">
                  <a:moveTo>
                    <a:pt x="0" y="0"/>
                  </a:moveTo>
                  <a:lnTo>
                    <a:pt x="3049" y="0"/>
                  </a:lnTo>
                  <a:lnTo>
                    <a:pt x="2286" y="1779"/>
                  </a:lnTo>
                  <a:lnTo>
                    <a:pt x="762" y="1779"/>
                  </a:lnTo>
                  <a:lnTo>
                    <a:pt x="0" y="0"/>
                  </a:lnTo>
                </a:path>
              </a:pathLst>
            </a:custGeom>
            <a:solidFill>
              <a:srgbClr val="3465a4"/>
            </a:solidFill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CustomShape 26"/>
            <p:cNvSpPr/>
            <p:nvPr/>
          </p:nvSpPr>
          <p:spPr>
            <a:xfrm rot="5400000">
              <a:off x="10264680" y="2951280"/>
              <a:ext cx="501840" cy="4413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40" name="Group 27"/>
          <p:cNvGrpSpPr/>
          <p:nvPr/>
        </p:nvGrpSpPr>
        <p:grpSpPr>
          <a:xfrm>
            <a:off x="9144000" y="4253400"/>
            <a:ext cx="2926080" cy="1828440"/>
            <a:chOff x="9144000" y="4253400"/>
            <a:chExt cx="2926080" cy="1828440"/>
          </a:xfrm>
        </p:grpSpPr>
        <p:sp>
          <p:nvSpPr>
            <p:cNvPr id="541" name="CustomShape 28"/>
            <p:cNvSpPr/>
            <p:nvPr/>
          </p:nvSpPr>
          <p:spPr>
            <a:xfrm>
              <a:off x="9418320" y="5624640"/>
              <a:ext cx="365760" cy="365760"/>
            </a:xfrm>
            <a:prstGeom prst="ellipse">
              <a:avLst/>
            </a:prstGeom>
            <a:solidFill>
              <a:srgbClr val="bf0041"/>
            </a:solidFill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2" name="CustomShape 29"/>
            <p:cNvSpPr/>
            <p:nvPr/>
          </p:nvSpPr>
          <p:spPr>
            <a:xfrm>
              <a:off x="10332720" y="4893120"/>
              <a:ext cx="365760" cy="365760"/>
            </a:xfrm>
            <a:prstGeom prst="ellipse">
              <a:avLst/>
            </a:prstGeom>
            <a:solidFill>
              <a:srgbClr val="2a6099"/>
            </a:solidFill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3" name="CustomShape 30"/>
            <p:cNvSpPr/>
            <p:nvPr/>
          </p:nvSpPr>
          <p:spPr>
            <a:xfrm>
              <a:off x="10972800" y="5076000"/>
              <a:ext cx="365760" cy="365760"/>
            </a:xfrm>
            <a:prstGeom prst="ellipse">
              <a:avLst/>
            </a:prstGeom>
            <a:solidFill>
              <a:srgbClr val="2a6099"/>
            </a:solidFill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4" name="CustomShape 31"/>
            <p:cNvSpPr/>
            <p:nvPr/>
          </p:nvSpPr>
          <p:spPr>
            <a:xfrm>
              <a:off x="10149840" y="5624640"/>
              <a:ext cx="365760" cy="365760"/>
            </a:xfrm>
            <a:prstGeom prst="ellipse">
              <a:avLst/>
            </a:prstGeom>
            <a:solidFill>
              <a:srgbClr val="bf0041"/>
            </a:solidFill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5" name="CustomShape 32"/>
            <p:cNvSpPr/>
            <p:nvPr/>
          </p:nvSpPr>
          <p:spPr>
            <a:xfrm>
              <a:off x="11704320" y="5716080"/>
              <a:ext cx="365760" cy="365760"/>
            </a:xfrm>
            <a:prstGeom prst="ellipse">
              <a:avLst/>
            </a:prstGeom>
            <a:solidFill>
              <a:srgbClr val="bf0041"/>
            </a:solidFill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6" name="CustomShape 33"/>
            <p:cNvSpPr/>
            <p:nvPr/>
          </p:nvSpPr>
          <p:spPr>
            <a:xfrm>
              <a:off x="9230760" y="5076000"/>
              <a:ext cx="365760" cy="365760"/>
            </a:xfrm>
            <a:prstGeom prst="ellipse">
              <a:avLst/>
            </a:prstGeom>
            <a:solidFill>
              <a:srgbClr val="2a6099"/>
            </a:solidFill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7" name="Line 34"/>
            <p:cNvSpPr/>
            <p:nvPr/>
          </p:nvSpPr>
          <p:spPr>
            <a:xfrm>
              <a:off x="9144000" y="5533200"/>
              <a:ext cx="2743200" cy="0"/>
            </a:xfrm>
            <a:prstGeom prst="line">
              <a:avLst/>
            </a:prstGeom>
            <a:ln w="72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8" name="CustomShape 35"/>
            <p:cNvSpPr/>
            <p:nvPr/>
          </p:nvSpPr>
          <p:spPr>
            <a:xfrm rot="5400000">
              <a:off x="10264680" y="4283640"/>
              <a:ext cx="501840" cy="4413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Preliminary work: benchmark deep learning architectures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0" name="TextShape 2"/>
          <p:cNvSpPr txBox="1"/>
          <p:nvPr/>
        </p:nvSpPr>
        <p:spPr>
          <a:xfrm>
            <a:off x="182880" y="914400"/>
            <a:ext cx="7644960" cy="2043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2200" spc="-1" strike="noStrike">
                <a:latin typeface="Calibri"/>
              </a:rPr>
              <a:t>Specific situation in Neuroimaging “small N large P”: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300 000 input features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100 points</a:t>
            </a:r>
            <a:endParaRPr b="0" lang="en-US" sz="2200" spc="-1" strike="noStrike">
              <a:latin typeface="Calibri"/>
            </a:endParaRPr>
          </a:p>
          <a:p>
            <a:endParaRPr b="0" lang="en-US" sz="2200" spc="-1" strike="noStrike">
              <a:latin typeface="Calibri"/>
            </a:endParaRPr>
          </a:p>
          <a:p>
            <a:r>
              <a:rPr b="1" i="1" lang="en-US" sz="2200" spc="-1" strike="noStrike">
                <a:latin typeface="Calibri"/>
              </a:rPr>
              <a:t>So far authors used ad-hoc convolutional networks “Tiny VGG”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Benchmark more recent architectures ResNet, DenseNet, etc.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Learning curve for different sample size and problem complexity</a:t>
            </a:r>
            <a:endParaRPr b="0" lang="en-US" sz="2200" spc="-1" strike="noStrike">
              <a:latin typeface="Calibri"/>
            </a:endParaRPr>
          </a:p>
        </p:txBody>
      </p:sp>
      <p:pic>
        <p:nvPicPr>
          <p:cNvPr id="551" name="" descr=""/>
          <p:cNvPicPr/>
          <p:nvPr/>
        </p:nvPicPr>
        <p:blipFill>
          <a:blip r:embed="rId1"/>
          <a:stretch/>
        </p:blipFill>
        <p:spPr>
          <a:xfrm>
            <a:off x="8412480" y="1005840"/>
            <a:ext cx="3657600" cy="5584320"/>
          </a:xfrm>
          <a:prstGeom prst="rect">
            <a:avLst/>
          </a:prstGeom>
          <a:ln w="72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" descr=""/>
          <p:cNvPicPr/>
          <p:nvPr/>
        </p:nvPicPr>
        <p:blipFill>
          <a:blip r:embed="rId1"/>
          <a:stretch/>
        </p:blipFill>
        <p:spPr>
          <a:xfrm>
            <a:off x="6063120" y="4912920"/>
            <a:ext cx="3968280" cy="1612080"/>
          </a:xfrm>
          <a:prstGeom prst="rect">
            <a:avLst/>
          </a:prstGeom>
          <a:ln w="0">
            <a:noFill/>
          </a:ln>
        </p:spPr>
      </p:pic>
      <p:pic>
        <p:nvPicPr>
          <p:cNvPr id="553" name="" descr=""/>
          <p:cNvPicPr/>
          <p:nvPr/>
        </p:nvPicPr>
        <p:blipFill>
          <a:blip r:embed="rId2"/>
          <a:stretch/>
        </p:blipFill>
        <p:spPr>
          <a:xfrm>
            <a:off x="2656440" y="826920"/>
            <a:ext cx="6886080" cy="3653280"/>
          </a:xfrm>
          <a:prstGeom prst="rect">
            <a:avLst/>
          </a:prstGeom>
          <a:ln w="0">
            <a:noFill/>
          </a:ln>
        </p:spPr>
      </p:pic>
      <p:sp>
        <p:nvSpPr>
          <p:cNvPr id="554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Aim 1: Representation learning strategies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Aim 2: Supervized prediction with embedded stratification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6" name="TextShape 2"/>
          <p:cNvSpPr txBox="1"/>
          <p:nvPr/>
        </p:nvSpPr>
        <p:spPr>
          <a:xfrm>
            <a:off x="640080" y="900720"/>
            <a:ext cx="8311320" cy="1485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Disorders classification do not account for different biological etiologies 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Combine losses: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– </a:t>
            </a:r>
            <a:r>
              <a:rPr b="0" lang="en-US" sz="2200" spc="-1" strike="noStrike">
                <a:latin typeface="Calibri"/>
              </a:rPr>
              <a:t>Supervized classification loss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– </a:t>
            </a:r>
            <a:r>
              <a:rPr b="0" lang="en-US" sz="2200" spc="-1" strike="noStrike">
                <a:latin typeface="Calibri"/>
              </a:rPr>
              <a:t>Clustering loss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=&gt; Discover subtypes of patients</a:t>
            </a:r>
            <a:endParaRPr b="0" lang="en-US" sz="2200" spc="-1" strike="noStrike">
              <a:latin typeface="Calibri"/>
            </a:endParaRPr>
          </a:p>
        </p:txBody>
      </p:sp>
      <p:pic>
        <p:nvPicPr>
          <p:cNvPr id="557" name="" descr=""/>
          <p:cNvPicPr/>
          <p:nvPr/>
        </p:nvPicPr>
        <p:blipFill>
          <a:blip r:embed="rId1"/>
          <a:stretch/>
        </p:blipFill>
        <p:spPr>
          <a:xfrm>
            <a:off x="6551640" y="-952560"/>
            <a:ext cx="360" cy="6857640"/>
          </a:xfrm>
          <a:prstGeom prst="rect">
            <a:avLst/>
          </a:prstGeom>
          <a:ln w="72000">
            <a:noFill/>
          </a:ln>
        </p:spPr>
      </p:pic>
      <p:pic>
        <p:nvPicPr>
          <p:cNvPr id="558" name="" descr=""/>
          <p:cNvPicPr/>
          <p:nvPr/>
        </p:nvPicPr>
        <p:blipFill>
          <a:blip r:embed="rId2"/>
          <a:stretch/>
        </p:blipFill>
        <p:spPr>
          <a:xfrm>
            <a:off x="7662240" y="434160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59" name="" descr=""/>
          <p:cNvPicPr/>
          <p:nvPr/>
        </p:nvPicPr>
        <p:blipFill>
          <a:blip r:embed="rId3"/>
          <a:stretch/>
        </p:blipFill>
        <p:spPr>
          <a:xfrm>
            <a:off x="6798960" y="31528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0" name="" descr=""/>
          <p:cNvPicPr/>
          <p:nvPr/>
        </p:nvPicPr>
        <p:blipFill>
          <a:blip r:embed="rId4"/>
          <a:stretch/>
        </p:blipFill>
        <p:spPr>
          <a:xfrm>
            <a:off x="10090800" y="32918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1" name="" descr=""/>
          <p:cNvPicPr/>
          <p:nvPr/>
        </p:nvPicPr>
        <p:blipFill>
          <a:blip r:embed="rId5"/>
          <a:stretch/>
        </p:blipFill>
        <p:spPr>
          <a:xfrm>
            <a:off x="8028000" y="22384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2" name="" descr=""/>
          <p:cNvPicPr/>
          <p:nvPr/>
        </p:nvPicPr>
        <p:blipFill>
          <a:blip r:embed="rId6"/>
          <a:stretch/>
        </p:blipFill>
        <p:spPr>
          <a:xfrm>
            <a:off x="8504640" y="23968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3" name="" descr=""/>
          <p:cNvPicPr/>
          <p:nvPr/>
        </p:nvPicPr>
        <p:blipFill>
          <a:blip r:embed="rId7"/>
          <a:stretch/>
        </p:blipFill>
        <p:spPr>
          <a:xfrm>
            <a:off x="7713360" y="274320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4" name="" descr=""/>
          <p:cNvPicPr/>
          <p:nvPr/>
        </p:nvPicPr>
        <p:blipFill>
          <a:blip r:embed="rId8"/>
          <a:stretch/>
        </p:blipFill>
        <p:spPr>
          <a:xfrm>
            <a:off x="8226000" y="303696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5" name="" descr=""/>
          <p:cNvPicPr/>
          <p:nvPr/>
        </p:nvPicPr>
        <p:blipFill>
          <a:blip r:embed="rId9"/>
          <a:stretch/>
        </p:blipFill>
        <p:spPr>
          <a:xfrm>
            <a:off x="9690480" y="32918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6" name="" descr=""/>
          <p:cNvPicPr/>
          <p:nvPr/>
        </p:nvPicPr>
        <p:blipFill>
          <a:blip r:embed="rId10"/>
          <a:stretch/>
        </p:blipFill>
        <p:spPr>
          <a:xfrm>
            <a:off x="9840960" y="42062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7" name="" descr=""/>
          <p:cNvPicPr/>
          <p:nvPr/>
        </p:nvPicPr>
        <p:blipFill>
          <a:blip r:embed="rId11"/>
          <a:stretch/>
        </p:blipFill>
        <p:spPr>
          <a:xfrm>
            <a:off x="10363680" y="410616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8" name="" descr=""/>
          <p:cNvPicPr/>
          <p:nvPr/>
        </p:nvPicPr>
        <p:blipFill>
          <a:blip r:embed="rId12"/>
          <a:stretch/>
        </p:blipFill>
        <p:spPr>
          <a:xfrm>
            <a:off x="6583680" y="35186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69" name="" descr=""/>
          <p:cNvPicPr/>
          <p:nvPr/>
        </p:nvPicPr>
        <p:blipFill>
          <a:blip r:embed="rId13"/>
          <a:stretch/>
        </p:blipFill>
        <p:spPr>
          <a:xfrm>
            <a:off x="6930720" y="36100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70" name="" descr=""/>
          <p:cNvPicPr/>
          <p:nvPr/>
        </p:nvPicPr>
        <p:blipFill>
          <a:blip r:embed="rId14"/>
          <a:stretch/>
        </p:blipFill>
        <p:spPr>
          <a:xfrm>
            <a:off x="6451920" y="29260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71" name="" descr=""/>
          <p:cNvPicPr/>
          <p:nvPr/>
        </p:nvPicPr>
        <p:blipFill>
          <a:blip r:embed="rId15"/>
          <a:stretch/>
        </p:blipFill>
        <p:spPr>
          <a:xfrm>
            <a:off x="8119440" y="415872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72" name="" descr=""/>
          <p:cNvPicPr/>
          <p:nvPr/>
        </p:nvPicPr>
        <p:blipFill>
          <a:blip r:embed="rId16"/>
          <a:stretch/>
        </p:blipFill>
        <p:spPr>
          <a:xfrm>
            <a:off x="8006400" y="54046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73" name="" descr=""/>
          <p:cNvPicPr/>
          <p:nvPr/>
        </p:nvPicPr>
        <p:blipFill>
          <a:blip r:embed="rId17"/>
          <a:stretch/>
        </p:blipFill>
        <p:spPr>
          <a:xfrm>
            <a:off x="8627760" y="39758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74" name="" descr=""/>
          <p:cNvPicPr/>
          <p:nvPr/>
        </p:nvPicPr>
        <p:blipFill>
          <a:blip r:embed="rId18"/>
          <a:stretch/>
        </p:blipFill>
        <p:spPr>
          <a:xfrm>
            <a:off x="8485200" y="533952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75" name="" descr=""/>
          <p:cNvPicPr/>
          <p:nvPr/>
        </p:nvPicPr>
        <p:blipFill>
          <a:blip r:embed="rId19"/>
          <a:stretch/>
        </p:blipFill>
        <p:spPr>
          <a:xfrm>
            <a:off x="9033840" y="40672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76" name="" descr=""/>
          <p:cNvPicPr/>
          <p:nvPr/>
        </p:nvPicPr>
        <p:blipFill>
          <a:blip r:embed="rId20"/>
          <a:stretch/>
        </p:blipFill>
        <p:spPr>
          <a:xfrm>
            <a:off x="8993520" y="50896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77" name="" descr=""/>
          <p:cNvPicPr/>
          <p:nvPr/>
        </p:nvPicPr>
        <p:blipFill>
          <a:blip r:embed="rId21"/>
          <a:stretch/>
        </p:blipFill>
        <p:spPr>
          <a:xfrm>
            <a:off x="7570800" y="5303520"/>
            <a:ext cx="314640" cy="961920"/>
          </a:xfrm>
          <a:prstGeom prst="rect">
            <a:avLst/>
          </a:prstGeom>
          <a:ln w="72000">
            <a:noFill/>
          </a:ln>
        </p:spPr>
      </p:pic>
      <p:sp>
        <p:nvSpPr>
          <p:cNvPr id="578" name="TextShape 3"/>
          <p:cNvSpPr txBox="1"/>
          <p:nvPr/>
        </p:nvSpPr>
        <p:spPr>
          <a:xfrm>
            <a:off x="7904160" y="5029200"/>
            <a:ext cx="1312560" cy="37548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Controls</a:t>
            </a:r>
            <a:endParaRPr b="0" lang="en-US" sz="2200" spc="-1" strike="noStrike">
              <a:latin typeface="Calibri"/>
            </a:endParaRPr>
          </a:p>
        </p:txBody>
      </p:sp>
      <p:sp>
        <p:nvSpPr>
          <p:cNvPr id="579" name="TextShape 4"/>
          <p:cNvSpPr txBox="1"/>
          <p:nvPr/>
        </p:nvSpPr>
        <p:spPr>
          <a:xfrm>
            <a:off x="10332720" y="5020920"/>
            <a:ext cx="1312560" cy="648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Patient subtype 3</a:t>
            </a:r>
            <a:endParaRPr b="0" lang="en-US" sz="2200" spc="-1" strike="noStrike">
              <a:latin typeface="Calibri"/>
            </a:endParaRPr>
          </a:p>
        </p:txBody>
      </p:sp>
      <p:sp>
        <p:nvSpPr>
          <p:cNvPr id="580" name="TextShape 5"/>
          <p:cNvSpPr txBox="1"/>
          <p:nvPr/>
        </p:nvSpPr>
        <p:spPr>
          <a:xfrm>
            <a:off x="6126480" y="2269440"/>
            <a:ext cx="1312560" cy="648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Patient subtype 1</a:t>
            </a:r>
            <a:endParaRPr b="0" lang="en-US" sz="2200" spc="-1" strike="noStrike">
              <a:latin typeface="Calibri"/>
            </a:endParaRPr>
          </a:p>
        </p:txBody>
      </p:sp>
      <p:sp>
        <p:nvSpPr>
          <p:cNvPr id="581" name="TextShape 6"/>
          <p:cNvSpPr txBox="1"/>
          <p:nvPr/>
        </p:nvSpPr>
        <p:spPr>
          <a:xfrm>
            <a:off x="8850960" y="2103120"/>
            <a:ext cx="1312560" cy="648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Patient subtype 2</a:t>
            </a:r>
            <a:endParaRPr b="0" lang="en-US" sz="2200" spc="-1" strike="noStrike">
              <a:latin typeface="Calibri"/>
            </a:endParaRPr>
          </a:p>
        </p:txBody>
      </p:sp>
      <p:pic>
        <p:nvPicPr>
          <p:cNvPr id="582" name="" descr=""/>
          <p:cNvPicPr/>
          <p:nvPr/>
        </p:nvPicPr>
        <p:blipFill>
          <a:blip r:embed="rId22"/>
          <a:stretch/>
        </p:blipFill>
        <p:spPr>
          <a:xfrm>
            <a:off x="2611440" y="324432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83" name="" descr=""/>
          <p:cNvPicPr/>
          <p:nvPr/>
        </p:nvPicPr>
        <p:blipFill>
          <a:blip r:embed="rId23"/>
          <a:stretch/>
        </p:blipFill>
        <p:spPr>
          <a:xfrm>
            <a:off x="3017520" y="33832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84" name="" descr=""/>
          <p:cNvPicPr/>
          <p:nvPr/>
        </p:nvPicPr>
        <p:blipFill>
          <a:blip r:embed="rId24"/>
          <a:stretch/>
        </p:blipFill>
        <p:spPr>
          <a:xfrm>
            <a:off x="1514160" y="320040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85" name="" descr=""/>
          <p:cNvPicPr/>
          <p:nvPr/>
        </p:nvPicPr>
        <p:blipFill>
          <a:blip r:embed="rId25"/>
          <a:stretch/>
        </p:blipFill>
        <p:spPr>
          <a:xfrm>
            <a:off x="3068640" y="44330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86" name="" descr=""/>
          <p:cNvPicPr/>
          <p:nvPr/>
        </p:nvPicPr>
        <p:blipFill>
          <a:blip r:embed="rId26"/>
          <a:stretch/>
        </p:blipFill>
        <p:spPr>
          <a:xfrm>
            <a:off x="2245680" y="310896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87" name="" descr=""/>
          <p:cNvPicPr/>
          <p:nvPr/>
        </p:nvPicPr>
        <p:blipFill>
          <a:blip r:embed="rId27"/>
          <a:stretch/>
        </p:blipFill>
        <p:spPr>
          <a:xfrm>
            <a:off x="3160080" y="279072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88" name="" descr=""/>
          <p:cNvPicPr/>
          <p:nvPr/>
        </p:nvPicPr>
        <p:blipFill>
          <a:blip r:embed="rId28"/>
          <a:stretch/>
        </p:blipFill>
        <p:spPr>
          <a:xfrm>
            <a:off x="1280160" y="310896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89" name="" descr=""/>
          <p:cNvPicPr/>
          <p:nvPr/>
        </p:nvPicPr>
        <p:blipFill>
          <a:blip r:embed="rId29"/>
          <a:stretch/>
        </p:blipFill>
        <p:spPr>
          <a:xfrm>
            <a:off x="2337120" y="39758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0" name="" descr=""/>
          <p:cNvPicPr/>
          <p:nvPr/>
        </p:nvPicPr>
        <p:blipFill>
          <a:blip r:embed="rId30"/>
          <a:stretch/>
        </p:blipFill>
        <p:spPr>
          <a:xfrm>
            <a:off x="2468880" y="274320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1" name="" descr=""/>
          <p:cNvPicPr/>
          <p:nvPr/>
        </p:nvPicPr>
        <p:blipFill>
          <a:blip r:embed="rId31"/>
          <a:stretch/>
        </p:blipFill>
        <p:spPr>
          <a:xfrm>
            <a:off x="3474720" y="32882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2" name="" descr=""/>
          <p:cNvPicPr/>
          <p:nvPr/>
        </p:nvPicPr>
        <p:blipFill>
          <a:blip r:embed="rId32"/>
          <a:stretch/>
        </p:blipFill>
        <p:spPr>
          <a:xfrm>
            <a:off x="1879920" y="379656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3" name="" descr=""/>
          <p:cNvPicPr/>
          <p:nvPr/>
        </p:nvPicPr>
        <p:blipFill>
          <a:blip r:embed="rId33"/>
          <a:stretch/>
        </p:blipFill>
        <p:spPr>
          <a:xfrm>
            <a:off x="2794320" y="411480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4" name="" descr=""/>
          <p:cNvPicPr/>
          <p:nvPr/>
        </p:nvPicPr>
        <p:blipFill>
          <a:blip r:embed="rId34"/>
          <a:stretch/>
        </p:blipFill>
        <p:spPr>
          <a:xfrm>
            <a:off x="1645920" y="28346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5" name="" descr=""/>
          <p:cNvPicPr/>
          <p:nvPr/>
        </p:nvPicPr>
        <p:blipFill>
          <a:blip r:embed="rId35"/>
          <a:stretch/>
        </p:blipFill>
        <p:spPr>
          <a:xfrm>
            <a:off x="1971360" y="274320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6" name="" descr=""/>
          <p:cNvPicPr/>
          <p:nvPr/>
        </p:nvPicPr>
        <p:blipFill>
          <a:blip r:embed="rId36"/>
          <a:stretch/>
        </p:blipFill>
        <p:spPr>
          <a:xfrm>
            <a:off x="3434400" y="425016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7" name="" descr=""/>
          <p:cNvPicPr/>
          <p:nvPr/>
        </p:nvPicPr>
        <p:blipFill>
          <a:blip r:embed="rId37"/>
          <a:stretch/>
        </p:blipFill>
        <p:spPr>
          <a:xfrm>
            <a:off x="1463040" y="38404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8" name="" descr=""/>
          <p:cNvPicPr/>
          <p:nvPr/>
        </p:nvPicPr>
        <p:blipFill>
          <a:blip r:embed="rId38"/>
          <a:stretch/>
        </p:blipFill>
        <p:spPr>
          <a:xfrm>
            <a:off x="2062800" y="448056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599" name="" descr=""/>
          <p:cNvPicPr/>
          <p:nvPr/>
        </p:nvPicPr>
        <p:blipFill>
          <a:blip r:embed="rId39"/>
          <a:stretch/>
        </p:blipFill>
        <p:spPr>
          <a:xfrm>
            <a:off x="3200400" y="351864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600" name="" descr=""/>
          <p:cNvPicPr/>
          <p:nvPr/>
        </p:nvPicPr>
        <p:blipFill>
          <a:blip r:embed="rId40"/>
          <a:stretch/>
        </p:blipFill>
        <p:spPr>
          <a:xfrm>
            <a:off x="2520000" y="4524480"/>
            <a:ext cx="314640" cy="961920"/>
          </a:xfrm>
          <a:prstGeom prst="rect">
            <a:avLst/>
          </a:prstGeom>
          <a:ln w="72000">
            <a:noFill/>
          </a:ln>
        </p:spPr>
      </p:pic>
      <p:pic>
        <p:nvPicPr>
          <p:cNvPr id="601" name="" descr=""/>
          <p:cNvPicPr/>
          <p:nvPr/>
        </p:nvPicPr>
        <p:blipFill>
          <a:blip r:embed="rId41"/>
          <a:stretch/>
        </p:blipFill>
        <p:spPr>
          <a:xfrm>
            <a:off x="1697040" y="4158720"/>
            <a:ext cx="314640" cy="961920"/>
          </a:xfrm>
          <a:prstGeom prst="rect">
            <a:avLst/>
          </a:prstGeom>
          <a:ln w="72000">
            <a:noFill/>
          </a:ln>
        </p:spPr>
      </p:pic>
      <p:sp>
        <p:nvSpPr>
          <p:cNvPr id="602" name="CustomShape 7"/>
          <p:cNvSpPr/>
          <p:nvPr/>
        </p:nvSpPr>
        <p:spPr>
          <a:xfrm rot="16200000">
            <a:off x="4500000" y="3383280"/>
            <a:ext cx="1097280" cy="1097280"/>
          </a:xfrm>
          <a:custGeom>
            <a:avLst/>
            <a:gdLst/>
            <a:ahLst/>
            <a:rect l="0" t="0" r="r" b="b"/>
            <a:pathLst>
              <a:path w="3050" h="3050">
                <a:moveTo>
                  <a:pt x="0" y="0"/>
                </a:moveTo>
                <a:lnTo>
                  <a:pt x="3049" y="0"/>
                </a:lnTo>
                <a:lnTo>
                  <a:pt x="2286" y="3049"/>
                </a:lnTo>
                <a:lnTo>
                  <a:pt x="762" y="3049"/>
                </a:lnTo>
                <a:lnTo>
                  <a:pt x="0" y="0"/>
                </a:lnTo>
              </a:path>
            </a:pathLst>
          </a:custGeom>
          <a:solidFill>
            <a:srgbClr val="3465a4"/>
          </a:solidFill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TextShape 8"/>
          <p:cNvSpPr txBox="1"/>
          <p:nvPr/>
        </p:nvSpPr>
        <p:spPr>
          <a:xfrm>
            <a:off x="4206240" y="4572000"/>
            <a:ext cx="1828800" cy="927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Latent space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– </a:t>
            </a:r>
            <a:r>
              <a:rPr b="0" lang="en-US" sz="2200" spc="-1" strike="noStrike">
                <a:latin typeface="Calibri"/>
              </a:rPr>
              <a:t>Max classif.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</a:rPr>
              <a:t>– </a:t>
            </a:r>
            <a:r>
              <a:rPr b="0" lang="en-US" sz="2200" spc="-1" strike="noStrike">
                <a:latin typeface="Calibri"/>
              </a:rPr>
              <a:t>Clustering</a:t>
            </a:r>
            <a:endParaRPr b="0" lang="en-US" sz="2200" spc="-1" strike="noStrike">
              <a:latin typeface="Calibri"/>
            </a:endParaRPr>
          </a:p>
        </p:txBody>
      </p:sp>
      <p:sp>
        <p:nvSpPr>
          <p:cNvPr id="604" name="CustomShape 9"/>
          <p:cNvSpPr/>
          <p:nvPr/>
        </p:nvSpPr>
        <p:spPr>
          <a:xfrm>
            <a:off x="5760720" y="3673440"/>
            <a:ext cx="501840" cy="4413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36720">
            <a:solidFill>
              <a:srgbClr val="5e5e5e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Synergies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6" name="TextShape 2"/>
          <p:cNvSpPr txBox="1"/>
          <p:nvPr/>
        </p:nvSpPr>
        <p:spPr>
          <a:xfrm>
            <a:off x="374040" y="861840"/>
            <a:ext cx="6849720" cy="3159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2200" spc="-1" strike="noStrike">
                <a:latin typeface="Calibri"/>
              </a:rPr>
              <a:t>Network of clinicians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Josselin Houenou (Prof of Psychiatry, UPEC Univ.)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Marie-Odile Krebs (Prof of Psychiatry, Paris Descartes Univ., head of ​ Institut de psychiatrie ​ ) ​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Frank Bellivier (Prof Psychiatry, Paris Diderot Univ)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Renaud Jardri (Prof of Psychiatry, Lille Univ.) ​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Marion Leboyer (Pr. of Psychiatry, UPEC Univ., head of ​ FondaMental Foundation ) ​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Julie Bourgin (Dr. in Psychiatry, PhD. Head of Child psychiatric Dep. at Orsay Hospital) ​</a:t>
            </a:r>
            <a:endParaRPr b="0" lang="en-US" sz="2200" spc="-1" strike="noStrike">
              <a:latin typeface="Calibri"/>
            </a:endParaRPr>
          </a:p>
          <a:p>
            <a:endParaRPr b="0" lang="en-US" sz="2200" spc="-1" strike="noStrike">
              <a:latin typeface="Calibri"/>
            </a:endParaRPr>
          </a:p>
        </p:txBody>
      </p:sp>
      <p:pic>
        <p:nvPicPr>
          <p:cNvPr id="607" name="" descr=""/>
          <p:cNvPicPr/>
          <p:nvPr/>
        </p:nvPicPr>
        <p:blipFill>
          <a:blip r:embed="rId1"/>
          <a:stretch/>
        </p:blipFill>
        <p:spPr>
          <a:xfrm>
            <a:off x="7132320" y="2382120"/>
            <a:ext cx="1092600" cy="1092600"/>
          </a:xfrm>
          <a:prstGeom prst="rect">
            <a:avLst/>
          </a:prstGeom>
          <a:ln w="72000">
            <a:noFill/>
          </a:ln>
        </p:spPr>
      </p:pic>
      <p:pic>
        <p:nvPicPr>
          <p:cNvPr id="608" name="Image 3" descr=""/>
          <p:cNvPicPr/>
          <p:nvPr/>
        </p:nvPicPr>
        <p:blipFill>
          <a:blip r:embed="rId2"/>
          <a:stretch/>
        </p:blipFill>
        <p:spPr>
          <a:xfrm>
            <a:off x="5025960" y="3737160"/>
            <a:ext cx="1546920" cy="1017720"/>
          </a:xfrm>
          <a:prstGeom prst="rect">
            <a:avLst/>
          </a:prstGeom>
          <a:ln w="0">
            <a:noFill/>
          </a:ln>
        </p:spPr>
      </p:pic>
      <p:pic>
        <p:nvPicPr>
          <p:cNvPr id="609" name="" descr=""/>
          <p:cNvPicPr/>
          <p:nvPr/>
        </p:nvPicPr>
        <p:blipFill>
          <a:blip r:embed="rId3"/>
          <a:stretch/>
        </p:blipFill>
        <p:spPr>
          <a:xfrm>
            <a:off x="8996400" y="949680"/>
            <a:ext cx="3073680" cy="1244880"/>
          </a:xfrm>
          <a:prstGeom prst="rect">
            <a:avLst/>
          </a:prstGeom>
          <a:ln w="72000">
            <a:noFill/>
          </a:ln>
        </p:spPr>
      </p:pic>
      <p:pic>
        <p:nvPicPr>
          <p:cNvPr id="610" name="" descr=""/>
          <p:cNvPicPr/>
          <p:nvPr/>
        </p:nvPicPr>
        <p:blipFill>
          <a:blip r:embed="rId4"/>
          <a:stretch/>
        </p:blipFill>
        <p:spPr>
          <a:xfrm>
            <a:off x="6949440" y="884160"/>
            <a:ext cx="1920240" cy="1401840"/>
          </a:xfrm>
          <a:prstGeom prst="rect">
            <a:avLst/>
          </a:prstGeom>
          <a:ln w="72000">
            <a:noFill/>
          </a:ln>
        </p:spPr>
      </p:pic>
      <p:pic>
        <p:nvPicPr>
          <p:cNvPr id="611" name="" descr=""/>
          <p:cNvPicPr/>
          <p:nvPr/>
        </p:nvPicPr>
        <p:blipFill>
          <a:blip r:embed="rId5"/>
          <a:stretch/>
        </p:blipFill>
        <p:spPr>
          <a:xfrm>
            <a:off x="8503920" y="2286000"/>
            <a:ext cx="3239280" cy="1175400"/>
          </a:xfrm>
          <a:prstGeom prst="rect">
            <a:avLst/>
          </a:prstGeom>
          <a:ln w="72000">
            <a:noFill/>
          </a:ln>
        </p:spPr>
      </p:pic>
      <p:sp>
        <p:nvSpPr>
          <p:cNvPr id="612" name="TextShape 3"/>
          <p:cNvSpPr txBox="1"/>
          <p:nvPr/>
        </p:nvSpPr>
        <p:spPr>
          <a:xfrm>
            <a:off x="374040" y="4155480"/>
            <a:ext cx="5112360" cy="1206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2200" spc="-1" strike="noStrike">
                <a:latin typeface="Calibri"/>
              </a:rPr>
              <a:t>Data: grants</a:t>
            </a:r>
            <a:r>
              <a:rPr b="0" lang="en-US" sz="2200" spc="-1" strike="noStrike">
                <a:latin typeface="Calibri"/>
              </a:rPr>
              <a:t> providing unique datasets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R-LiNK (H2020) Bipolar Disorder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RHU PsyCare (Schizophrenia)</a:t>
            </a:r>
            <a:endParaRPr b="0" lang="en-US" sz="2200" spc="-1" strike="noStrike">
              <a:latin typeface="Calibri"/>
            </a:endParaRPr>
          </a:p>
        </p:txBody>
      </p:sp>
      <p:sp>
        <p:nvSpPr>
          <p:cNvPr id="613" name="TextShape 4"/>
          <p:cNvSpPr txBox="1"/>
          <p:nvPr/>
        </p:nvSpPr>
        <p:spPr>
          <a:xfrm>
            <a:off x="374040" y="5487480"/>
            <a:ext cx="5203800" cy="927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2200" spc="-1" strike="noStrike">
                <a:latin typeface="Calibri"/>
              </a:rPr>
              <a:t>Infrastructure</a:t>
            </a:r>
            <a:r>
              <a:rPr b="0" lang="en-US" sz="2200" spc="-1" strike="noStrike">
                <a:latin typeface="Calibri"/>
              </a:rPr>
              <a:t>: </a:t>
            </a:r>
            <a:r>
              <a:rPr b="1" i="1" lang="en-US" sz="2200" spc="-1" strike="noStrike">
                <a:latin typeface="Calibri"/>
              </a:rPr>
              <a:t>CATI platform</a:t>
            </a:r>
            <a:endParaRPr b="0" lang="en-US" sz="2200" spc="-1" strike="noStrike">
              <a:latin typeface="Calibri"/>
            </a:endParaRPr>
          </a:p>
          <a:p>
            <a:r>
              <a:rPr b="0" lang="en-US" sz="2200" spc="-1" strike="noStrike">
                <a:latin typeface="Calibri"/>
                <a:hlinkClick r:id="rId6"/>
              </a:rPr>
              <a:t>http://cati-neuroimaging.com</a:t>
            </a:r>
            <a:r>
              <a:rPr b="0" lang="en-US" sz="2200" spc="-1" strike="noStrike">
                <a:latin typeface="Calibri"/>
              </a:rPr>
              <a:t>​, PI JF Mangin</a:t>
            </a:r>
            <a:endParaRPr b="0" lang="en-US" sz="2200" spc="-1" strike="noStrike">
              <a:latin typeface="Calibri"/>
            </a:endParaRPr>
          </a:p>
        </p:txBody>
      </p:sp>
      <p:pic>
        <p:nvPicPr>
          <p:cNvPr id="614" name="" descr=""/>
          <p:cNvPicPr/>
          <p:nvPr/>
        </p:nvPicPr>
        <p:blipFill>
          <a:blip r:embed="rId7"/>
          <a:stretch/>
        </p:blipFill>
        <p:spPr>
          <a:xfrm>
            <a:off x="6361920" y="5460480"/>
            <a:ext cx="2873520" cy="1306080"/>
          </a:xfrm>
          <a:prstGeom prst="rect">
            <a:avLst/>
          </a:prstGeom>
          <a:ln w="72000">
            <a:noFill/>
          </a:ln>
        </p:spPr>
      </p:pic>
      <p:pic>
        <p:nvPicPr>
          <p:cNvPr id="615" name="" descr=""/>
          <p:cNvPicPr/>
          <p:nvPr/>
        </p:nvPicPr>
        <p:blipFill>
          <a:blip r:embed="rId8"/>
          <a:stretch/>
        </p:blipFill>
        <p:spPr>
          <a:xfrm>
            <a:off x="8229600" y="3474720"/>
            <a:ext cx="3735720" cy="1018440"/>
          </a:xfrm>
          <a:prstGeom prst="rect">
            <a:avLst/>
          </a:prstGeom>
          <a:ln w="72000">
            <a:noFill/>
          </a:ln>
        </p:spPr>
      </p:pic>
      <p:pic>
        <p:nvPicPr>
          <p:cNvPr id="616" name="" descr=""/>
          <p:cNvPicPr/>
          <p:nvPr/>
        </p:nvPicPr>
        <p:blipFill>
          <a:blip r:embed="rId9"/>
          <a:stretch/>
        </p:blipFill>
        <p:spPr>
          <a:xfrm>
            <a:off x="4874040" y="4735440"/>
            <a:ext cx="2075400" cy="632160"/>
          </a:xfrm>
          <a:prstGeom prst="rect">
            <a:avLst/>
          </a:prstGeom>
          <a:ln w="72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Outline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1" lang="en-US" sz="2600" spc="-1" strike="noStrike">
                <a:latin typeface="Calibri"/>
              </a:rPr>
              <a:t>Neuroimaging for precision psychiatry: biomarkers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Big2Small chair: fill the gap between large heterogeneous and small homogeneous datasets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Previous achievements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Big2Small project</a:t>
            </a:r>
            <a:endParaRPr b="0" lang="en-US" sz="26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Neuroimaging base biomarkers for psychiatry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55" name="Group 2"/>
          <p:cNvGrpSpPr/>
          <p:nvPr/>
        </p:nvGrpSpPr>
        <p:grpSpPr>
          <a:xfrm>
            <a:off x="672840" y="2260080"/>
            <a:ext cx="1155960" cy="1431720"/>
            <a:chOff x="672840" y="2260080"/>
            <a:chExt cx="1155960" cy="1431720"/>
          </a:xfrm>
        </p:grpSpPr>
        <p:pic>
          <p:nvPicPr>
            <p:cNvPr id="256" name="Image 75_0" descr=""/>
            <p:cNvPicPr/>
            <p:nvPr/>
          </p:nvPicPr>
          <p:blipFill>
            <a:blip r:embed="rId1"/>
            <a:stretch/>
          </p:blipFill>
          <p:spPr>
            <a:xfrm>
              <a:off x="672840" y="2260080"/>
              <a:ext cx="1155960" cy="1431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57" name="" descr=""/>
          <p:cNvPicPr/>
          <p:nvPr/>
        </p:nvPicPr>
        <p:blipFill>
          <a:blip r:embed="rId2"/>
          <a:stretch/>
        </p:blipFill>
        <p:spPr>
          <a:xfrm>
            <a:off x="2743200" y="1933560"/>
            <a:ext cx="2220480" cy="1724040"/>
          </a:xfrm>
          <a:prstGeom prst="rect">
            <a:avLst/>
          </a:prstGeom>
          <a:ln w="72000">
            <a:noFill/>
          </a:ln>
        </p:spPr>
      </p:pic>
      <p:grpSp>
        <p:nvGrpSpPr>
          <p:cNvPr id="258" name="Group 3"/>
          <p:cNvGrpSpPr/>
          <p:nvPr/>
        </p:nvGrpSpPr>
        <p:grpSpPr>
          <a:xfrm>
            <a:off x="2170080" y="4240440"/>
            <a:ext cx="2811960" cy="1887480"/>
            <a:chOff x="2170080" y="4240440"/>
            <a:chExt cx="2811960" cy="1887480"/>
          </a:xfrm>
        </p:grpSpPr>
        <p:pic>
          <p:nvPicPr>
            <p:cNvPr id="259" name="Image 68_0" descr=""/>
            <p:cNvPicPr/>
            <p:nvPr/>
          </p:nvPicPr>
          <p:blipFill>
            <a:blip r:embed="rId3"/>
            <a:stretch/>
          </p:blipFill>
          <p:spPr>
            <a:xfrm>
              <a:off x="3011040" y="4240440"/>
              <a:ext cx="738000" cy="1887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0" name="CustomShape 4"/>
            <p:cNvSpPr/>
            <p:nvPr/>
          </p:nvSpPr>
          <p:spPr>
            <a:xfrm rot="10800000">
              <a:off x="4480560" y="469980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CustomShape 5"/>
            <p:cNvSpPr/>
            <p:nvPr/>
          </p:nvSpPr>
          <p:spPr>
            <a:xfrm rot="10800000">
              <a:off x="2170080" y="469980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2" name="TextShape 6"/>
          <p:cNvSpPr txBox="1"/>
          <p:nvPr/>
        </p:nvSpPr>
        <p:spPr>
          <a:xfrm>
            <a:off x="365760" y="914400"/>
            <a:ext cx="11430000" cy="64872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Psychiatry lacks objective quantitative measures (such as blood dosage) to guide clinicians in choosing a therapeutic strategy</a:t>
            </a:r>
            <a:endParaRPr b="0" lang="en-US" sz="2200" spc="-1" strike="noStrike">
              <a:latin typeface="Calibri"/>
            </a:endParaRPr>
          </a:p>
        </p:txBody>
      </p:sp>
      <p:sp>
        <p:nvSpPr>
          <p:cNvPr id="263" name="TextShape 7"/>
          <p:cNvSpPr txBox="1"/>
          <p:nvPr/>
        </p:nvSpPr>
        <p:spPr>
          <a:xfrm>
            <a:off x="365760" y="6126840"/>
            <a:ext cx="11040840" cy="65340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Prognostic brain signatures of clinical course or response to treatment for personalized medicine in psychiatry.</a:t>
            </a:r>
            <a:endParaRPr b="0" lang="en-US" sz="2200" spc="-1" strike="noStrike">
              <a:latin typeface="Calibri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4"/>
          <a:stretch/>
        </p:blipFill>
        <p:spPr>
          <a:xfrm>
            <a:off x="4921920" y="1352160"/>
            <a:ext cx="3124800" cy="3124800"/>
          </a:xfrm>
          <a:prstGeom prst="rect">
            <a:avLst/>
          </a:prstGeom>
          <a:ln w="72000">
            <a:noFill/>
          </a:ln>
        </p:spPr>
      </p:pic>
      <p:grpSp>
        <p:nvGrpSpPr>
          <p:cNvPr id="265" name="Group 8"/>
          <p:cNvGrpSpPr/>
          <p:nvPr/>
        </p:nvGrpSpPr>
        <p:grpSpPr>
          <a:xfrm>
            <a:off x="5298840" y="3456360"/>
            <a:ext cx="4745880" cy="2500200"/>
            <a:chOff x="5298840" y="3456360"/>
            <a:chExt cx="4745880" cy="2500200"/>
          </a:xfrm>
        </p:grpSpPr>
        <p:sp>
          <p:nvSpPr>
            <p:cNvPr id="266" name="CustomShape 9"/>
            <p:cNvSpPr/>
            <p:nvPr/>
          </p:nvSpPr>
          <p:spPr>
            <a:xfrm rot="5400000">
              <a:off x="6098760" y="348660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67" name="" descr=""/>
            <p:cNvPicPr/>
            <p:nvPr/>
          </p:nvPicPr>
          <p:blipFill>
            <a:blip r:embed="rId5"/>
            <a:stretch/>
          </p:blipFill>
          <p:spPr>
            <a:xfrm>
              <a:off x="5298840" y="4187880"/>
              <a:ext cx="4745880" cy="1768680"/>
            </a:xfrm>
            <a:prstGeom prst="rect">
              <a:avLst/>
            </a:prstGeom>
            <a:ln w="72000">
              <a:noFill/>
            </a:ln>
          </p:spPr>
        </p:pic>
      </p:grpSp>
      <p:sp>
        <p:nvSpPr>
          <p:cNvPr id="268" name="CustomShape 10"/>
          <p:cNvSpPr/>
          <p:nvPr/>
        </p:nvSpPr>
        <p:spPr>
          <a:xfrm rot="10800000">
            <a:off x="2103480" y="2393640"/>
            <a:ext cx="501480" cy="44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36720">
            <a:solidFill>
              <a:srgbClr val="5e5e5e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69" name="Image 72_0" descr=""/>
          <p:cNvPicPr/>
          <p:nvPr/>
        </p:nvPicPr>
        <p:blipFill>
          <a:blip r:embed="rId6"/>
          <a:stretch/>
        </p:blipFill>
        <p:spPr>
          <a:xfrm>
            <a:off x="5394960" y="1473840"/>
            <a:ext cx="2468880" cy="163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Toward personalized medicine: early identification of subject at risk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-255600" y="314640"/>
            <a:ext cx="11318760" cy="40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2" name="Image 175_1" descr=""/>
          <p:cNvPicPr/>
          <p:nvPr/>
        </p:nvPicPr>
        <p:blipFill>
          <a:blip r:embed="rId1"/>
          <a:stretch/>
        </p:blipFill>
        <p:spPr>
          <a:xfrm>
            <a:off x="4750200" y="1487880"/>
            <a:ext cx="6766200" cy="2286000"/>
          </a:xfrm>
          <a:prstGeom prst="rect">
            <a:avLst/>
          </a:prstGeom>
          <a:ln w="0">
            <a:noFill/>
          </a:ln>
        </p:spPr>
      </p:pic>
      <p:grpSp>
        <p:nvGrpSpPr>
          <p:cNvPr id="273" name="Group 3"/>
          <p:cNvGrpSpPr/>
          <p:nvPr/>
        </p:nvGrpSpPr>
        <p:grpSpPr>
          <a:xfrm>
            <a:off x="10969200" y="878040"/>
            <a:ext cx="1074960" cy="4007520"/>
            <a:chOff x="10969200" y="878040"/>
            <a:chExt cx="1074960" cy="4007520"/>
          </a:xfrm>
        </p:grpSpPr>
        <p:sp>
          <p:nvSpPr>
            <p:cNvPr id="274" name="CustomShape 4"/>
            <p:cNvSpPr/>
            <p:nvPr/>
          </p:nvSpPr>
          <p:spPr>
            <a:xfrm>
              <a:off x="11071440" y="878040"/>
              <a:ext cx="870120" cy="190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Controls 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275" name="CustomShape 5"/>
            <p:cNvSpPr/>
            <p:nvPr/>
          </p:nvSpPr>
          <p:spPr>
            <a:xfrm>
              <a:off x="11049480" y="4239000"/>
              <a:ext cx="914040" cy="646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Chronic patient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276" name="Image 186_1" descr=""/>
            <p:cNvPicPr/>
            <p:nvPr/>
          </p:nvPicPr>
          <p:blipFill>
            <a:blip r:embed="rId2"/>
            <a:stretch/>
          </p:blipFill>
          <p:spPr>
            <a:xfrm>
              <a:off x="10969200" y="1216080"/>
              <a:ext cx="1074960" cy="709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7" name="Image 187_1" descr=""/>
            <p:cNvPicPr/>
            <p:nvPr/>
          </p:nvPicPr>
          <p:blipFill>
            <a:blip r:embed="rId3"/>
            <a:stretch/>
          </p:blipFill>
          <p:spPr>
            <a:xfrm>
              <a:off x="10969200" y="3531240"/>
              <a:ext cx="1074960" cy="7099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8" name="Group 6"/>
          <p:cNvGrpSpPr/>
          <p:nvPr/>
        </p:nvGrpSpPr>
        <p:grpSpPr>
          <a:xfrm>
            <a:off x="3820680" y="799200"/>
            <a:ext cx="1821960" cy="2633040"/>
            <a:chOff x="3820680" y="799200"/>
            <a:chExt cx="1821960" cy="2633040"/>
          </a:xfrm>
        </p:grpSpPr>
        <p:sp>
          <p:nvSpPr>
            <p:cNvPr id="279" name="CustomShape 7"/>
            <p:cNvSpPr/>
            <p:nvPr/>
          </p:nvSpPr>
          <p:spPr>
            <a:xfrm>
              <a:off x="4552200" y="3241440"/>
              <a:ext cx="1090440" cy="190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80" name="Image 181_1" descr=""/>
            <p:cNvPicPr/>
            <p:nvPr/>
          </p:nvPicPr>
          <p:blipFill>
            <a:blip r:embed="rId4"/>
            <a:stretch/>
          </p:blipFill>
          <p:spPr>
            <a:xfrm>
              <a:off x="4471560" y="1719720"/>
              <a:ext cx="1074960" cy="709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1" name="Image 182_1" descr=""/>
            <p:cNvPicPr/>
            <p:nvPr/>
          </p:nvPicPr>
          <p:blipFill>
            <a:blip r:embed="rId5"/>
            <a:stretch/>
          </p:blipFill>
          <p:spPr>
            <a:xfrm>
              <a:off x="4471560" y="2457720"/>
              <a:ext cx="1074960" cy="709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2" name="Image 188_1" descr=""/>
            <p:cNvPicPr/>
            <p:nvPr/>
          </p:nvPicPr>
          <p:blipFill>
            <a:blip r:embed="rId6"/>
            <a:stretch/>
          </p:blipFill>
          <p:spPr>
            <a:xfrm>
              <a:off x="3820680" y="799200"/>
              <a:ext cx="641880" cy="1271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3" name="CustomShape 8"/>
            <p:cNvSpPr/>
            <p:nvPr/>
          </p:nvSpPr>
          <p:spPr>
            <a:xfrm>
              <a:off x="3950280" y="878040"/>
              <a:ext cx="860760" cy="258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genetic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</p:grpSp>
      <p:sp>
        <p:nvSpPr>
          <p:cNvPr id="284" name="CustomShape 9"/>
          <p:cNvSpPr/>
          <p:nvPr/>
        </p:nvSpPr>
        <p:spPr>
          <a:xfrm>
            <a:off x="3836520" y="4506480"/>
            <a:ext cx="2552400" cy="540720"/>
          </a:xfrm>
          <a:custGeom>
            <a:avLst/>
            <a:gdLst/>
            <a:ahLst/>
            <a:rect l="l" t="t" r="r" b="b"/>
            <a:pathLst>
              <a:path w="7113" h="1525">
                <a:moveTo>
                  <a:pt x="0" y="0"/>
                </a:moveTo>
                <a:cubicBezTo>
                  <a:pt x="3810" y="1524"/>
                  <a:pt x="7112" y="0"/>
                  <a:pt x="7112" y="0"/>
                </a:cubicBezTo>
              </a:path>
            </a:pathLst>
          </a:custGeom>
          <a:noFill/>
          <a:ln w="9144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10"/>
          <p:cNvSpPr/>
          <p:nvPr/>
        </p:nvSpPr>
        <p:spPr>
          <a:xfrm>
            <a:off x="-551880" y="6043680"/>
            <a:ext cx="11268720" cy="12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11"/>
          <p:cNvSpPr/>
          <p:nvPr/>
        </p:nvSpPr>
        <p:spPr>
          <a:xfrm>
            <a:off x="295560" y="3831120"/>
            <a:ext cx="6527160" cy="927000"/>
          </a:xfrm>
          <a:prstGeom prst="rect">
            <a:avLst/>
          </a:pr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en-US" sz="2200" spc="-1" strike="noStrike">
                <a:solidFill>
                  <a:srgbClr val="c9211e"/>
                </a:solidFill>
                <a:latin typeface="Calibri"/>
                <a:ea typeface="DejaVu Sans"/>
              </a:rPr>
              <a:t>Goal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Prognostic of transition to psychosis at prodromal stage 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Patients “at-risk” to First Episode (FE), FE to Chronic SCZ</a:t>
            </a:r>
            <a:endParaRPr b="0" lang="en-US" sz="1800" spc="-1" strike="noStrike">
              <a:latin typeface="Arial"/>
              <a:ea typeface="Noto Sans CJK SC"/>
            </a:endParaRPr>
          </a:p>
        </p:txBody>
      </p:sp>
      <p:sp>
        <p:nvSpPr>
          <p:cNvPr id="287" name="CustomShape 12"/>
          <p:cNvSpPr/>
          <p:nvPr/>
        </p:nvSpPr>
        <p:spPr>
          <a:xfrm>
            <a:off x="295560" y="894240"/>
            <a:ext cx="4058280" cy="2880000"/>
          </a:xfrm>
          <a:prstGeom prst="rect">
            <a:avLst/>
          </a:pr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en-US" sz="2200" spc="-1" strike="noStrike">
                <a:solidFill>
                  <a:srgbClr val="c9211e"/>
                </a:solidFill>
                <a:latin typeface="Calibri"/>
                <a:ea typeface="DejaVu Sans"/>
              </a:rPr>
              <a:t>Rational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Genetic and environment (trauma, stress, toxic, alcohol) modify the trajectory of the brain development from birth to young adults.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Subtle differences in brain functioning (fMRI) anatomy (sMRI) or connectivity (dMRI)  and metabolism (PET and MRI)</a:t>
            </a:r>
            <a:endParaRPr b="0" lang="en-US" sz="1800" spc="-1" strike="noStrike">
              <a:latin typeface="Arial"/>
              <a:ea typeface="Noto Sans CJK SC"/>
            </a:endParaRPr>
          </a:p>
        </p:txBody>
      </p:sp>
      <p:sp>
        <p:nvSpPr>
          <p:cNvPr id="288" name="CustomShape 13"/>
          <p:cNvSpPr/>
          <p:nvPr/>
        </p:nvSpPr>
        <p:spPr>
          <a:xfrm>
            <a:off x="295560" y="5129640"/>
            <a:ext cx="11884320" cy="176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en-US" sz="2200" spc="-1" strike="noStrike">
                <a:solidFill>
                  <a:srgbClr val="c9211e"/>
                </a:solidFill>
                <a:latin typeface="Calibri"/>
                <a:ea typeface="AR PL SungtiL GB"/>
              </a:rPr>
              <a:t>Methods</a:t>
            </a:r>
            <a:endParaRPr b="0" lang="en-US" sz="2200" spc="-1" strike="noStrike">
              <a:latin typeface="Arial"/>
              <a:ea typeface="Noto Sans CJK SC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Supervised machine learning algorithms can capture those brain patterns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Learn to predict the outcome from past brain scans at early stage of the disorder progression</a:t>
            </a:r>
            <a:endParaRPr b="0" lang="en-US" sz="1800" spc="-1" strike="noStrike">
              <a:latin typeface="Arial"/>
              <a:ea typeface="Noto Sans CJK SC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Provide prognostic information about the patient evolution toward psychiatric disorders (depression, schizophrenia, bipolar-disorder).</a:t>
            </a:r>
            <a:endParaRPr b="0" lang="en-US" sz="1800" spc="-1" strike="noStrike">
              <a:latin typeface="Arial"/>
              <a:ea typeface="Noto Sans CJK SC"/>
            </a:endParaRPr>
          </a:p>
        </p:txBody>
      </p:sp>
      <p:grpSp>
        <p:nvGrpSpPr>
          <p:cNvPr id="289" name="Group 14"/>
          <p:cNvGrpSpPr/>
          <p:nvPr/>
        </p:nvGrpSpPr>
        <p:grpSpPr>
          <a:xfrm>
            <a:off x="7276680" y="835200"/>
            <a:ext cx="1936440" cy="3593160"/>
            <a:chOff x="7276680" y="835200"/>
            <a:chExt cx="1936440" cy="3593160"/>
          </a:xfrm>
        </p:grpSpPr>
        <p:sp>
          <p:nvSpPr>
            <p:cNvPr id="290" name="CustomShape 15"/>
            <p:cNvSpPr/>
            <p:nvPr/>
          </p:nvSpPr>
          <p:spPr>
            <a:xfrm>
              <a:off x="8185320" y="1238040"/>
              <a:ext cx="856440" cy="190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Controls 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291" name="CustomShape 16"/>
            <p:cNvSpPr/>
            <p:nvPr/>
          </p:nvSpPr>
          <p:spPr>
            <a:xfrm>
              <a:off x="8049240" y="3842640"/>
              <a:ext cx="1128600" cy="311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First Episode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292" name="Image 179_2" descr=""/>
            <p:cNvPicPr/>
            <p:nvPr/>
          </p:nvPicPr>
          <p:blipFill>
            <a:blip r:embed="rId7"/>
            <a:stretch/>
          </p:blipFill>
          <p:spPr>
            <a:xfrm>
              <a:off x="8076240" y="1503720"/>
              <a:ext cx="1074960" cy="709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3" name="Image 180_2" descr=""/>
            <p:cNvPicPr/>
            <p:nvPr/>
          </p:nvPicPr>
          <p:blipFill>
            <a:blip r:embed="rId8"/>
            <a:stretch/>
          </p:blipFill>
          <p:spPr>
            <a:xfrm>
              <a:off x="8076240" y="3134880"/>
              <a:ext cx="1074960" cy="709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4" name="Image 189_2" descr=""/>
            <p:cNvPicPr/>
            <p:nvPr/>
          </p:nvPicPr>
          <p:blipFill>
            <a:blip r:embed="rId9"/>
            <a:stretch/>
          </p:blipFill>
          <p:spPr>
            <a:xfrm>
              <a:off x="7276680" y="835200"/>
              <a:ext cx="641880" cy="1271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5" name="CustomShape 17"/>
            <p:cNvSpPr/>
            <p:nvPr/>
          </p:nvSpPr>
          <p:spPr>
            <a:xfrm>
              <a:off x="7442280" y="878040"/>
              <a:ext cx="1575000" cy="258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environment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296" name="CustomShape 18"/>
            <p:cNvSpPr/>
            <p:nvPr/>
          </p:nvSpPr>
          <p:spPr>
            <a:xfrm>
              <a:off x="8014320" y="1271520"/>
              <a:ext cx="1198800" cy="3156840"/>
            </a:xfrm>
            <a:prstGeom prst="roundRect">
              <a:avLst>
                <a:gd name="adj" fmla="val 16667"/>
              </a:avLst>
            </a:prstGeom>
            <a:noFill/>
            <a:ln w="255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7" name="CustomShape 19"/>
          <p:cNvSpPr/>
          <p:nvPr/>
        </p:nvSpPr>
        <p:spPr>
          <a:xfrm>
            <a:off x="-344520" y="222480"/>
            <a:ext cx="11460240" cy="66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98" name="Group 20"/>
          <p:cNvGrpSpPr/>
          <p:nvPr/>
        </p:nvGrpSpPr>
        <p:grpSpPr>
          <a:xfrm>
            <a:off x="5368680" y="835200"/>
            <a:ext cx="1995480" cy="2955960"/>
            <a:chOff x="5368680" y="835200"/>
            <a:chExt cx="1995480" cy="2955960"/>
          </a:xfrm>
        </p:grpSpPr>
        <p:sp>
          <p:nvSpPr>
            <p:cNvPr id="299" name="CustomShape 21"/>
            <p:cNvSpPr/>
            <p:nvPr/>
          </p:nvSpPr>
          <p:spPr>
            <a:xfrm>
              <a:off x="6338880" y="1487520"/>
              <a:ext cx="851760" cy="231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Controls 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sp>
          <p:nvSpPr>
            <p:cNvPr id="300" name="CustomShape 22"/>
            <p:cNvSpPr/>
            <p:nvPr/>
          </p:nvSpPr>
          <p:spPr>
            <a:xfrm>
              <a:off x="6449760" y="3446640"/>
              <a:ext cx="865440" cy="34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At Risk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  <p:pic>
          <p:nvPicPr>
            <p:cNvPr id="301" name="Image 179_3" descr=""/>
            <p:cNvPicPr/>
            <p:nvPr/>
          </p:nvPicPr>
          <p:blipFill>
            <a:blip r:embed="rId10"/>
            <a:stretch/>
          </p:blipFill>
          <p:spPr>
            <a:xfrm>
              <a:off x="6227280" y="1719720"/>
              <a:ext cx="1074960" cy="709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2" name="Image 180_3" descr=""/>
            <p:cNvPicPr/>
            <p:nvPr/>
          </p:nvPicPr>
          <p:blipFill>
            <a:blip r:embed="rId11"/>
            <a:stretch/>
          </p:blipFill>
          <p:spPr>
            <a:xfrm>
              <a:off x="6227280" y="2738880"/>
              <a:ext cx="1074960" cy="709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3" name="CustomShape 23"/>
            <p:cNvSpPr/>
            <p:nvPr/>
          </p:nvSpPr>
          <p:spPr>
            <a:xfrm>
              <a:off x="6165360" y="1487880"/>
              <a:ext cx="1198800" cy="2208960"/>
            </a:xfrm>
            <a:prstGeom prst="roundRect">
              <a:avLst>
                <a:gd name="adj" fmla="val 16667"/>
              </a:avLst>
            </a:prstGeom>
            <a:noFill/>
            <a:ln w="255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04" name="Image 189_3" descr=""/>
            <p:cNvPicPr/>
            <p:nvPr/>
          </p:nvPicPr>
          <p:blipFill>
            <a:blip r:embed="rId12"/>
            <a:stretch/>
          </p:blipFill>
          <p:spPr>
            <a:xfrm>
              <a:off x="5368680" y="835200"/>
              <a:ext cx="641880" cy="1271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5" name="CustomShape 24"/>
            <p:cNvSpPr/>
            <p:nvPr/>
          </p:nvSpPr>
          <p:spPr>
            <a:xfrm>
              <a:off x="5534280" y="878040"/>
              <a:ext cx="1471320" cy="34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environment</a:t>
              </a:r>
              <a:endParaRPr b="0" lang="en-US" sz="1800" spc="-1" strike="noStrike">
                <a:latin typeface="Arial"/>
                <a:ea typeface="Noto Sans CJK SC"/>
              </a:endParaRPr>
            </a:p>
          </p:txBody>
        </p:sp>
      </p:grpSp>
      <p:grpSp>
        <p:nvGrpSpPr>
          <p:cNvPr id="306" name="Group 25"/>
          <p:cNvGrpSpPr/>
          <p:nvPr/>
        </p:nvGrpSpPr>
        <p:grpSpPr>
          <a:xfrm>
            <a:off x="6640200" y="3791520"/>
            <a:ext cx="1374120" cy="1094400"/>
            <a:chOff x="6640200" y="3791520"/>
            <a:chExt cx="1374120" cy="1094400"/>
          </a:xfrm>
        </p:grpSpPr>
        <p:sp>
          <p:nvSpPr>
            <p:cNvPr id="307" name="CustomShape 26"/>
            <p:cNvSpPr/>
            <p:nvPr/>
          </p:nvSpPr>
          <p:spPr>
            <a:xfrm>
              <a:off x="6640200" y="3880080"/>
              <a:ext cx="1374120" cy="1005840"/>
            </a:xfrm>
            <a:custGeom>
              <a:avLst/>
              <a:gdLst/>
              <a:ahLst/>
              <a:rect l="l" t="t" r="r" b="b"/>
              <a:pathLst>
                <a:path w="3818" h="2795">
                  <a:moveTo>
                    <a:pt x="0" y="0"/>
                  </a:moveTo>
                  <a:cubicBezTo>
                    <a:pt x="2540" y="2794"/>
                    <a:pt x="3817" y="762"/>
                    <a:pt x="3817" y="762"/>
                  </a:cubicBezTo>
                </a:path>
              </a:pathLst>
            </a:custGeom>
            <a:noFill/>
            <a:ln w="9144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08" name="Picture 21_4" descr=""/>
            <p:cNvPicPr/>
            <p:nvPr/>
          </p:nvPicPr>
          <p:blipFill>
            <a:blip r:embed="rId13"/>
            <a:stretch/>
          </p:blipFill>
          <p:spPr>
            <a:xfrm>
              <a:off x="7070400" y="3791520"/>
              <a:ext cx="630720" cy="5731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09" name="Group 27"/>
          <p:cNvGrpSpPr/>
          <p:nvPr/>
        </p:nvGrpSpPr>
        <p:grpSpPr>
          <a:xfrm>
            <a:off x="9245520" y="4038120"/>
            <a:ext cx="1374120" cy="1120320"/>
            <a:chOff x="9245520" y="4038120"/>
            <a:chExt cx="1374120" cy="1120320"/>
          </a:xfrm>
        </p:grpSpPr>
        <p:sp>
          <p:nvSpPr>
            <p:cNvPr id="310" name="CustomShape 28"/>
            <p:cNvSpPr/>
            <p:nvPr/>
          </p:nvSpPr>
          <p:spPr>
            <a:xfrm>
              <a:off x="9245520" y="4152600"/>
              <a:ext cx="1374120" cy="1005840"/>
            </a:xfrm>
            <a:custGeom>
              <a:avLst/>
              <a:gdLst/>
              <a:ahLst/>
              <a:rect l="l" t="t" r="r" b="b"/>
              <a:pathLst>
                <a:path w="3818" h="2795">
                  <a:moveTo>
                    <a:pt x="0" y="0"/>
                  </a:moveTo>
                  <a:cubicBezTo>
                    <a:pt x="2540" y="2794"/>
                    <a:pt x="3817" y="762"/>
                    <a:pt x="3817" y="762"/>
                  </a:cubicBezTo>
                </a:path>
              </a:pathLst>
            </a:custGeom>
            <a:noFill/>
            <a:ln w="9144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11" name="Picture 21_5" descr=""/>
            <p:cNvPicPr/>
            <p:nvPr/>
          </p:nvPicPr>
          <p:blipFill>
            <a:blip r:embed="rId14"/>
            <a:stretch/>
          </p:blipFill>
          <p:spPr>
            <a:xfrm>
              <a:off x="9666720" y="4038120"/>
              <a:ext cx="630720" cy="573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12" name="CustomShape 29"/>
          <p:cNvSpPr/>
          <p:nvPr/>
        </p:nvSpPr>
        <p:spPr>
          <a:xfrm>
            <a:off x="5050440" y="4794480"/>
            <a:ext cx="639720" cy="2481480"/>
          </a:xfrm>
          <a:custGeom>
            <a:avLst/>
            <a:gdLst/>
            <a:ahLst/>
            <a:rect l="l" t="t" r="r" b="b"/>
            <a:pathLst>
              <a:path w="1780" h="6896">
                <a:moveTo>
                  <a:pt x="1779" y="0"/>
                </a:moveTo>
                <a:cubicBezTo>
                  <a:pt x="1334" y="0"/>
                  <a:pt x="889" y="287"/>
                  <a:pt x="889" y="574"/>
                </a:cubicBezTo>
                <a:lnTo>
                  <a:pt x="889" y="2872"/>
                </a:lnTo>
                <a:cubicBezTo>
                  <a:pt x="889" y="3160"/>
                  <a:pt x="444" y="3447"/>
                  <a:pt x="0" y="3447"/>
                </a:cubicBezTo>
                <a:cubicBezTo>
                  <a:pt x="444" y="3447"/>
                  <a:pt x="889" y="3734"/>
                  <a:pt x="889" y="4022"/>
                </a:cubicBezTo>
                <a:lnTo>
                  <a:pt x="889" y="6320"/>
                </a:lnTo>
                <a:cubicBezTo>
                  <a:pt x="889" y="6607"/>
                  <a:pt x="1334" y="6895"/>
                  <a:pt x="1779" y="6895"/>
                </a:cubicBezTo>
              </a:path>
            </a:pathLst>
          </a:cu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30"/>
          <p:cNvSpPr/>
          <p:nvPr/>
        </p:nvSpPr>
        <p:spPr>
          <a:xfrm>
            <a:off x="4136040" y="3903120"/>
            <a:ext cx="456840" cy="1226160"/>
          </a:xfrm>
          <a:custGeom>
            <a:avLst/>
            <a:gdLst/>
            <a:ahLst/>
            <a:rect l="l" t="t" r="r" b="b"/>
            <a:pathLst>
              <a:path w="1272" h="3408">
                <a:moveTo>
                  <a:pt x="1271" y="0"/>
                </a:moveTo>
                <a:cubicBezTo>
                  <a:pt x="953" y="0"/>
                  <a:pt x="635" y="142"/>
                  <a:pt x="635" y="284"/>
                </a:cubicBezTo>
                <a:lnTo>
                  <a:pt x="635" y="1420"/>
                </a:lnTo>
                <a:cubicBezTo>
                  <a:pt x="635" y="1562"/>
                  <a:pt x="317" y="1703"/>
                  <a:pt x="0" y="1703"/>
                </a:cubicBezTo>
                <a:cubicBezTo>
                  <a:pt x="317" y="1703"/>
                  <a:pt x="635" y="1845"/>
                  <a:pt x="635" y="1987"/>
                </a:cubicBezTo>
                <a:lnTo>
                  <a:pt x="635" y="3124"/>
                </a:lnTo>
                <a:cubicBezTo>
                  <a:pt x="635" y="3266"/>
                  <a:pt x="953" y="3407"/>
                  <a:pt x="1271" y="3407"/>
                </a:cubicBezTo>
              </a:path>
            </a:pathLst>
          </a:cu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31"/>
          <p:cNvSpPr/>
          <p:nvPr/>
        </p:nvSpPr>
        <p:spPr>
          <a:xfrm>
            <a:off x="4501800" y="3903120"/>
            <a:ext cx="365400" cy="1073880"/>
          </a:xfrm>
          <a:custGeom>
            <a:avLst/>
            <a:gdLst/>
            <a:ahLst/>
            <a:rect l="l" t="t" r="r" b="b"/>
            <a:pathLst>
              <a:path w="1018" h="2986">
                <a:moveTo>
                  <a:pt x="1017" y="0"/>
                </a:moveTo>
                <a:cubicBezTo>
                  <a:pt x="762" y="0"/>
                  <a:pt x="508" y="124"/>
                  <a:pt x="508" y="248"/>
                </a:cubicBezTo>
                <a:lnTo>
                  <a:pt x="508" y="1243"/>
                </a:lnTo>
                <a:cubicBezTo>
                  <a:pt x="508" y="1368"/>
                  <a:pt x="254" y="1492"/>
                  <a:pt x="0" y="1492"/>
                </a:cubicBezTo>
                <a:cubicBezTo>
                  <a:pt x="254" y="1492"/>
                  <a:pt x="508" y="1616"/>
                  <a:pt x="508" y="1741"/>
                </a:cubicBezTo>
                <a:lnTo>
                  <a:pt x="508" y="2736"/>
                </a:lnTo>
                <a:cubicBezTo>
                  <a:pt x="508" y="2860"/>
                  <a:pt x="762" y="2985"/>
                  <a:pt x="1017" y="2985"/>
                </a:cubicBezTo>
              </a:path>
            </a:pathLst>
          </a:cu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32"/>
          <p:cNvSpPr/>
          <p:nvPr/>
        </p:nvSpPr>
        <p:spPr>
          <a:xfrm>
            <a:off x="10811160" y="5129640"/>
            <a:ext cx="304560" cy="1310400"/>
          </a:xfrm>
          <a:custGeom>
            <a:avLst/>
            <a:gdLst/>
            <a:ahLst/>
            <a:rect l="l" t="t" r="r" b="b"/>
            <a:pathLst>
              <a:path w="849" h="3642">
                <a:moveTo>
                  <a:pt x="848" y="0"/>
                </a:moveTo>
                <a:cubicBezTo>
                  <a:pt x="636" y="0"/>
                  <a:pt x="424" y="151"/>
                  <a:pt x="424" y="303"/>
                </a:cubicBezTo>
                <a:lnTo>
                  <a:pt x="424" y="1517"/>
                </a:lnTo>
                <a:cubicBezTo>
                  <a:pt x="424" y="1669"/>
                  <a:pt x="212" y="1820"/>
                  <a:pt x="0" y="1820"/>
                </a:cubicBezTo>
                <a:cubicBezTo>
                  <a:pt x="212" y="1820"/>
                  <a:pt x="424" y="1972"/>
                  <a:pt x="424" y="2124"/>
                </a:cubicBezTo>
                <a:lnTo>
                  <a:pt x="424" y="3338"/>
                </a:lnTo>
                <a:cubicBezTo>
                  <a:pt x="424" y="3490"/>
                  <a:pt x="636" y="3641"/>
                  <a:pt x="848" y="3641"/>
                </a:cubicBezTo>
              </a:path>
            </a:pathLst>
          </a:cu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33"/>
          <p:cNvSpPr/>
          <p:nvPr/>
        </p:nvSpPr>
        <p:spPr>
          <a:xfrm>
            <a:off x="11542680" y="39600"/>
            <a:ext cx="639720" cy="2011320"/>
          </a:xfrm>
          <a:custGeom>
            <a:avLst/>
            <a:gdLst/>
            <a:ahLst/>
            <a:rect l="l" t="t" r="r" b="b"/>
            <a:pathLst>
              <a:path w="1780" h="5590">
                <a:moveTo>
                  <a:pt x="1779" y="0"/>
                </a:moveTo>
                <a:cubicBezTo>
                  <a:pt x="1334" y="0"/>
                  <a:pt x="889" y="232"/>
                  <a:pt x="889" y="465"/>
                </a:cubicBezTo>
                <a:lnTo>
                  <a:pt x="889" y="2328"/>
                </a:lnTo>
                <a:cubicBezTo>
                  <a:pt x="889" y="2561"/>
                  <a:pt x="444" y="2794"/>
                  <a:pt x="0" y="2794"/>
                </a:cubicBezTo>
                <a:cubicBezTo>
                  <a:pt x="444" y="2794"/>
                  <a:pt x="889" y="3027"/>
                  <a:pt x="889" y="3260"/>
                </a:cubicBezTo>
                <a:lnTo>
                  <a:pt x="889" y="5123"/>
                </a:lnTo>
                <a:cubicBezTo>
                  <a:pt x="889" y="5356"/>
                  <a:pt x="1334" y="5589"/>
                  <a:pt x="1779" y="5589"/>
                </a:cubicBezTo>
              </a:path>
            </a:pathLst>
          </a:custGeom>
          <a:noFill/>
          <a:ln w="720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Outline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8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Neuroimaging for precision psychiatry: biomarkers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1" lang="en-US" sz="2600" spc="-1" strike="noStrike">
                <a:latin typeface="Calibri"/>
              </a:rPr>
              <a:t>Big2Small chair: fill the gap between large heterogeneous and small homogeneous datasets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Previous achievements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Big2Small project</a:t>
            </a:r>
            <a:endParaRPr b="0" lang="en-US" sz="26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Problem: data availability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4933440" y="959040"/>
            <a:ext cx="3877200" cy="1828800"/>
          </a:xfrm>
          <a:prstGeom prst="rect">
            <a:avLst/>
          </a:prstGeom>
          <a:ln w="72000">
            <a:noFill/>
          </a:ln>
        </p:spPr>
      </p:pic>
      <p:grpSp>
        <p:nvGrpSpPr>
          <p:cNvPr id="321" name="Group 2"/>
          <p:cNvGrpSpPr/>
          <p:nvPr/>
        </p:nvGrpSpPr>
        <p:grpSpPr>
          <a:xfrm>
            <a:off x="113400" y="5212080"/>
            <a:ext cx="7350840" cy="1485360"/>
            <a:chOff x="113400" y="5212080"/>
            <a:chExt cx="7350840" cy="1485360"/>
          </a:xfrm>
        </p:grpSpPr>
        <p:sp>
          <p:nvSpPr>
            <p:cNvPr id="322" name="TextShape 3"/>
            <p:cNvSpPr txBox="1"/>
            <p:nvPr/>
          </p:nvSpPr>
          <p:spPr>
            <a:xfrm>
              <a:off x="113400" y="5212080"/>
              <a:ext cx="4550040" cy="1485360"/>
            </a:xfrm>
            <a:prstGeom prst="rect">
              <a:avLst/>
            </a:prstGeom>
            <a:noFill/>
            <a:ln w="7200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latin typeface="Calibri"/>
                </a:rPr>
                <a:t>Small homogeneous cohorts (N~500)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</a:rPr>
                <a:t>Longitudinal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</a:rPr>
                <a:t>Useful but…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</a:rPr>
                <a:t>10K€ / patient → 100M€ for N=10k</a:t>
              </a:r>
              <a:endParaRPr b="0" lang="en-US" sz="2200" spc="-1" strike="noStrike">
                <a:latin typeface="Calibri"/>
              </a:endParaRPr>
            </a:p>
            <a:p>
              <a:endParaRPr b="0" lang="en-US" sz="2200" spc="-1" strike="noStrike">
                <a:latin typeface="Calibri"/>
              </a:endParaRPr>
            </a:p>
          </p:txBody>
        </p:sp>
        <p:pic>
          <p:nvPicPr>
            <p:cNvPr id="323" name="" descr=""/>
            <p:cNvPicPr/>
            <p:nvPr/>
          </p:nvPicPr>
          <p:blipFill>
            <a:blip r:embed="rId2"/>
            <a:stretch/>
          </p:blipFill>
          <p:spPr>
            <a:xfrm>
              <a:off x="6280200" y="5266440"/>
              <a:ext cx="1184040" cy="1097280"/>
            </a:xfrm>
            <a:prstGeom prst="rect">
              <a:avLst/>
            </a:prstGeom>
            <a:ln w="72000">
              <a:noFill/>
            </a:ln>
          </p:spPr>
        </p:pic>
      </p:grpSp>
      <p:sp>
        <p:nvSpPr>
          <p:cNvPr id="324" name="TextShape 4"/>
          <p:cNvSpPr txBox="1"/>
          <p:nvPr/>
        </p:nvSpPr>
        <p:spPr>
          <a:xfrm>
            <a:off x="113400" y="1549440"/>
            <a:ext cx="4824360" cy="1206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200" spc="-1" strike="noStrike">
                <a:latin typeface="Calibri"/>
              </a:rPr>
              <a:t>Very large datasets (N&gt;10K)</a:t>
            </a:r>
            <a:r>
              <a:rPr b="0" lang="en-US" sz="2200" spc="-1" strike="noStrike">
                <a:latin typeface="Calibri"/>
              </a:rPr>
              <a:t> of the general population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Limited utility for psychiatry: no focus on disorder</a:t>
            </a:r>
            <a:endParaRPr b="0" lang="en-US" sz="2200" spc="-1" strike="noStrike">
              <a:latin typeface="Calibri"/>
            </a:endParaRPr>
          </a:p>
        </p:txBody>
      </p:sp>
      <p:grpSp>
        <p:nvGrpSpPr>
          <p:cNvPr id="325" name="Group 5"/>
          <p:cNvGrpSpPr/>
          <p:nvPr/>
        </p:nvGrpSpPr>
        <p:grpSpPr>
          <a:xfrm>
            <a:off x="113400" y="3384000"/>
            <a:ext cx="7692480" cy="1485360"/>
            <a:chOff x="113400" y="3384000"/>
            <a:chExt cx="7692480" cy="1485360"/>
          </a:xfrm>
        </p:grpSpPr>
        <p:pic>
          <p:nvPicPr>
            <p:cNvPr id="326" name="" descr=""/>
            <p:cNvPicPr/>
            <p:nvPr/>
          </p:nvPicPr>
          <p:blipFill>
            <a:blip r:embed="rId3"/>
            <a:stretch/>
          </p:blipFill>
          <p:spPr>
            <a:xfrm>
              <a:off x="5938560" y="3411360"/>
              <a:ext cx="1867320" cy="1151640"/>
            </a:xfrm>
            <a:prstGeom prst="rect">
              <a:avLst/>
            </a:prstGeom>
            <a:ln w="72000">
              <a:noFill/>
            </a:ln>
          </p:spPr>
        </p:pic>
        <p:sp>
          <p:nvSpPr>
            <p:cNvPr id="327" name="TextShape 6"/>
            <p:cNvSpPr txBox="1"/>
            <p:nvPr/>
          </p:nvSpPr>
          <p:spPr>
            <a:xfrm>
              <a:off x="113400" y="3384000"/>
              <a:ext cx="5098680" cy="1485360"/>
            </a:xfrm>
            <a:prstGeom prst="rect">
              <a:avLst/>
            </a:prstGeom>
            <a:noFill/>
            <a:ln w="7200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200" spc="-1" strike="noStrike">
                  <a:latin typeface="Calibri"/>
                </a:rPr>
                <a:t>Large dataset (N~2K)</a:t>
              </a:r>
              <a:r>
                <a:rPr b="0" lang="en-US" sz="2200" spc="-1" strike="noStrike">
                  <a:latin typeface="Calibri"/>
                </a:rPr>
                <a:t> for patients/healthy controls cohorts of “dirty” retrospective heterogeneous data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  <a:ea typeface="Noto Sans CJK SC"/>
                </a:rPr>
                <a:t>Limited utility for psychiatry: trivial </a:t>
              </a:r>
              <a:r>
                <a:rPr b="0" lang="en-US" sz="2200" spc="-1" strike="noStrike">
                  <a:latin typeface="Calibri"/>
                </a:rPr>
                <a:t>patients/healthy controls</a:t>
              </a:r>
              <a:endParaRPr b="0" lang="en-US" sz="2200" spc="-1" strike="noStrike">
                <a:latin typeface="Calibri"/>
              </a:endParaRPr>
            </a:p>
          </p:txBody>
        </p:sp>
      </p:grpSp>
      <p:sp>
        <p:nvSpPr>
          <p:cNvPr id="328" name="TextShape 7"/>
          <p:cNvSpPr txBox="1"/>
          <p:nvPr/>
        </p:nvSpPr>
        <p:spPr>
          <a:xfrm>
            <a:off x="9797760" y="1280160"/>
            <a:ext cx="2194560" cy="648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Calibri"/>
              </a:rPr>
              <a:t>Learn the general variability</a:t>
            </a:r>
            <a:endParaRPr b="0" lang="en-US" sz="2200" spc="-1" strike="noStrike">
              <a:latin typeface="Calibri"/>
            </a:endParaRPr>
          </a:p>
        </p:txBody>
      </p:sp>
      <p:grpSp>
        <p:nvGrpSpPr>
          <p:cNvPr id="329" name="Group 8"/>
          <p:cNvGrpSpPr/>
          <p:nvPr/>
        </p:nvGrpSpPr>
        <p:grpSpPr>
          <a:xfrm>
            <a:off x="8836560" y="2328480"/>
            <a:ext cx="3155760" cy="1188720"/>
            <a:chOff x="8836560" y="2328480"/>
            <a:chExt cx="3155760" cy="1188720"/>
          </a:xfrm>
        </p:grpSpPr>
        <p:sp>
          <p:nvSpPr>
            <p:cNvPr id="330" name="CustomShape 9"/>
            <p:cNvSpPr/>
            <p:nvPr/>
          </p:nvSpPr>
          <p:spPr>
            <a:xfrm rot="5400000">
              <a:off x="8653680" y="2511360"/>
              <a:ext cx="1188720" cy="822960"/>
            </a:xfrm>
            <a:custGeom>
              <a:avLst/>
              <a:gdLst/>
              <a:ahLst/>
              <a:rect l="0" t="0" r="r" b="b"/>
              <a:pathLst>
                <a:path w="3716" h="1710">
                  <a:moveTo>
                    <a:pt x="2492" y="1143"/>
                  </a:moveTo>
                  <a:lnTo>
                    <a:pt x="2491" y="1114"/>
                  </a:lnTo>
                  <a:lnTo>
                    <a:pt x="2488" y="1084"/>
                  </a:lnTo>
                  <a:lnTo>
                    <a:pt x="2482" y="1055"/>
                  </a:lnTo>
                  <a:lnTo>
                    <a:pt x="2475" y="1026"/>
                  </a:lnTo>
                  <a:lnTo>
                    <a:pt x="2465" y="997"/>
                  </a:lnTo>
                  <a:lnTo>
                    <a:pt x="2453" y="969"/>
                  </a:lnTo>
                  <a:lnTo>
                    <a:pt x="2440" y="941"/>
                  </a:lnTo>
                  <a:lnTo>
                    <a:pt x="2424" y="913"/>
                  </a:lnTo>
                  <a:lnTo>
                    <a:pt x="2406" y="887"/>
                  </a:lnTo>
                  <a:lnTo>
                    <a:pt x="2386" y="861"/>
                  </a:lnTo>
                  <a:lnTo>
                    <a:pt x="2365" y="835"/>
                  </a:lnTo>
                  <a:lnTo>
                    <a:pt x="2341" y="811"/>
                  </a:lnTo>
                  <a:lnTo>
                    <a:pt x="2316" y="787"/>
                  </a:lnTo>
                  <a:lnTo>
                    <a:pt x="2289" y="764"/>
                  </a:lnTo>
                  <a:lnTo>
                    <a:pt x="2261" y="742"/>
                  </a:lnTo>
                  <a:lnTo>
                    <a:pt x="2230" y="721"/>
                  </a:lnTo>
                  <a:lnTo>
                    <a:pt x="2199" y="701"/>
                  </a:lnTo>
                  <a:lnTo>
                    <a:pt x="2166" y="683"/>
                  </a:lnTo>
                  <a:lnTo>
                    <a:pt x="2131" y="665"/>
                  </a:lnTo>
                  <a:lnTo>
                    <a:pt x="2096" y="649"/>
                  </a:lnTo>
                  <a:lnTo>
                    <a:pt x="2059" y="634"/>
                  </a:lnTo>
                  <a:lnTo>
                    <a:pt x="2021" y="620"/>
                  </a:lnTo>
                  <a:lnTo>
                    <a:pt x="1983" y="608"/>
                  </a:lnTo>
                  <a:lnTo>
                    <a:pt x="1943" y="597"/>
                  </a:lnTo>
                  <a:lnTo>
                    <a:pt x="1903" y="588"/>
                  </a:lnTo>
                  <a:lnTo>
                    <a:pt x="1862" y="580"/>
                  </a:lnTo>
                  <a:lnTo>
                    <a:pt x="1820" y="573"/>
                  </a:lnTo>
                  <a:lnTo>
                    <a:pt x="1778" y="568"/>
                  </a:lnTo>
                  <a:lnTo>
                    <a:pt x="1736" y="564"/>
                  </a:lnTo>
                  <a:lnTo>
                    <a:pt x="1694" y="562"/>
                  </a:lnTo>
                  <a:lnTo>
                    <a:pt x="1651" y="561"/>
                  </a:lnTo>
                  <a:lnTo>
                    <a:pt x="1608" y="562"/>
                  </a:lnTo>
                  <a:lnTo>
                    <a:pt x="1566" y="564"/>
                  </a:lnTo>
                  <a:lnTo>
                    <a:pt x="1524" y="568"/>
                  </a:lnTo>
                  <a:lnTo>
                    <a:pt x="1482" y="573"/>
                  </a:lnTo>
                  <a:lnTo>
                    <a:pt x="1440" y="580"/>
                  </a:lnTo>
                  <a:lnTo>
                    <a:pt x="1399" y="588"/>
                  </a:lnTo>
                  <a:lnTo>
                    <a:pt x="1359" y="597"/>
                  </a:lnTo>
                  <a:lnTo>
                    <a:pt x="1319" y="608"/>
                  </a:lnTo>
                  <a:lnTo>
                    <a:pt x="1281" y="620"/>
                  </a:lnTo>
                  <a:lnTo>
                    <a:pt x="1243" y="634"/>
                  </a:lnTo>
                  <a:lnTo>
                    <a:pt x="1206" y="649"/>
                  </a:lnTo>
                  <a:lnTo>
                    <a:pt x="1171" y="665"/>
                  </a:lnTo>
                  <a:lnTo>
                    <a:pt x="1136" y="683"/>
                  </a:lnTo>
                  <a:lnTo>
                    <a:pt x="1103" y="701"/>
                  </a:lnTo>
                  <a:lnTo>
                    <a:pt x="1072" y="721"/>
                  </a:lnTo>
                  <a:lnTo>
                    <a:pt x="1041" y="742"/>
                  </a:lnTo>
                  <a:lnTo>
                    <a:pt x="1013" y="764"/>
                  </a:lnTo>
                  <a:lnTo>
                    <a:pt x="986" y="787"/>
                  </a:lnTo>
                  <a:lnTo>
                    <a:pt x="961" y="811"/>
                  </a:lnTo>
                  <a:lnTo>
                    <a:pt x="937" y="835"/>
                  </a:lnTo>
                  <a:lnTo>
                    <a:pt x="916" y="861"/>
                  </a:lnTo>
                  <a:lnTo>
                    <a:pt x="896" y="887"/>
                  </a:lnTo>
                  <a:lnTo>
                    <a:pt x="878" y="913"/>
                  </a:lnTo>
                  <a:lnTo>
                    <a:pt x="862" y="941"/>
                  </a:lnTo>
                  <a:lnTo>
                    <a:pt x="849" y="969"/>
                  </a:lnTo>
                  <a:lnTo>
                    <a:pt x="837" y="997"/>
                  </a:lnTo>
                  <a:lnTo>
                    <a:pt x="827" y="1026"/>
                  </a:lnTo>
                  <a:lnTo>
                    <a:pt x="820" y="1055"/>
                  </a:lnTo>
                  <a:lnTo>
                    <a:pt x="814" y="1084"/>
                  </a:lnTo>
                  <a:lnTo>
                    <a:pt x="811" y="1114"/>
                  </a:lnTo>
                  <a:lnTo>
                    <a:pt x="810" y="1143"/>
                  </a:lnTo>
                  <a:lnTo>
                    <a:pt x="0" y="1143"/>
                  </a:lnTo>
                  <a:lnTo>
                    <a:pt x="2" y="1085"/>
                  </a:lnTo>
                  <a:lnTo>
                    <a:pt x="8" y="1027"/>
                  </a:lnTo>
                  <a:lnTo>
                    <a:pt x="19" y="970"/>
                  </a:lnTo>
                  <a:lnTo>
                    <a:pt x="34" y="913"/>
                  </a:lnTo>
                  <a:lnTo>
                    <a:pt x="53" y="857"/>
                  </a:lnTo>
                  <a:lnTo>
                    <a:pt x="76" y="801"/>
                  </a:lnTo>
                  <a:lnTo>
                    <a:pt x="103" y="746"/>
                  </a:lnTo>
                  <a:lnTo>
                    <a:pt x="134" y="692"/>
                  </a:lnTo>
                  <a:lnTo>
                    <a:pt x="169" y="640"/>
                  </a:lnTo>
                  <a:lnTo>
                    <a:pt x="207" y="588"/>
                  </a:lnTo>
                  <a:lnTo>
                    <a:pt x="250" y="538"/>
                  </a:lnTo>
                  <a:lnTo>
                    <a:pt x="296" y="490"/>
                  </a:lnTo>
                  <a:lnTo>
                    <a:pt x="345" y="443"/>
                  </a:lnTo>
                  <a:lnTo>
                    <a:pt x="398" y="398"/>
                  </a:lnTo>
                  <a:lnTo>
                    <a:pt x="454" y="356"/>
                  </a:lnTo>
                  <a:lnTo>
                    <a:pt x="514" y="315"/>
                  </a:lnTo>
                  <a:lnTo>
                    <a:pt x="576" y="276"/>
                  </a:lnTo>
                  <a:lnTo>
                    <a:pt x="640" y="239"/>
                  </a:lnTo>
                  <a:lnTo>
                    <a:pt x="708" y="205"/>
                  </a:lnTo>
                  <a:lnTo>
                    <a:pt x="778" y="173"/>
                  </a:lnTo>
                  <a:lnTo>
                    <a:pt x="850" y="144"/>
                  </a:lnTo>
                  <a:lnTo>
                    <a:pt x="924" y="117"/>
                  </a:lnTo>
                  <a:lnTo>
                    <a:pt x="1000" y="93"/>
                  </a:lnTo>
                  <a:lnTo>
                    <a:pt x="1078" y="71"/>
                  </a:lnTo>
                  <a:lnTo>
                    <a:pt x="1157" y="52"/>
                  </a:lnTo>
                  <a:lnTo>
                    <a:pt x="1237" y="36"/>
                  </a:lnTo>
                  <a:lnTo>
                    <a:pt x="1319" y="23"/>
                  </a:lnTo>
                  <a:lnTo>
                    <a:pt x="1401" y="13"/>
                  </a:lnTo>
                  <a:lnTo>
                    <a:pt x="1484" y="6"/>
                  </a:lnTo>
                  <a:lnTo>
                    <a:pt x="1567" y="1"/>
                  </a:lnTo>
                  <a:lnTo>
                    <a:pt x="1651" y="0"/>
                  </a:lnTo>
                  <a:lnTo>
                    <a:pt x="1735" y="1"/>
                  </a:lnTo>
                  <a:lnTo>
                    <a:pt x="1818" y="6"/>
                  </a:lnTo>
                  <a:lnTo>
                    <a:pt x="1901" y="13"/>
                  </a:lnTo>
                  <a:lnTo>
                    <a:pt x="1983" y="23"/>
                  </a:lnTo>
                  <a:lnTo>
                    <a:pt x="2065" y="36"/>
                  </a:lnTo>
                  <a:lnTo>
                    <a:pt x="2145" y="52"/>
                  </a:lnTo>
                  <a:lnTo>
                    <a:pt x="2224" y="71"/>
                  </a:lnTo>
                  <a:lnTo>
                    <a:pt x="2302" y="93"/>
                  </a:lnTo>
                  <a:lnTo>
                    <a:pt x="2378" y="117"/>
                  </a:lnTo>
                  <a:lnTo>
                    <a:pt x="2452" y="144"/>
                  </a:lnTo>
                  <a:lnTo>
                    <a:pt x="2524" y="173"/>
                  </a:lnTo>
                  <a:lnTo>
                    <a:pt x="2594" y="205"/>
                  </a:lnTo>
                  <a:lnTo>
                    <a:pt x="2662" y="239"/>
                  </a:lnTo>
                  <a:lnTo>
                    <a:pt x="2726" y="276"/>
                  </a:lnTo>
                  <a:lnTo>
                    <a:pt x="2788" y="315"/>
                  </a:lnTo>
                  <a:lnTo>
                    <a:pt x="2848" y="356"/>
                  </a:lnTo>
                  <a:lnTo>
                    <a:pt x="2904" y="398"/>
                  </a:lnTo>
                  <a:lnTo>
                    <a:pt x="2957" y="443"/>
                  </a:lnTo>
                  <a:lnTo>
                    <a:pt x="3006" y="490"/>
                  </a:lnTo>
                  <a:lnTo>
                    <a:pt x="3052" y="538"/>
                  </a:lnTo>
                  <a:lnTo>
                    <a:pt x="3095" y="588"/>
                  </a:lnTo>
                  <a:lnTo>
                    <a:pt x="3133" y="640"/>
                  </a:lnTo>
                  <a:lnTo>
                    <a:pt x="3168" y="692"/>
                  </a:lnTo>
                  <a:lnTo>
                    <a:pt x="3199" y="746"/>
                  </a:lnTo>
                  <a:lnTo>
                    <a:pt x="3226" y="801"/>
                  </a:lnTo>
                  <a:lnTo>
                    <a:pt x="3249" y="857"/>
                  </a:lnTo>
                  <a:lnTo>
                    <a:pt x="3268" y="913"/>
                  </a:lnTo>
                  <a:lnTo>
                    <a:pt x="3283" y="970"/>
                  </a:lnTo>
                  <a:lnTo>
                    <a:pt x="3294" y="1027"/>
                  </a:lnTo>
                  <a:lnTo>
                    <a:pt x="3300" y="1085"/>
                  </a:lnTo>
                  <a:lnTo>
                    <a:pt x="3302" y="1143"/>
                  </a:lnTo>
                  <a:lnTo>
                    <a:pt x="3715" y="1143"/>
                  </a:lnTo>
                  <a:lnTo>
                    <a:pt x="2897" y="1709"/>
                  </a:lnTo>
                  <a:lnTo>
                    <a:pt x="2079" y="1143"/>
                  </a:lnTo>
                  <a:lnTo>
                    <a:pt x="2492" y="1143"/>
                  </a:lnTo>
                </a:path>
              </a:pathLst>
            </a:custGeom>
            <a:solidFill>
              <a:srgbClr val="b2b2b2"/>
            </a:solidFill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TextShape 10"/>
            <p:cNvSpPr txBox="1"/>
            <p:nvPr/>
          </p:nvSpPr>
          <p:spPr>
            <a:xfrm>
              <a:off x="9797760" y="2612520"/>
              <a:ext cx="2194560" cy="648360"/>
            </a:xfrm>
            <a:prstGeom prst="rect">
              <a:avLst/>
            </a:prstGeom>
            <a:noFill/>
            <a:ln w="7200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2200" spc="-1" strike="noStrike">
                  <a:latin typeface="Calibri"/>
                </a:rPr>
                <a:t>Transfer learning</a:t>
              </a:r>
              <a:endParaRPr b="0" lang="en-US" sz="2200" spc="-1" strike="noStrike">
                <a:latin typeface="Calibri"/>
              </a:endParaRPr>
            </a:p>
          </p:txBody>
        </p:sp>
      </p:grpSp>
      <p:grpSp>
        <p:nvGrpSpPr>
          <p:cNvPr id="332" name="Group 11"/>
          <p:cNvGrpSpPr/>
          <p:nvPr/>
        </p:nvGrpSpPr>
        <p:grpSpPr>
          <a:xfrm>
            <a:off x="8940240" y="4275000"/>
            <a:ext cx="3052080" cy="1188720"/>
            <a:chOff x="8940240" y="4275000"/>
            <a:chExt cx="3052080" cy="1188720"/>
          </a:xfrm>
        </p:grpSpPr>
        <p:sp>
          <p:nvSpPr>
            <p:cNvPr id="333" name="CustomShape 12"/>
            <p:cNvSpPr/>
            <p:nvPr/>
          </p:nvSpPr>
          <p:spPr>
            <a:xfrm rot="5400000">
              <a:off x="8757360" y="4457880"/>
              <a:ext cx="1188720" cy="822960"/>
            </a:xfrm>
            <a:custGeom>
              <a:avLst/>
              <a:gdLst/>
              <a:ahLst/>
              <a:rect l="0" t="0" r="r" b="b"/>
              <a:pathLst>
                <a:path w="3716" h="1710">
                  <a:moveTo>
                    <a:pt x="2492" y="1143"/>
                  </a:moveTo>
                  <a:lnTo>
                    <a:pt x="2491" y="1114"/>
                  </a:lnTo>
                  <a:lnTo>
                    <a:pt x="2488" y="1084"/>
                  </a:lnTo>
                  <a:lnTo>
                    <a:pt x="2482" y="1055"/>
                  </a:lnTo>
                  <a:lnTo>
                    <a:pt x="2475" y="1026"/>
                  </a:lnTo>
                  <a:lnTo>
                    <a:pt x="2465" y="997"/>
                  </a:lnTo>
                  <a:lnTo>
                    <a:pt x="2453" y="969"/>
                  </a:lnTo>
                  <a:lnTo>
                    <a:pt x="2440" y="941"/>
                  </a:lnTo>
                  <a:lnTo>
                    <a:pt x="2424" y="913"/>
                  </a:lnTo>
                  <a:lnTo>
                    <a:pt x="2406" y="887"/>
                  </a:lnTo>
                  <a:lnTo>
                    <a:pt x="2386" y="861"/>
                  </a:lnTo>
                  <a:lnTo>
                    <a:pt x="2365" y="835"/>
                  </a:lnTo>
                  <a:lnTo>
                    <a:pt x="2341" y="811"/>
                  </a:lnTo>
                  <a:lnTo>
                    <a:pt x="2316" y="787"/>
                  </a:lnTo>
                  <a:lnTo>
                    <a:pt x="2289" y="764"/>
                  </a:lnTo>
                  <a:lnTo>
                    <a:pt x="2261" y="742"/>
                  </a:lnTo>
                  <a:lnTo>
                    <a:pt x="2230" y="721"/>
                  </a:lnTo>
                  <a:lnTo>
                    <a:pt x="2199" y="701"/>
                  </a:lnTo>
                  <a:lnTo>
                    <a:pt x="2166" y="683"/>
                  </a:lnTo>
                  <a:lnTo>
                    <a:pt x="2131" y="665"/>
                  </a:lnTo>
                  <a:lnTo>
                    <a:pt x="2096" y="649"/>
                  </a:lnTo>
                  <a:lnTo>
                    <a:pt x="2059" y="634"/>
                  </a:lnTo>
                  <a:lnTo>
                    <a:pt x="2021" y="620"/>
                  </a:lnTo>
                  <a:lnTo>
                    <a:pt x="1983" y="608"/>
                  </a:lnTo>
                  <a:lnTo>
                    <a:pt x="1943" y="597"/>
                  </a:lnTo>
                  <a:lnTo>
                    <a:pt x="1903" y="588"/>
                  </a:lnTo>
                  <a:lnTo>
                    <a:pt x="1862" y="580"/>
                  </a:lnTo>
                  <a:lnTo>
                    <a:pt x="1820" y="573"/>
                  </a:lnTo>
                  <a:lnTo>
                    <a:pt x="1778" y="568"/>
                  </a:lnTo>
                  <a:lnTo>
                    <a:pt x="1736" y="564"/>
                  </a:lnTo>
                  <a:lnTo>
                    <a:pt x="1694" y="562"/>
                  </a:lnTo>
                  <a:lnTo>
                    <a:pt x="1651" y="561"/>
                  </a:lnTo>
                  <a:lnTo>
                    <a:pt x="1608" y="562"/>
                  </a:lnTo>
                  <a:lnTo>
                    <a:pt x="1566" y="564"/>
                  </a:lnTo>
                  <a:lnTo>
                    <a:pt x="1524" y="568"/>
                  </a:lnTo>
                  <a:lnTo>
                    <a:pt x="1482" y="573"/>
                  </a:lnTo>
                  <a:lnTo>
                    <a:pt x="1440" y="580"/>
                  </a:lnTo>
                  <a:lnTo>
                    <a:pt x="1399" y="588"/>
                  </a:lnTo>
                  <a:lnTo>
                    <a:pt x="1359" y="597"/>
                  </a:lnTo>
                  <a:lnTo>
                    <a:pt x="1319" y="608"/>
                  </a:lnTo>
                  <a:lnTo>
                    <a:pt x="1281" y="620"/>
                  </a:lnTo>
                  <a:lnTo>
                    <a:pt x="1243" y="634"/>
                  </a:lnTo>
                  <a:lnTo>
                    <a:pt x="1206" y="649"/>
                  </a:lnTo>
                  <a:lnTo>
                    <a:pt x="1171" y="665"/>
                  </a:lnTo>
                  <a:lnTo>
                    <a:pt x="1136" y="683"/>
                  </a:lnTo>
                  <a:lnTo>
                    <a:pt x="1103" y="701"/>
                  </a:lnTo>
                  <a:lnTo>
                    <a:pt x="1072" y="721"/>
                  </a:lnTo>
                  <a:lnTo>
                    <a:pt x="1041" y="742"/>
                  </a:lnTo>
                  <a:lnTo>
                    <a:pt x="1013" y="764"/>
                  </a:lnTo>
                  <a:lnTo>
                    <a:pt x="986" y="787"/>
                  </a:lnTo>
                  <a:lnTo>
                    <a:pt x="961" y="811"/>
                  </a:lnTo>
                  <a:lnTo>
                    <a:pt x="937" y="835"/>
                  </a:lnTo>
                  <a:lnTo>
                    <a:pt x="916" y="861"/>
                  </a:lnTo>
                  <a:lnTo>
                    <a:pt x="896" y="887"/>
                  </a:lnTo>
                  <a:lnTo>
                    <a:pt x="878" y="913"/>
                  </a:lnTo>
                  <a:lnTo>
                    <a:pt x="862" y="941"/>
                  </a:lnTo>
                  <a:lnTo>
                    <a:pt x="849" y="969"/>
                  </a:lnTo>
                  <a:lnTo>
                    <a:pt x="837" y="997"/>
                  </a:lnTo>
                  <a:lnTo>
                    <a:pt x="827" y="1026"/>
                  </a:lnTo>
                  <a:lnTo>
                    <a:pt x="820" y="1055"/>
                  </a:lnTo>
                  <a:lnTo>
                    <a:pt x="814" y="1084"/>
                  </a:lnTo>
                  <a:lnTo>
                    <a:pt x="811" y="1114"/>
                  </a:lnTo>
                  <a:lnTo>
                    <a:pt x="810" y="1143"/>
                  </a:lnTo>
                  <a:lnTo>
                    <a:pt x="0" y="1143"/>
                  </a:lnTo>
                  <a:lnTo>
                    <a:pt x="2" y="1085"/>
                  </a:lnTo>
                  <a:lnTo>
                    <a:pt x="8" y="1027"/>
                  </a:lnTo>
                  <a:lnTo>
                    <a:pt x="19" y="970"/>
                  </a:lnTo>
                  <a:lnTo>
                    <a:pt x="34" y="913"/>
                  </a:lnTo>
                  <a:lnTo>
                    <a:pt x="53" y="857"/>
                  </a:lnTo>
                  <a:lnTo>
                    <a:pt x="76" y="801"/>
                  </a:lnTo>
                  <a:lnTo>
                    <a:pt x="103" y="746"/>
                  </a:lnTo>
                  <a:lnTo>
                    <a:pt x="134" y="692"/>
                  </a:lnTo>
                  <a:lnTo>
                    <a:pt x="169" y="640"/>
                  </a:lnTo>
                  <a:lnTo>
                    <a:pt x="207" y="588"/>
                  </a:lnTo>
                  <a:lnTo>
                    <a:pt x="250" y="538"/>
                  </a:lnTo>
                  <a:lnTo>
                    <a:pt x="296" y="490"/>
                  </a:lnTo>
                  <a:lnTo>
                    <a:pt x="345" y="443"/>
                  </a:lnTo>
                  <a:lnTo>
                    <a:pt x="398" y="398"/>
                  </a:lnTo>
                  <a:lnTo>
                    <a:pt x="454" y="356"/>
                  </a:lnTo>
                  <a:lnTo>
                    <a:pt x="514" y="315"/>
                  </a:lnTo>
                  <a:lnTo>
                    <a:pt x="576" y="276"/>
                  </a:lnTo>
                  <a:lnTo>
                    <a:pt x="640" y="239"/>
                  </a:lnTo>
                  <a:lnTo>
                    <a:pt x="708" y="205"/>
                  </a:lnTo>
                  <a:lnTo>
                    <a:pt x="778" y="173"/>
                  </a:lnTo>
                  <a:lnTo>
                    <a:pt x="850" y="144"/>
                  </a:lnTo>
                  <a:lnTo>
                    <a:pt x="924" y="117"/>
                  </a:lnTo>
                  <a:lnTo>
                    <a:pt x="1000" y="93"/>
                  </a:lnTo>
                  <a:lnTo>
                    <a:pt x="1078" y="71"/>
                  </a:lnTo>
                  <a:lnTo>
                    <a:pt x="1157" y="52"/>
                  </a:lnTo>
                  <a:lnTo>
                    <a:pt x="1237" y="36"/>
                  </a:lnTo>
                  <a:lnTo>
                    <a:pt x="1319" y="23"/>
                  </a:lnTo>
                  <a:lnTo>
                    <a:pt x="1401" y="13"/>
                  </a:lnTo>
                  <a:lnTo>
                    <a:pt x="1484" y="6"/>
                  </a:lnTo>
                  <a:lnTo>
                    <a:pt x="1567" y="1"/>
                  </a:lnTo>
                  <a:lnTo>
                    <a:pt x="1651" y="0"/>
                  </a:lnTo>
                  <a:lnTo>
                    <a:pt x="1735" y="1"/>
                  </a:lnTo>
                  <a:lnTo>
                    <a:pt x="1818" y="6"/>
                  </a:lnTo>
                  <a:lnTo>
                    <a:pt x="1901" y="13"/>
                  </a:lnTo>
                  <a:lnTo>
                    <a:pt x="1983" y="23"/>
                  </a:lnTo>
                  <a:lnTo>
                    <a:pt x="2065" y="36"/>
                  </a:lnTo>
                  <a:lnTo>
                    <a:pt x="2145" y="52"/>
                  </a:lnTo>
                  <a:lnTo>
                    <a:pt x="2224" y="71"/>
                  </a:lnTo>
                  <a:lnTo>
                    <a:pt x="2302" y="93"/>
                  </a:lnTo>
                  <a:lnTo>
                    <a:pt x="2378" y="117"/>
                  </a:lnTo>
                  <a:lnTo>
                    <a:pt x="2452" y="144"/>
                  </a:lnTo>
                  <a:lnTo>
                    <a:pt x="2524" y="173"/>
                  </a:lnTo>
                  <a:lnTo>
                    <a:pt x="2594" y="205"/>
                  </a:lnTo>
                  <a:lnTo>
                    <a:pt x="2662" y="239"/>
                  </a:lnTo>
                  <a:lnTo>
                    <a:pt x="2726" y="276"/>
                  </a:lnTo>
                  <a:lnTo>
                    <a:pt x="2788" y="315"/>
                  </a:lnTo>
                  <a:lnTo>
                    <a:pt x="2848" y="356"/>
                  </a:lnTo>
                  <a:lnTo>
                    <a:pt x="2904" y="398"/>
                  </a:lnTo>
                  <a:lnTo>
                    <a:pt x="2957" y="443"/>
                  </a:lnTo>
                  <a:lnTo>
                    <a:pt x="3006" y="490"/>
                  </a:lnTo>
                  <a:lnTo>
                    <a:pt x="3052" y="538"/>
                  </a:lnTo>
                  <a:lnTo>
                    <a:pt x="3095" y="588"/>
                  </a:lnTo>
                  <a:lnTo>
                    <a:pt x="3133" y="640"/>
                  </a:lnTo>
                  <a:lnTo>
                    <a:pt x="3168" y="692"/>
                  </a:lnTo>
                  <a:lnTo>
                    <a:pt x="3199" y="746"/>
                  </a:lnTo>
                  <a:lnTo>
                    <a:pt x="3226" y="801"/>
                  </a:lnTo>
                  <a:lnTo>
                    <a:pt x="3249" y="857"/>
                  </a:lnTo>
                  <a:lnTo>
                    <a:pt x="3268" y="913"/>
                  </a:lnTo>
                  <a:lnTo>
                    <a:pt x="3283" y="970"/>
                  </a:lnTo>
                  <a:lnTo>
                    <a:pt x="3294" y="1027"/>
                  </a:lnTo>
                  <a:lnTo>
                    <a:pt x="3300" y="1085"/>
                  </a:lnTo>
                  <a:lnTo>
                    <a:pt x="3302" y="1143"/>
                  </a:lnTo>
                  <a:lnTo>
                    <a:pt x="3715" y="1143"/>
                  </a:lnTo>
                  <a:lnTo>
                    <a:pt x="2897" y="1709"/>
                  </a:lnTo>
                  <a:lnTo>
                    <a:pt x="2079" y="1143"/>
                  </a:lnTo>
                  <a:lnTo>
                    <a:pt x="2492" y="1143"/>
                  </a:lnTo>
                </a:path>
              </a:pathLst>
            </a:custGeom>
            <a:solidFill>
              <a:srgbClr val="b2b2b2"/>
            </a:solidFill>
            <a:ln w="72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TextShape 13"/>
            <p:cNvSpPr txBox="1"/>
            <p:nvPr/>
          </p:nvSpPr>
          <p:spPr>
            <a:xfrm>
              <a:off x="9797760" y="4556880"/>
              <a:ext cx="2194560" cy="648360"/>
            </a:xfrm>
            <a:prstGeom prst="rect">
              <a:avLst/>
            </a:prstGeom>
            <a:noFill/>
            <a:ln w="7200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2200" spc="-1" strike="noStrike">
                  <a:latin typeface="Calibri"/>
                </a:rPr>
                <a:t>Transfer learning</a:t>
              </a:r>
              <a:endParaRPr b="0" lang="en-US" sz="2200" spc="-1" strike="noStrike"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731520" y="-25560"/>
            <a:ext cx="11460600" cy="78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Big2Small: Transfer learning from large heterogeneous cohorts to small homogeneous cohorts 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6" name="TextShape 2"/>
          <p:cNvSpPr txBox="1"/>
          <p:nvPr/>
        </p:nvSpPr>
        <p:spPr>
          <a:xfrm>
            <a:off x="185760" y="864720"/>
            <a:ext cx="7038000" cy="648360"/>
          </a:xfrm>
          <a:prstGeom prst="rect">
            <a:avLst/>
          </a:prstGeom>
          <a:noFill/>
          <a:ln w="7200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Data becomes the crux issue</a:t>
            </a:r>
            <a:endParaRPr b="0" lang="en-US" sz="2200" spc="-1" strike="noStrike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latin typeface="Calibri"/>
              </a:rPr>
              <a:t>Rise of “public” datasets call for new analysis strategies</a:t>
            </a:r>
            <a:endParaRPr b="0" lang="en-US" sz="2200" spc="-1" strike="noStrike">
              <a:latin typeface="Calibri"/>
            </a:endParaRPr>
          </a:p>
        </p:txBody>
      </p:sp>
      <p:grpSp>
        <p:nvGrpSpPr>
          <p:cNvPr id="337" name="Group 3"/>
          <p:cNvGrpSpPr/>
          <p:nvPr/>
        </p:nvGrpSpPr>
        <p:grpSpPr>
          <a:xfrm>
            <a:off x="185760" y="1299960"/>
            <a:ext cx="11777760" cy="2467440"/>
            <a:chOff x="185760" y="1299960"/>
            <a:chExt cx="11777760" cy="2467440"/>
          </a:xfrm>
        </p:grpSpPr>
        <p:sp>
          <p:nvSpPr>
            <p:cNvPr id="338" name="TextShape 4"/>
            <p:cNvSpPr txBox="1"/>
            <p:nvPr/>
          </p:nvSpPr>
          <p:spPr>
            <a:xfrm>
              <a:off x="185760" y="1729440"/>
              <a:ext cx="6763680" cy="1206360"/>
            </a:xfrm>
            <a:prstGeom prst="rect">
              <a:avLst/>
            </a:prstGeom>
            <a:noFill/>
            <a:ln w="72000">
              <a:noFill/>
            </a:ln>
          </p:spPr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i="1" lang="en-US" sz="2200" spc="-1" strike="noStrike">
                  <a:latin typeface="Calibri"/>
                  <a:ea typeface="Noto Sans CJK SC"/>
                </a:rPr>
                <a:t>Large cohorts of general population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  <a:ea typeface="Noto Sans CJK SC"/>
                </a:rPr>
                <a:t>N ≥ 10,000, transnosographic heterogeneous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</a:rPr>
                <a:t>(UK Biobank, HBN)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</a:rPr>
                <a:t>Learn the general variability</a:t>
              </a:r>
              <a:endParaRPr b="0" lang="en-US" sz="2200" spc="-1" strike="noStrike">
                <a:latin typeface="Calibri"/>
              </a:endParaRPr>
            </a:p>
          </p:txBody>
        </p:sp>
        <p:pic>
          <p:nvPicPr>
            <p:cNvPr id="339" name="" descr=""/>
            <p:cNvPicPr/>
            <p:nvPr/>
          </p:nvPicPr>
          <p:blipFill>
            <a:blip r:embed="rId1"/>
            <a:stretch/>
          </p:blipFill>
          <p:spPr>
            <a:xfrm>
              <a:off x="8841960" y="1299960"/>
              <a:ext cx="3121560" cy="2467440"/>
            </a:xfrm>
            <a:prstGeom prst="rect">
              <a:avLst/>
            </a:prstGeom>
            <a:ln w="72000">
              <a:noFill/>
            </a:ln>
          </p:spPr>
        </p:pic>
        <p:sp>
          <p:nvSpPr>
            <p:cNvPr id="340" name="CustomShape 5"/>
            <p:cNvSpPr/>
            <p:nvPr/>
          </p:nvSpPr>
          <p:spPr>
            <a:xfrm>
              <a:off x="8242560" y="181512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1" name="Group 6"/>
          <p:cNvGrpSpPr/>
          <p:nvPr/>
        </p:nvGrpSpPr>
        <p:grpSpPr>
          <a:xfrm>
            <a:off x="185760" y="3079800"/>
            <a:ext cx="11777760" cy="3359880"/>
            <a:chOff x="185760" y="3079800"/>
            <a:chExt cx="11777760" cy="3359880"/>
          </a:xfrm>
        </p:grpSpPr>
        <p:pic>
          <p:nvPicPr>
            <p:cNvPr id="342" name="" descr=""/>
            <p:cNvPicPr/>
            <p:nvPr/>
          </p:nvPicPr>
          <p:blipFill>
            <a:blip r:embed="rId2"/>
            <a:stretch/>
          </p:blipFill>
          <p:spPr>
            <a:xfrm>
              <a:off x="8841960" y="3972240"/>
              <a:ext cx="3121560" cy="2467440"/>
            </a:xfrm>
            <a:prstGeom prst="rect">
              <a:avLst/>
            </a:prstGeom>
            <a:ln w="72000">
              <a:noFill/>
            </a:ln>
          </p:spPr>
        </p:pic>
        <p:sp>
          <p:nvSpPr>
            <p:cNvPr id="343" name="TextShape 7"/>
            <p:cNvSpPr txBox="1"/>
            <p:nvPr/>
          </p:nvSpPr>
          <p:spPr>
            <a:xfrm>
              <a:off x="185760" y="3584160"/>
              <a:ext cx="8501040" cy="1485360"/>
            </a:xfrm>
            <a:prstGeom prst="rect">
              <a:avLst/>
            </a:prstGeom>
            <a:noFill/>
            <a:ln w="7200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i="1" lang="en-US" sz="2200" spc="-1" strike="noStrike">
                  <a:latin typeface="Calibri"/>
                </a:rPr>
                <a:t>Disorder-specific retrospective and heterogeneous cohorts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  <a:ea typeface="Noto Sans CJK SC"/>
                </a:rPr>
                <a:t>N &lt; 10,000, cross-sectional, case-control, “dirty”, limited clinical value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</a:rPr>
                <a:t>(schizconnect, abide, enigma)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</a:rPr>
                <a:t>Focus on specific variability</a:t>
              </a:r>
              <a:endParaRPr b="0" lang="en-US" sz="2200" spc="-1" strike="noStrike">
                <a:latin typeface="Calibri"/>
              </a:endParaRPr>
            </a:p>
          </p:txBody>
        </p:sp>
        <p:sp>
          <p:nvSpPr>
            <p:cNvPr id="344" name="CustomShape 8"/>
            <p:cNvSpPr/>
            <p:nvPr/>
          </p:nvSpPr>
          <p:spPr>
            <a:xfrm rot="5400000">
              <a:off x="244080" y="311004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CustomShape 9"/>
            <p:cNvSpPr/>
            <p:nvPr/>
          </p:nvSpPr>
          <p:spPr>
            <a:xfrm>
              <a:off x="8242560" y="415512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6" name="Group 10"/>
          <p:cNvGrpSpPr/>
          <p:nvPr/>
        </p:nvGrpSpPr>
        <p:grpSpPr>
          <a:xfrm>
            <a:off x="185760" y="4937400"/>
            <a:ext cx="8558280" cy="1707840"/>
            <a:chOff x="185760" y="4937400"/>
            <a:chExt cx="8558280" cy="1707840"/>
          </a:xfrm>
        </p:grpSpPr>
        <p:sp>
          <p:nvSpPr>
            <p:cNvPr id="347" name="TextShape 11"/>
            <p:cNvSpPr txBox="1"/>
            <p:nvPr/>
          </p:nvSpPr>
          <p:spPr>
            <a:xfrm>
              <a:off x="185760" y="5438880"/>
              <a:ext cx="8558280" cy="1206360"/>
            </a:xfrm>
            <a:prstGeom prst="rect">
              <a:avLst/>
            </a:prstGeom>
            <a:noFill/>
            <a:ln w="7200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i="1" lang="en-US" sz="2200" spc="-1" strike="noStrike">
                  <a:latin typeface="Calibri"/>
                </a:rPr>
                <a:t>Disorder-specific longitudinal and homogeneous cohorts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  <a:ea typeface="Noto Sans CJK SC"/>
                </a:rPr>
                <a:t>N &lt; 2,000, longitudinal and homogeneous cohorts, high clinical value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  <a:ea typeface="Noto Sans CJK SC"/>
                </a:rPr>
                <a:t>PsyCARE (RHU), </a:t>
              </a:r>
              <a:r>
                <a:rPr b="0" lang="en-US" sz="2200" spc="-1" strike="noStrike">
                  <a:latin typeface="Calibri"/>
                </a:rPr>
                <a:t>R-LiNK, H2020, EU-AIMS</a:t>
              </a:r>
              <a:endParaRPr b="0" lang="en-US" sz="2200" spc="-1" strike="noStrike">
                <a:latin typeface="Calibri"/>
              </a:endParaRPr>
            </a:p>
            <a:p>
              <a:pPr marL="216000" indent="-2160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2200" spc="-1" strike="noStrike">
                  <a:latin typeface="Calibri"/>
                </a:rPr>
                <a:t>Learn useful predictive signature</a:t>
              </a:r>
              <a:endParaRPr b="0" lang="en-US" sz="2200" spc="-1" strike="noStrike">
                <a:latin typeface="Calibri"/>
              </a:endParaRPr>
            </a:p>
          </p:txBody>
        </p:sp>
        <p:sp>
          <p:nvSpPr>
            <p:cNvPr id="348" name="CustomShape 12"/>
            <p:cNvSpPr/>
            <p:nvPr/>
          </p:nvSpPr>
          <p:spPr>
            <a:xfrm>
              <a:off x="8242560" y="588312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CustomShape 13"/>
            <p:cNvSpPr/>
            <p:nvPr/>
          </p:nvSpPr>
          <p:spPr>
            <a:xfrm rot="5400000">
              <a:off x="244080" y="496764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Outline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Neuroimaging for precision psychiatry: biomarkers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Big2Small chair: fill the gap between large heterogeneous and small homogeneous datasets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1" lang="en-US" sz="2600" spc="-1" strike="noStrike">
                <a:latin typeface="Calibri"/>
              </a:rPr>
              <a:t>Previous achievements</a:t>
            </a:r>
            <a:endParaRPr b="0" lang="en-US" sz="2600" spc="-1" strike="noStrike">
              <a:latin typeface="Calibri"/>
            </a:endParaRPr>
          </a:p>
          <a:p>
            <a:pPr marL="432000" indent="-324000">
              <a:spcBef>
                <a:spcPts val="1148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US" sz="2600" spc="-1" strike="noStrike">
                <a:latin typeface="Calibri"/>
              </a:rPr>
              <a:t>Big2Small project</a:t>
            </a:r>
            <a:endParaRPr b="0" lang="en-US" sz="26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731520" y="91440"/>
            <a:ext cx="11460600" cy="66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Prognosis of clinical outcome</a:t>
            </a:r>
            <a:endParaRPr b="1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53" name="Picture 4" descr=""/>
          <p:cNvPicPr/>
          <p:nvPr/>
        </p:nvPicPr>
        <p:blipFill>
          <a:blip r:embed="rId1"/>
          <a:stretch/>
        </p:blipFill>
        <p:spPr>
          <a:xfrm>
            <a:off x="673920" y="1302120"/>
            <a:ext cx="1059840" cy="13280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5" descr=""/>
          <p:cNvPicPr/>
          <p:nvPr/>
        </p:nvPicPr>
        <p:blipFill>
          <a:blip r:embed="rId2"/>
          <a:stretch/>
        </p:blipFill>
        <p:spPr>
          <a:xfrm>
            <a:off x="871560" y="1618920"/>
            <a:ext cx="1059840" cy="13280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6" descr=""/>
          <p:cNvPicPr/>
          <p:nvPr/>
        </p:nvPicPr>
        <p:blipFill>
          <a:blip r:embed="rId3"/>
          <a:stretch/>
        </p:blipFill>
        <p:spPr>
          <a:xfrm>
            <a:off x="1071360" y="1935720"/>
            <a:ext cx="1059840" cy="132804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"/>
          <p:cNvPicPr/>
          <p:nvPr/>
        </p:nvPicPr>
        <p:blipFill>
          <a:blip r:embed="rId4"/>
          <a:stretch/>
        </p:blipFill>
        <p:spPr>
          <a:xfrm>
            <a:off x="1282680" y="2260080"/>
            <a:ext cx="1059840" cy="1328040"/>
          </a:xfrm>
          <a:prstGeom prst="rect">
            <a:avLst/>
          </a:prstGeom>
          <a:ln w="0">
            <a:noFill/>
          </a:ln>
        </p:spPr>
      </p:pic>
      <p:grpSp>
        <p:nvGrpSpPr>
          <p:cNvPr id="357" name="Group 2"/>
          <p:cNvGrpSpPr/>
          <p:nvPr/>
        </p:nvGrpSpPr>
        <p:grpSpPr>
          <a:xfrm>
            <a:off x="3130560" y="1402560"/>
            <a:ext cx="4938120" cy="3386520"/>
            <a:chOff x="3130560" y="1402560"/>
            <a:chExt cx="4938120" cy="3386520"/>
          </a:xfrm>
        </p:grpSpPr>
        <p:sp>
          <p:nvSpPr>
            <p:cNvPr id="358" name="CustomShape 3"/>
            <p:cNvSpPr/>
            <p:nvPr/>
          </p:nvSpPr>
          <p:spPr>
            <a:xfrm>
              <a:off x="3130560" y="1402560"/>
              <a:ext cx="4938120" cy="1406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1" i="1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Machine Learning at a cohort level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Find a global mapping from the brain to the clinic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– </a:t>
              </a: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Improved sensitivity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– </a:t>
              </a: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Consider brain-brain interactions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– </a:t>
              </a: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Over-fitting issue: need careful validation</a:t>
              </a:r>
              <a:endParaRPr b="0" lang="en-US" sz="1800" spc="-1" strike="noStrike">
                <a:latin typeface="Calibri"/>
              </a:endParaRPr>
            </a:p>
          </p:txBody>
        </p:sp>
        <p:grpSp>
          <p:nvGrpSpPr>
            <p:cNvPr id="359" name="Group 4"/>
            <p:cNvGrpSpPr/>
            <p:nvPr/>
          </p:nvGrpSpPr>
          <p:grpSpPr>
            <a:xfrm>
              <a:off x="4173840" y="2737800"/>
              <a:ext cx="3072960" cy="2051280"/>
              <a:chOff x="4173840" y="2737800"/>
              <a:chExt cx="3072960" cy="2051280"/>
            </a:xfrm>
          </p:grpSpPr>
          <p:sp>
            <p:nvSpPr>
              <p:cNvPr id="360" name="CustomShape 5"/>
              <p:cNvSpPr/>
              <p:nvPr/>
            </p:nvSpPr>
            <p:spPr>
              <a:xfrm>
                <a:off x="4880880" y="2737800"/>
                <a:ext cx="1153800" cy="2051280"/>
              </a:xfrm>
              <a:prstGeom prst="downArrow">
                <a:avLst>
                  <a:gd name="adj1" fmla="val 50000"/>
                  <a:gd name="adj2" fmla="val 34465"/>
                </a:avLst>
              </a:prstGeom>
              <a:gradFill rotWithShape="0">
                <a:gsLst>
                  <a:gs pos="0">
                    <a:srgbClr val="d0d0d0"/>
                  </a:gs>
                  <a:gs pos="100000">
                    <a:srgbClr val="ededed"/>
                  </a:gs>
                </a:gsLst>
                <a:lin ang="16200000"/>
              </a:gradFill>
              <a:ln w="36720">
                <a:solidFill>
                  <a:srgbClr val="5e5e5e"/>
                </a:solidFill>
                <a:round/>
              </a:ln>
              <a:effectLst>
                <a:outerShdw dist="20160" dir="5400000">
                  <a:srgbClr val="000000">
                    <a:alpha val="38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61" name="Picture 16" descr=""/>
              <p:cNvPicPr/>
              <p:nvPr/>
            </p:nvPicPr>
            <p:blipFill>
              <a:blip r:embed="rId5"/>
              <a:stretch/>
            </p:blipFill>
            <p:spPr>
              <a:xfrm>
                <a:off x="4173840" y="2817000"/>
                <a:ext cx="2202840" cy="15728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62" name="CustomShape 6"/>
              <p:cNvSpPr/>
              <p:nvPr/>
            </p:nvSpPr>
            <p:spPr>
              <a:xfrm>
                <a:off x="5897520" y="3521160"/>
                <a:ext cx="1349280" cy="389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i="1" lang="en-US" sz="1800" spc="-1" strike="noStrike">
                    <a:solidFill>
                      <a:srgbClr val="000000"/>
                    </a:solidFill>
                    <a:latin typeface="Calibri"/>
                    <a:ea typeface="Noto Sans CJK SC Regular"/>
                  </a:rPr>
                  <a:t>Signature</a:t>
                </a:r>
                <a:endParaRPr b="0" lang="en-US" sz="1800" spc="-1" strike="noStrike">
                  <a:latin typeface="Calibri"/>
                </a:endParaRPr>
              </a:p>
            </p:txBody>
          </p:sp>
        </p:grpSp>
        <p:pic>
          <p:nvPicPr>
            <p:cNvPr id="363" name="Picture 21" descr=""/>
            <p:cNvPicPr/>
            <p:nvPr/>
          </p:nvPicPr>
          <p:blipFill>
            <a:blip r:embed="rId6"/>
            <a:stretch/>
          </p:blipFill>
          <p:spPr>
            <a:xfrm>
              <a:off x="6926760" y="1947240"/>
              <a:ext cx="996840" cy="9061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64" name="Group 7"/>
          <p:cNvGrpSpPr/>
          <p:nvPr/>
        </p:nvGrpSpPr>
        <p:grpSpPr>
          <a:xfrm>
            <a:off x="2144520" y="827280"/>
            <a:ext cx="3938400" cy="990720"/>
            <a:chOff x="2144520" y="827280"/>
            <a:chExt cx="3938400" cy="990720"/>
          </a:xfrm>
        </p:grpSpPr>
        <p:pic>
          <p:nvPicPr>
            <p:cNvPr id="365" name="Google Shape;104;p16_1" descr=""/>
            <p:cNvPicPr/>
            <p:nvPr/>
          </p:nvPicPr>
          <p:blipFill>
            <a:blip r:embed="rId7"/>
            <a:stretch/>
          </p:blipFill>
          <p:spPr>
            <a:xfrm>
              <a:off x="5556240" y="851400"/>
              <a:ext cx="526680" cy="526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6" name="CustomShape 8"/>
            <p:cNvSpPr/>
            <p:nvPr/>
          </p:nvSpPr>
          <p:spPr>
            <a:xfrm>
              <a:off x="3130560" y="827280"/>
              <a:ext cx="2025000" cy="3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Time or treatment</a:t>
              </a:r>
              <a:endParaRPr b="0" lang="en-US" sz="1800" spc="-1" strike="noStrike">
                <a:latin typeface="Calibri"/>
              </a:endParaRPr>
            </a:p>
          </p:txBody>
        </p:sp>
        <p:sp>
          <p:nvSpPr>
            <p:cNvPr id="367" name="CustomShape 9"/>
            <p:cNvSpPr/>
            <p:nvPr/>
          </p:nvSpPr>
          <p:spPr>
            <a:xfrm>
              <a:off x="2144520" y="137700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68" name="Group 10"/>
          <p:cNvGrpSpPr/>
          <p:nvPr/>
        </p:nvGrpSpPr>
        <p:grpSpPr>
          <a:xfrm>
            <a:off x="966960" y="4989960"/>
            <a:ext cx="1549440" cy="1695240"/>
            <a:chOff x="966960" y="4989960"/>
            <a:chExt cx="1549440" cy="1695240"/>
          </a:xfrm>
        </p:grpSpPr>
        <p:pic>
          <p:nvPicPr>
            <p:cNvPr id="369" name="Picture 7_0" descr=""/>
            <p:cNvPicPr/>
            <p:nvPr/>
          </p:nvPicPr>
          <p:blipFill>
            <a:blip r:embed="rId8"/>
            <a:stretch/>
          </p:blipFill>
          <p:spPr>
            <a:xfrm>
              <a:off x="1017720" y="5357160"/>
              <a:ext cx="1059840" cy="1328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0" name="CustomShape 11"/>
            <p:cNvSpPr/>
            <p:nvPr/>
          </p:nvSpPr>
          <p:spPr>
            <a:xfrm>
              <a:off x="966960" y="4989960"/>
              <a:ext cx="1549440" cy="310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New patient</a:t>
              </a:r>
              <a:endParaRPr b="0" lang="en-US" sz="1800" spc="-1" strike="noStrike">
                <a:latin typeface="Calibri"/>
              </a:endParaRPr>
            </a:p>
          </p:txBody>
        </p:sp>
      </p:grpSp>
      <p:sp>
        <p:nvSpPr>
          <p:cNvPr id="371" name="CustomShape 12"/>
          <p:cNvSpPr/>
          <p:nvPr/>
        </p:nvSpPr>
        <p:spPr>
          <a:xfrm>
            <a:off x="828720" y="695520"/>
            <a:ext cx="787320" cy="3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Noto Sans CJK SC Regular"/>
              </a:rPr>
              <a:t>Before</a:t>
            </a:r>
            <a:endParaRPr b="0" lang="en-US" sz="1800" spc="-1" strike="noStrike">
              <a:latin typeface="Calibri"/>
            </a:endParaRPr>
          </a:p>
        </p:txBody>
      </p:sp>
      <p:grpSp>
        <p:nvGrpSpPr>
          <p:cNvPr id="372" name="Group 13"/>
          <p:cNvGrpSpPr/>
          <p:nvPr/>
        </p:nvGrpSpPr>
        <p:grpSpPr>
          <a:xfrm>
            <a:off x="8228880" y="695520"/>
            <a:ext cx="1415880" cy="2483640"/>
            <a:chOff x="8228880" y="695520"/>
            <a:chExt cx="1415880" cy="2483640"/>
          </a:xfrm>
        </p:grpSpPr>
        <p:pic>
          <p:nvPicPr>
            <p:cNvPr id="373" name="Picture 17" descr=""/>
            <p:cNvPicPr/>
            <p:nvPr/>
          </p:nvPicPr>
          <p:blipFill>
            <a:blip r:embed="rId9"/>
            <a:stretch/>
          </p:blipFill>
          <p:spPr>
            <a:xfrm>
              <a:off x="8821440" y="1065240"/>
              <a:ext cx="443880" cy="445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4" name="Picture 18" descr=""/>
            <p:cNvPicPr/>
            <p:nvPr/>
          </p:nvPicPr>
          <p:blipFill>
            <a:blip r:embed="rId10"/>
            <a:stretch/>
          </p:blipFill>
          <p:spPr>
            <a:xfrm>
              <a:off x="8821440" y="1597680"/>
              <a:ext cx="443880" cy="443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5" name="Picture 19_1" descr=""/>
            <p:cNvPicPr/>
            <p:nvPr/>
          </p:nvPicPr>
          <p:blipFill>
            <a:blip r:embed="rId11"/>
            <a:stretch/>
          </p:blipFill>
          <p:spPr>
            <a:xfrm>
              <a:off x="8821440" y="2733480"/>
              <a:ext cx="443880" cy="445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6" name="Picture 20_1" descr=""/>
            <p:cNvPicPr/>
            <p:nvPr/>
          </p:nvPicPr>
          <p:blipFill>
            <a:blip r:embed="rId12"/>
            <a:stretch/>
          </p:blipFill>
          <p:spPr>
            <a:xfrm>
              <a:off x="8821440" y="2153880"/>
              <a:ext cx="443880" cy="443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7" name="CustomShape 14"/>
            <p:cNvSpPr/>
            <p:nvPr/>
          </p:nvSpPr>
          <p:spPr>
            <a:xfrm>
              <a:off x="8613720" y="695520"/>
              <a:ext cx="1031040" cy="35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Outcome</a:t>
              </a:r>
              <a:endParaRPr b="0" lang="en-US" sz="1800" spc="-1" strike="noStrike">
                <a:latin typeface="Calibri"/>
              </a:endParaRPr>
            </a:p>
          </p:txBody>
        </p:sp>
        <p:sp>
          <p:nvSpPr>
            <p:cNvPr id="378" name="CustomShape 15"/>
            <p:cNvSpPr/>
            <p:nvPr/>
          </p:nvSpPr>
          <p:spPr>
            <a:xfrm>
              <a:off x="8228880" y="1377360"/>
              <a:ext cx="501480" cy="44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9" name="Group 16"/>
          <p:cNvGrpSpPr/>
          <p:nvPr/>
        </p:nvGrpSpPr>
        <p:grpSpPr>
          <a:xfrm>
            <a:off x="2351880" y="4757760"/>
            <a:ext cx="8062200" cy="2037240"/>
            <a:chOff x="2351880" y="4757760"/>
            <a:chExt cx="8062200" cy="2037240"/>
          </a:xfrm>
        </p:grpSpPr>
        <p:sp>
          <p:nvSpPr>
            <p:cNvPr id="380" name="CustomShape 17"/>
            <p:cNvSpPr/>
            <p:nvPr/>
          </p:nvSpPr>
          <p:spPr>
            <a:xfrm>
              <a:off x="3328920" y="4757760"/>
              <a:ext cx="4875480" cy="2037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0000"/>
                </a:lnSpc>
              </a:pPr>
              <a:r>
                <a:rPr b="1" i="1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Predict at individual level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(1) Individual computer aided diagnosis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(2) Individual prognosis of response to 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treatment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(3) Imaging profile “signature” that covariate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with phenotype (clinical  severity)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→ </a:t>
              </a: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Personalized medicine</a:t>
              </a: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‏</a:t>
              </a:r>
              <a:endParaRPr b="0" lang="en-US" sz="1800" spc="-1" strike="noStrike">
                <a:latin typeface="Calibri"/>
              </a:endParaRPr>
            </a:p>
          </p:txBody>
        </p:sp>
        <p:grpSp>
          <p:nvGrpSpPr>
            <p:cNvPr id="381" name="Group 18"/>
            <p:cNvGrpSpPr/>
            <p:nvPr/>
          </p:nvGrpSpPr>
          <p:grpSpPr>
            <a:xfrm>
              <a:off x="8399880" y="5902560"/>
              <a:ext cx="1075320" cy="443520"/>
              <a:chOff x="8399880" y="5902560"/>
              <a:chExt cx="1075320" cy="443520"/>
            </a:xfrm>
          </p:grpSpPr>
          <p:pic>
            <p:nvPicPr>
              <p:cNvPr id="382" name="Picture 13_0" descr=""/>
              <p:cNvPicPr/>
              <p:nvPr/>
            </p:nvPicPr>
            <p:blipFill>
              <a:blip r:embed="rId13"/>
              <a:stretch/>
            </p:blipFill>
            <p:spPr>
              <a:xfrm>
                <a:off x="9030240" y="5910840"/>
                <a:ext cx="444960" cy="4132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83" name="CustomShape 19"/>
              <p:cNvSpPr/>
              <p:nvPr/>
            </p:nvSpPr>
            <p:spPr>
              <a:xfrm>
                <a:off x="8399880" y="5902560"/>
                <a:ext cx="504000" cy="44352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bfbfbf"/>
              </a:solidFill>
              <a:ln w="36720">
                <a:solidFill>
                  <a:srgbClr val="5e5e5e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84" name="CustomShape 20"/>
            <p:cNvSpPr/>
            <p:nvPr/>
          </p:nvSpPr>
          <p:spPr>
            <a:xfrm>
              <a:off x="8278920" y="5014800"/>
              <a:ext cx="2135160" cy="54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Good candidate</a:t>
              </a:r>
              <a:endParaRPr b="0" lang="en-US" sz="1800" spc="-1" strike="noStrike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Noto Sans CJK SC Regular"/>
                </a:rPr>
                <a:t>for treatment or prognosis</a:t>
              </a:r>
              <a:endParaRPr b="0" lang="en-US" sz="1800" spc="-1" strike="noStrike">
                <a:latin typeface="Calibri"/>
              </a:endParaRPr>
            </a:p>
          </p:txBody>
        </p:sp>
        <p:sp>
          <p:nvSpPr>
            <p:cNvPr id="385" name="CustomShape 21"/>
            <p:cNvSpPr/>
            <p:nvPr/>
          </p:nvSpPr>
          <p:spPr>
            <a:xfrm>
              <a:off x="2351880" y="5902560"/>
              <a:ext cx="504000" cy="4435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 w="36720">
              <a:solidFill>
                <a:srgbClr val="5e5e5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 CEA 16-9</Template>
  <TotalTime>3814</TotalTime>
  <Application>LibreOffice/7.0.1.2$Linux_X86_64 LibreOffice_project/88a63c56098013eb4038e11ebe7c8c0daab09aa8</Application>
  <Company>CEA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2020-03-30T13:57:13Z</dcterms:created>
  <dc:creator>Edouard Duchesnay</dc:creator>
  <dc:description/>
  <dc:language>en-US</dc:language>
  <cp:lastModifiedBy/>
  <cp:lastPrinted>2018-12-05T09:44:31Z</cp:lastPrinted>
  <dcterms:modified xsi:type="dcterms:W3CDTF">2020-09-09T10:54:34Z</dcterms:modified>
  <cp:revision>135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CEA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Grand écran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21</vt:i4>
  </property>
</Properties>
</file>