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7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523"/>
  </p:normalViewPr>
  <p:slideViewPr>
    <p:cSldViewPr snapToGrid="0">
      <p:cViewPr varScale="1">
        <p:scale>
          <a:sx n="78" d="100"/>
          <a:sy n="78" d="100"/>
        </p:scale>
        <p:origin x="85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95817347e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95817347e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95817347e1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95817347e1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95817347e1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95817347e1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95817347e1_0_4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95817347e1_0_460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95817347e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1" name="Google Shape;331;g95817347e1_0_460:notes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95817347e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What format do you want this bio in? can you provide sample?</a:t>
            </a:r>
            <a:endParaRPr/>
          </a:p>
        </p:txBody>
      </p:sp>
      <p:sp>
        <p:nvSpPr>
          <p:cNvPr id="343" name="Google Shape;34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95817347e1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95817347e1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95817347e1_0_5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95817347e1_0_533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95817347e1_0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8" name="Google Shape;378;g95817347e1_0_533:notes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95817347e1_0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55005f33a7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g55005f33a7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What format do you want this bio in? can you provide sample?</a:t>
            </a:r>
            <a:endParaRPr/>
          </a:p>
        </p:txBody>
      </p:sp>
      <p:sp>
        <p:nvSpPr>
          <p:cNvPr id="389" name="Google Shape;389;g55005f33a7_0_1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95817347e1_0_4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95817347e1_0_432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95817347e1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0" name="Google Shape;400;g95817347e1_0_432:notes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g95817347e1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5817347e1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95817347e1_0_25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95817347e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g95817347e1_0_25:notes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95817347e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95817347e1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g95817347e1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What format do you want this bio in? can you provide sample?</a:t>
            </a:r>
            <a:endParaRPr/>
          </a:p>
        </p:txBody>
      </p:sp>
      <p:sp>
        <p:nvSpPr>
          <p:cNvPr id="410" name="Google Shape;410;g95817347e1_0_4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95817347e1_0_2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g95817347e1_0_208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 b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95817347e1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0" name="Google Shape;420;g95817347e1_0_208:notes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g95817347e1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5817347e1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95817347e1_0_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What format do you want this bio in? can you provide sample?</a:t>
            </a:r>
            <a:endParaRPr/>
          </a:p>
        </p:txBody>
      </p:sp>
      <p:sp>
        <p:nvSpPr>
          <p:cNvPr id="125" name="Google Shape;125;g95817347e1_0_5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95817347e1_0_3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95817347e1_0_368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95817347e1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Google Shape;136;g95817347e1_0_368:notes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95817347e1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5817347e1_0_2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95817347e1_0_241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95817347e1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Google Shape;148;g95817347e1_0_241:notes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95817347e1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5817347e1_0_2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95817347e1_0_226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95817347e1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Google Shape;160;g95817347e1_0_226:notes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95817347e1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95817347e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95817347e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5817347e1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95817347e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4213"/>
            <a:ext cx="4575175" cy="34321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g95817347e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Noto Sans Symbols"/>
              <a:buNone/>
            </a:pPr>
            <a:r>
              <a:rPr lang="fr-FR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 émotions jouent un rôle central dans les interactions</a:t>
            </a: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les machines de demain devront avoir une “Intelligence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Emotionnelle”: savoir reconnaître, raisonner, et générer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des émotions</a:t>
            </a:r>
            <a:r>
              <a:rPr lang="fr-FR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fr-FR"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Arial"/>
                <a:ea typeface="Arial"/>
                <a:cs typeface="Arial"/>
                <a:sym typeface="Arial"/>
              </a:rPr>
              <a:t>Quels processus affectifs pourraient avoir les machines de demain?</a:t>
            </a:r>
            <a:endParaRPr/>
          </a:p>
          <a:p>
            <a:pPr marL="457200" lvl="1" indent="-231775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Char char="•"/>
            </a:pP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tection des 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motions</a:t>
            </a:r>
            <a:endParaRPr/>
          </a:p>
          <a:p>
            <a:pPr marL="457200" lvl="1" indent="-231775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Char char="•"/>
            </a:pP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Gestion des 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motions: compr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hension et raisonnement</a:t>
            </a:r>
            <a:endParaRPr/>
          </a:p>
          <a:p>
            <a:pPr marL="457200" lvl="1" indent="-231775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Char char="•"/>
            </a:pP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ration d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’é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motions et d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’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actions li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es aux 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motions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95817347e1_0_1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95817347e1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4213"/>
            <a:ext cx="4575175" cy="34321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" name="Google Shape;212;g95817347e1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Noto Sans Symbols"/>
              <a:buNone/>
            </a:pPr>
            <a:r>
              <a:rPr lang="fr-FR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 émotions jouent un rôle central dans les interactions</a:t>
            </a: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les machines de demain devront avoir une “Intelligence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Emotionnelle”: savoir reconnaître, raisonner, et générer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r>
              <a:rPr lang="fr-FR">
                <a:latin typeface="Times New Roman"/>
                <a:ea typeface="Times New Roman"/>
                <a:cs typeface="Times New Roman"/>
                <a:sym typeface="Times New Roman"/>
              </a:rPr>
              <a:t>des émotions</a:t>
            </a:r>
            <a:r>
              <a:rPr lang="fr-FR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fr-FR"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Arial"/>
                <a:ea typeface="Arial"/>
                <a:cs typeface="Arial"/>
                <a:sym typeface="Arial"/>
              </a:rPr>
              <a:t>Quels processus affectifs pourraient avoir les machines de demain?</a:t>
            </a:r>
            <a:endParaRPr/>
          </a:p>
          <a:p>
            <a:pPr marL="457200" lvl="1" indent="-231775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Char char="•"/>
            </a:pP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tection des 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motions</a:t>
            </a:r>
            <a:endParaRPr/>
          </a:p>
          <a:p>
            <a:pPr marL="457200" lvl="1" indent="-231775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Char char="•"/>
            </a:pP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Gestion des 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motions: compr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hension et raisonnement</a:t>
            </a:r>
            <a:endParaRPr/>
          </a:p>
          <a:p>
            <a:pPr marL="457200" lvl="1" indent="-231775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Char char="•"/>
            </a:pP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ration d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’é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motions et d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’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actions li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es aux </a:t>
            </a:r>
            <a:r>
              <a:rPr lang="fr-FR">
                <a:solidFill>
                  <a:schemeClr val="hlink"/>
                </a:solidFill>
                <a:latin typeface="Comic Sans MS"/>
                <a:ea typeface="Comic Sans MS"/>
                <a:cs typeface="Comic Sans MS"/>
                <a:sym typeface="Comic Sans MS"/>
              </a:rPr>
              <a:t>é</a:t>
            </a:r>
            <a:r>
              <a:rPr lang="fr-FR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motions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re et sous-titre copie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 descr="Sans titre - 2_Plan de travail 1 copi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8793"/>
            <a:ext cx="9144000" cy="685772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r">
              <a:spcBef>
                <a:spcPts val="0"/>
              </a:spcBef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sz="1200">
              <a:solidFill>
                <a:srgbClr val="888888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10.jpg"/><Relationship Id="rId7" Type="http://schemas.openxmlformats.org/officeDocument/2006/relationships/image" Target="../media/image2.png"/><Relationship Id="rId8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2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omics.uchicago.edu/content/afe-2020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-214207" y="5251450"/>
            <a:ext cx="9358207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600"/>
              <a:buFont typeface="Calibri"/>
              <a:buNone/>
            </a:pPr>
            <a:r>
              <a:rPr lang="fr-FR" sz="3600">
                <a:solidFill>
                  <a:srgbClr val="0000FF"/>
                </a:solidFill>
              </a:rPr>
              <a:t/>
            </a:r>
            <a:br>
              <a:rPr lang="fr-FR" sz="3600">
                <a:solidFill>
                  <a:srgbClr val="0000FF"/>
                </a:solidFill>
              </a:rPr>
            </a:br>
            <a:endParaRPr sz="3600">
              <a:solidFill>
                <a:srgbClr val="FF0000"/>
              </a:solidFill>
            </a:endParaRPr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>
            <a:off x="0" y="1230291"/>
            <a:ext cx="9144000" cy="45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612"/>
              </a:spcBef>
              <a:spcAft>
                <a:spcPts val="0"/>
              </a:spcAft>
              <a:buClr>
                <a:srgbClr val="FF0000"/>
              </a:buClr>
              <a:buSzPts val="3060"/>
              <a:buNone/>
            </a:pPr>
            <a:r>
              <a:rPr lang="fr-FR" sz="3000" b="1" dirty="0">
                <a:solidFill>
                  <a:srgbClr val="000090"/>
                </a:solidFill>
              </a:rPr>
              <a:t>CHAIR HUMAAINE : </a:t>
            </a:r>
            <a:r>
              <a:rPr lang="fr-FR" sz="3000" b="1" dirty="0" err="1">
                <a:solidFill>
                  <a:srgbClr val="000090"/>
                </a:solidFill>
              </a:rPr>
              <a:t>HUman-MAchine</a:t>
            </a:r>
            <a:r>
              <a:rPr lang="fr-FR" sz="3000" b="1" dirty="0">
                <a:solidFill>
                  <a:srgbClr val="000090"/>
                </a:solidFill>
              </a:rPr>
              <a:t> Affective Interaction &amp; </a:t>
            </a:r>
            <a:r>
              <a:rPr lang="fr-FR" sz="3000" b="1" dirty="0" err="1">
                <a:solidFill>
                  <a:srgbClr val="000090"/>
                </a:solidFill>
              </a:rPr>
              <a:t>Ethics</a:t>
            </a:r>
            <a:endParaRPr sz="3000" b="1" dirty="0">
              <a:solidFill>
                <a:srgbClr val="000090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612"/>
              </a:spcBef>
              <a:spcAft>
                <a:spcPts val="0"/>
              </a:spcAft>
              <a:buClr>
                <a:srgbClr val="FF0000"/>
              </a:buClr>
              <a:buSzPts val="3060"/>
              <a:buNone/>
            </a:pPr>
            <a:endParaRPr sz="3000" b="1" dirty="0">
              <a:solidFill>
                <a:srgbClr val="000090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051D95"/>
              </a:buClr>
              <a:buSzPts val="2040"/>
              <a:buNone/>
            </a:pPr>
            <a:r>
              <a:rPr lang="fr-FR" sz="2040" b="1" dirty="0">
                <a:solidFill>
                  <a:srgbClr val="0000FF"/>
                </a:solidFill>
              </a:rPr>
              <a:t>Laurence Devillers</a:t>
            </a:r>
            <a:endParaRPr sz="2040" b="1" dirty="0">
              <a:solidFill>
                <a:srgbClr val="0000FF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051D95"/>
              </a:buClr>
              <a:buSzPts val="2040"/>
              <a:buNone/>
            </a:pPr>
            <a:r>
              <a:rPr lang="fr-FR" sz="2040" dirty="0">
                <a:solidFill>
                  <a:schemeClr val="dk1"/>
                </a:solidFill>
              </a:rPr>
              <a:t>Professor of computer science at LIMSI-CNRS/Sorbonne 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FF0000"/>
              </a:buClr>
              <a:buSzPts val="2040"/>
              <a:buFont typeface="Arial"/>
              <a:buNone/>
            </a:pPr>
            <a:r>
              <a:rPr lang="fr-FR" sz="2040" b="1" dirty="0">
                <a:solidFill>
                  <a:schemeClr val="dk1"/>
                </a:solidFill>
              </a:rPr>
              <a:t>Team:</a:t>
            </a:r>
            <a:r>
              <a:rPr lang="fr-FR" sz="2040" dirty="0">
                <a:solidFill>
                  <a:schemeClr val="dk1"/>
                </a:solidFill>
              </a:rPr>
              <a:t> Affective and social dimensions in </a:t>
            </a:r>
            <a:r>
              <a:rPr lang="fr-FR" sz="2040" dirty="0" err="1">
                <a:solidFill>
                  <a:schemeClr val="dk1"/>
                </a:solidFill>
              </a:rPr>
              <a:t>spoken</a:t>
            </a:r>
            <a:r>
              <a:rPr lang="fr-FR" sz="2040" dirty="0">
                <a:solidFill>
                  <a:schemeClr val="dk1"/>
                </a:solidFill>
              </a:rPr>
              <a:t> interaction </a:t>
            </a:r>
            <a:r>
              <a:rPr lang="fr-FR" sz="2040" dirty="0" err="1">
                <a:solidFill>
                  <a:schemeClr val="dk1"/>
                </a:solidFill>
              </a:rPr>
              <a:t>with</a:t>
            </a:r>
            <a:r>
              <a:rPr lang="fr-FR" sz="2040" dirty="0">
                <a:solidFill>
                  <a:schemeClr val="dk1"/>
                </a:solidFill>
              </a:rPr>
              <a:t> (</a:t>
            </a:r>
            <a:r>
              <a:rPr lang="fr-FR" sz="2040" dirty="0" err="1">
                <a:solidFill>
                  <a:schemeClr val="dk1"/>
                </a:solidFill>
              </a:rPr>
              <a:t>ro</a:t>
            </a:r>
            <a:r>
              <a:rPr lang="fr-FR" sz="2040" dirty="0">
                <a:solidFill>
                  <a:schemeClr val="dk1"/>
                </a:solidFill>
              </a:rPr>
              <a:t>)bots &amp; </a:t>
            </a:r>
            <a:r>
              <a:rPr lang="fr-FR" sz="2040" dirty="0" err="1">
                <a:solidFill>
                  <a:schemeClr val="dk1"/>
                </a:solidFill>
              </a:rPr>
              <a:t>Ethics</a:t>
            </a:r>
            <a:r>
              <a:rPr lang="fr-FR" sz="2040" dirty="0">
                <a:solidFill>
                  <a:schemeClr val="dk1"/>
                </a:solidFill>
              </a:rPr>
              <a:t> </a:t>
            </a:r>
            <a:endParaRPr sz="204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051D95"/>
              </a:buClr>
              <a:buSzPts val="2040"/>
              <a:buNone/>
            </a:pPr>
            <a:endParaRPr sz="2040" b="1" dirty="0">
              <a:solidFill>
                <a:srgbClr val="0000FF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051D95"/>
              </a:buClr>
              <a:buSzPts val="2040"/>
              <a:buNone/>
            </a:pPr>
            <a:r>
              <a:rPr lang="fr-FR" sz="2040" b="1" dirty="0">
                <a:solidFill>
                  <a:srgbClr val="0000FF"/>
                </a:solidFill>
              </a:rPr>
              <a:t>I. Vasilescu</a:t>
            </a:r>
            <a:r>
              <a:rPr lang="fr-FR" sz="2040" b="1" baseline="30000" dirty="0">
                <a:solidFill>
                  <a:srgbClr val="0000FF"/>
                </a:solidFill>
              </a:rPr>
              <a:t>1</a:t>
            </a:r>
            <a:r>
              <a:rPr lang="fr-FR" sz="2040" b="1" dirty="0">
                <a:solidFill>
                  <a:srgbClr val="0000FF"/>
                </a:solidFill>
              </a:rPr>
              <a:t>, G. Adda</a:t>
            </a:r>
            <a:r>
              <a:rPr lang="fr-FR" sz="2040" b="1" baseline="30000" dirty="0">
                <a:solidFill>
                  <a:srgbClr val="0000FF"/>
                </a:solidFill>
              </a:rPr>
              <a:t>1</a:t>
            </a:r>
            <a:r>
              <a:rPr lang="fr-FR" sz="2040" b="1" dirty="0">
                <a:solidFill>
                  <a:srgbClr val="0000FF"/>
                </a:solidFill>
              </a:rPr>
              <a:t>, H. Ali Mehenni</a:t>
            </a:r>
            <a:r>
              <a:rPr lang="fr-FR" sz="2040" b="1" baseline="30000" dirty="0">
                <a:solidFill>
                  <a:srgbClr val="0000FF"/>
                </a:solidFill>
              </a:rPr>
              <a:t>1</a:t>
            </a:r>
            <a:r>
              <a:rPr lang="fr-FR" sz="2040" b="1" dirty="0">
                <a:solidFill>
                  <a:srgbClr val="0000FF"/>
                </a:solidFill>
              </a:rPr>
              <a:t>, </a:t>
            </a:r>
            <a:r>
              <a:rPr lang="fr-FR" sz="2000" b="1" dirty="0">
                <a:solidFill>
                  <a:srgbClr val="0000FF"/>
                </a:solidFill>
              </a:rPr>
              <a:t>F. Le Guel</a:t>
            </a:r>
            <a:r>
              <a:rPr lang="fr-FR" sz="2040" b="1" baseline="30000" dirty="0">
                <a:solidFill>
                  <a:srgbClr val="0000FF"/>
                </a:solidFill>
              </a:rPr>
              <a:t>2</a:t>
            </a:r>
            <a:r>
              <a:rPr lang="fr-FR" sz="2000" b="1" dirty="0">
                <a:solidFill>
                  <a:srgbClr val="0000FF"/>
                </a:solidFill>
              </a:rPr>
              <a:t>, S. Pajak</a:t>
            </a:r>
            <a:r>
              <a:rPr lang="fr-FR" sz="2040" b="1" baseline="30000" dirty="0">
                <a:solidFill>
                  <a:srgbClr val="0000FF"/>
                </a:solidFill>
              </a:rPr>
              <a:t>2</a:t>
            </a:r>
            <a:r>
              <a:rPr lang="fr-FR" sz="2000" b="1" dirty="0">
                <a:solidFill>
                  <a:srgbClr val="0000FF"/>
                </a:solidFill>
              </a:rPr>
              <a:t>,  </a:t>
            </a:r>
            <a:r>
              <a:rPr lang="fr-FR" sz="2000" b="1" dirty="0" err="1">
                <a:solidFill>
                  <a:srgbClr val="0000FF"/>
                </a:solidFill>
              </a:rPr>
              <a:t>T</a:t>
            </a:r>
            <a:r>
              <a:rPr lang="fr-FR" sz="2000" b="1" dirty="0">
                <a:solidFill>
                  <a:srgbClr val="0000FF"/>
                </a:solidFill>
              </a:rPr>
              <a:t>. Marquis</a:t>
            </a:r>
            <a:r>
              <a:rPr lang="fr-FR" sz="2040" b="1" baseline="30000" dirty="0">
                <a:solidFill>
                  <a:srgbClr val="0000FF"/>
                </a:solidFill>
              </a:rPr>
              <a:t>2</a:t>
            </a:r>
            <a:r>
              <a:rPr lang="fr-FR" sz="2000" b="1" dirty="0">
                <a:solidFill>
                  <a:srgbClr val="0000FF"/>
                </a:solidFill>
              </a:rPr>
              <a:t> </a:t>
            </a:r>
            <a:endParaRPr sz="2040" b="1" dirty="0">
              <a:solidFill>
                <a:srgbClr val="0000FF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051D95"/>
              </a:buClr>
              <a:buSzPts val="2040"/>
              <a:buNone/>
            </a:pPr>
            <a:r>
              <a:rPr lang="fr-FR" sz="2040" b="1" baseline="30000" dirty="0">
                <a:solidFill>
                  <a:srgbClr val="000000"/>
                </a:solidFill>
              </a:rPr>
              <a:t>1</a:t>
            </a:r>
            <a:r>
              <a:rPr lang="fr-FR" sz="2040" dirty="0">
                <a:solidFill>
                  <a:schemeClr val="dk1"/>
                </a:solidFill>
              </a:rPr>
              <a:t>LIMSI-CNRS, Paris-Saclay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FF0000"/>
              </a:buClr>
              <a:buSzPts val="2040"/>
              <a:buNone/>
            </a:pPr>
            <a:r>
              <a:rPr lang="fr-FR" sz="2000" b="1" dirty="0">
                <a:solidFill>
                  <a:srgbClr val="0000FF"/>
                </a:solidFill>
              </a:rPr>
              <a:t> </a:t>
            </a:r>
            <a:r>
              <a:rPr lang="fr-FR" sz="2040" b="1" baseline="30000" dirty="0">
                <a:solidFill>
                  <a:schemeClr val="dk1"/>
                </a:solidFill>
              </a:rPr>
              <a:t>2</a:t>
            </a:r>
            <a:r>
              <a:rPr lang="fr-FR" sz="2000" dirty="0">
                <a:solidFill>
                  <a:schemeClr val="dk1"/>
                </a:solidFill>
              </a:rPr>
              <a:t>RITM, </a:t>
            </a:r>
            <a:r>
              <a:rPr lang="fr-FR" sz="2000" dirty="0" err="1">
                <a:solidFill>
                  <a:schemeClr val="dk1"/>
                </a:solidFill>
              </a:rPr>
              <a:t>Department</a:t>
            </a:r>
            <a:r>
              <a:rPr lang="fr-FR" sz="2000" dirty="0">
                <a:solidFill>
                  <a:schemeClr val="dk1"/>
                </a:solidFill>
              </a:rPr>
              <a:t> of </a:t>
            </a:r>
            <a:r>
              <a:rPr lang="fr-FR" sz="2000" dirty="0" err="1">
                <a:solidFill>
                  <a:schemeClr val="dk1"/>
                </a:solidFill>
              </a:rPr>
              <a:t>Economics</a:t>
            </a:r>
            <a:r>
              <a:rPr lang="fr-FR" sz="2000" dirty="0">
                <a:solidFill>
                  <a:schemeClr val="dk1"/>
                </a:solidFill>
              </a:rPr>
              <a:t> and Management, Paris-Saclay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FF0000"/>
              </a:buClr>
              <a:buSzPts val="2040"/>
              <a:buFont typeface="Arial"/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FF0000"/>
              </a:buClr>
              <a:buSzPts val="2040"/>
              <a:buNone/>
            </a:pPr>
            <a:r>
              <a:rPr lang="fr-FR" sz="2040" b="1" dirty="0" err="1">
                <a:solidFill>
                  <a:schemeClr val="dk1"/>
                </a:solidFill>
              </a:rPr>
              <a:t>Interdisciplinarity</a:t>
            </a:r>
            <a:r>
              <a:rPr lang="fr-FR" sz="2040" b="1" dirty="0">
                <a:solidFill>
                  <a:schemeClr val="dk1"/>
                </a:solidFill>
              </a:rPr>
              <a:t>:  Computer science/</a:t>
            </a:r>
            <a:r>
              <a:rPr lang="fr-FR" sz="2040" b="1" dirty="0" err="1">
                <a:solidFill>
                  <a:schemeClr val="dk1"/>
                </a:solidFill>
              </a:rPr>
              <a:t>Linguistics</a:t>
            </a:r>
            <a:r>
              <a:rPr lang="fr-FR" sz="2040" b="1" dirty="0">
                <a:solidFill>
                  <a:schemeClr val="dk1"/>
                </a:solidFill>
              </a:rPr>
              <a:t> &amp; </a:t>
            </a:r>
            <a:r>
              <a:rPr lang="fr-FR" sz="2040" b="1" dirty="0" err="1">
                <a:solidFill>
                  <a:schemeClr val="dk1"/>
                </a:solidFill>
              </a:rPr>
              <a:t>Behavioral</a:t>
            </a:r>
            <a:r>
              <a:rPr lang="fr-FR" sz="2040" b="1" dirty="0">
                <a:solidFill>
                  <a:schemeClr val="dk1"/>
                </a:solidFill>
              </a:rPr>
              <a:t> </a:t>
            </a:r>
            <a:r>
              <a:rPr lang="fr-FR" sz="2040" b="1" dirty="0" err="1">
                <a:solidFill>
                  <a:schemeClr val="dk1"/>
                </a:solidFill>
              </a:rPr>
              <a:t>economy</a:t>
            </a:r>
            <a:endParaRPr sz="20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FF0000"/>
              </a:buClr>
              <a:buSzPts val="2040"/>
              <a:buNone/>
            </a:pPr>
            <a:endParaRPr sz="20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EC00ED"/>
              </a:buClr>
              <a:buSzPts val="2040"/>
              <a:buFont typeface="Arial"/>
              <a:buNone/>
            </a:pPr>
            <a:r>
              <a:rPr lang="fr-FR" sz="2040" b="1" dirty="0">
                <a:solidFill>
                  <a:schemeClr val="dk1"/>
                </a:solidFill>
              </a:rPr>
              <a:t>Kick-off Chair DATAIA - 9 Septembre 2020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12"/>
              </a:spcBef>
              <a:spcAft>
                <a:spcPts val="0"/>
              </a:spcAft>
              <a:buClr>
                <a:srgbClr val="FF0000"/>
              </a:buClr>
              <a:buSzPts val="3060"/>
              <a:buFont typeface="Arial"/>
              <a:buNone/>
            </a:pPr>
            <a:endParaRPr sz="3060" b="1" dirty="0">
              <a:solidFill>
                <a:srgbClr val="000090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FF0000"/>
              </a:buClr>
              <a:buSzPts val="2040"/>
              <a:buNone/>
            </a:pPr>
            <a:endParaRPr sz="20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FF0000"/>
              </a:buClr>
              <a:buSzPts val="2040"/>
              <a:buNone/>
            </a:pPr>
            <a:r>
              <a:rPr lang="fr-FR" sz="2000" dirty="0">
                <a:solidFill>
                  <a:srgbClr val="000000"/>
                </a:solidFill>
              </a:rPr>
              <a:t> </a:t>
            </a:r>
            <a:endParaRPr sz="204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FF0000"/>
              </a:buClr>
              <a:buSzPts val="2040"/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888888"/>
              </a:buClr>
              <a:buSzPts val="2040"/>
              <a:buNone/>
            </a:pPr>
            <a:endParaRPr sz="2040" b="1" dirty="0">
              <a:solidFill>
                <a:srgbClr val="051D95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rgbClr val="888888"/>
              </a:buClr>
              <a:buSzPts val="2040"/>
              <a:buNone/>
            </a:pPr>
            <a:endParaRPr sz="2040" b="1" dirty="0">
              <a:solidFill>
                <a:srgbClr val="051D95"/>
              </a:solidFill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L. Devillers</a:t>
            </a:r>
            <a:endParaRPr/>
          </a:p>
        </p:txBody>
      </p:sp>
      <p:pic>
        <p:nvPicPr>
          <p:cNvPr id="96" name="Google Shape;96;p14" descr="HUMAAINE – chaire 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"/>
          <p:cNvSpPr txBox="1"/>
          <p:nvPr/>
        </p:nvSpPr>
        <p:spPr>
          <a:xfrm>
            <a:off x="-1060800" y="895350"/>
            <a:ext cx="1020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000"/>
              <a:buFont typeface="Calibri"/>
              <a:buNone/>
            </a:pPr>
            <a:r>
              <a:rPr lang="fr-FR" sz="30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Deep</a:t>
            </a:r>
            <a:r>
              <a:rPr lang="fr-FR" sz="3000" b="1" dirty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30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r>
              <a:rPr lang="fr-FR" sz="3000" b="1" dirty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for social </a:t>
            </a:r>
            <a:r>
              <a:rPr lang="fr-FR" sz="30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emotion</a:t>
            </a:r>
            <a:r>
              <a:rPr lang="fr-FR" sz="3000" b="1" dirty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30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detection</a:t>
            </a:r>
            <a:endParaRPr sz="3000" b="1" dirty="0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L. Devillers</a:t>
            </a:r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pic>
        <p:nvPicPr>
          <p:cNvPr id="217" name="Google Shape;217;p23" descr="HUMAAINE – chaire 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3"/>
          <p:cNvSpPr txBox="1"/>
          <p:nvPr/>
        </p:nvSpPr>
        <p:spPr>
          <a:xfrm>
            <a:off x="401725" y="2125850"/>
            <a:ext cx="83502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Emotion </a:t>
            </a:r>
            <a:r>
              <a:rPr lang="fr-FR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detection</a:t>
            </a: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fr-FR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spoken</a:t>
            </a: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interaction </a:t>
            </a:r>
            <a:r>
              <a:rPr lang="fr-FR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paralinguistic</a:t>
            </a: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cues</a:t>
            </a: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fr-FR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linguistic</a:t>
            </a: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cues</a:t>
            </a: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fr-FR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</a:t>
            </a: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6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r>
              <a:rPr lang="fr-FR" sz="2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fr-FR" sz="26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linguistics</a:t>
            </a:r>
            <a:r>
              <a:rPr lang="fr-FR" sz="2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fr-FR" sz="2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ffective</a:t>
            </a:r>
            <a:r>
              <a:rPr lang="fr-FR" sz="2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agent and </a:t>
            </a:r>
            <a:r>
              <a:rPr lang="fr-FR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metrics</a:t>
            </a: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fr-FR" sz="26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linguistics</a:t>
            </a:r>
            <a:r>
              <a:rPr lang="fr-FR" sz="2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fr-FR" sz="26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</a:t>
            </a:r>
            <a:r>
              <a:rPr lang="fr-FR" sz="2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6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r>
              <a:rPr lang="fr-FR" sz="2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●"/>
            </a:pP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2PHDs (</a:t>
            </a:r>
            <a:r>
              <a:rPr lang="fr-FR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</a:t>
            </a: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2020 - 23)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Théo Deschamps Berger (M2 AIC - </a:t>
            </a:r>
            <a:r>
              <a:rPr lang="fr-FR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.)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Natalia </a:t>
            </a:r>
            <a:r>
              <a:rPr lang="fr-FR" sz="2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Kalashnikova</a:t>
            </a:r>
            <a:r>
              <a:rPr lang="fr-FR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(M2 INALCO - Paris 3)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>
            <a:spLocks noGrp="1"/>
          </p:cNvSpPr>
          <p:nvPr>
            <p:ph type="title"/>
          </p:nvPr>
        </p:nvSpPr>
        <p:spPr>
          <a:xfrm>
            <a:off x="457200" y="285748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51D95"/>
              </a:buClr>
              <a:buSzPts val="4400"/>
              <a:buFont typeface="Calibri"/>
              <a:buNone/>
            </a:pPr>
            <a:r>
              <a:rPr lang="fr-FR" sz="3000" b="1">
                <a:solidFill>
                  <a:srgbClr val="051D95"/>
                </a:solidFill>
              </a:rPr>
              <a:t>2 - Social and affective </a:t>
            </a:r>
            <a:r>
              <a:rPr lang="fr-FR" sz="3000" b="1">
                <a:solidFill>
                  <a:srgbClr val="000090"/>
                </a:solidFill>
              </a:rPr>
              <a:t>robots</a:t>
            </a:r>
            <a:r>
              <a:rPr lang="fr-FR" sz="3800" b="1" i="1">
                <a:solidFill>
                  <a:srgbClr val="000090"/>
                </a:solidFill>
              </a:rPr>
              <a:t> </a:t>
            </a:r>
            <a:endParaRPr sz="3800" dirty="0">
              <a:solidFill>
                <a:srgbClr val="000090"/>
              </a:solidFill>
            </a:endParaRPr>
          </a:p>
        </p:txBody>
      </p:sp>
      <p:sp>
        <p:nvSpPr>
          <p:cNvPr id="224" name="Google Shape;224;p24"/>
          <p:cNvSpPr txBox="1">
            <a:spLocks noGrp="1"/>
          </p:cNvSpPr>
          <p:nvPr>
            <p:ph type="body" idx="1"/>
          </p:nvPr>
        </p:nvSpPr>
        <p:spPr>
          <a:xfrm>
            <a:off x="481800" y="3984695"/>
            <a:ext cx="86622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00ED"/>
              </a:buClr>
              <a:buSzPts val="2600"/>
              <a:buChar char="•"/>
            </a:pPr>
            <a:r>
              <a:rPr lang="fr-FR" sz="2600">
                <a:solidFill>
                  <a:srgbClr val="EC00ED"/>
                </a:solidFill>
              </a:rPr>
              <a:t>We built systems and devices that can recognize, interpret, process and simulate human affect</a:t>
            </a:r>
            <a:endParaRPr sz="2600"/>
          </a:p>
          <a:p>
            <a:pPr marL="342900" lvl="0" indent="-3048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fr-FR" sz="2600">
                <a:solidFill>
                  <a:srgbClr val="000000"/>
                </a:solidFill>
              </a:rPr>
              <a:t>With the capacity of interpretation of the emotional state of humans, a machine can adapt its behaviour and give an appropriate response to these emotions</a:t>
            </a:r>
            <a:endParaRPr sz="2600">
              <a:solidFill>
                <a:srgbClr val="000000"/>
              </a:solidFill>
            </a:endParaRPr>
          </a:p>
          <a:p>
            <a:pPr marL="342900" lvl="0" indent="-3048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fr-FR" sz="2600">
                <a:solidFill>
                  <a:srgbClr val="000000"/>
                </a:solidFill>
              </a:rPr>
              <a:t>Naturally, it interacts differently with different individuals</a:t>
            </a:r>
            <a:endParaRPr sz="2600">
              <a:solidFill>
                <a:srgbClr val="000000"/>
              </a:solidFill>
            </a:endParaRPr>
          </a:p>
          <a:p>
            <a:pPr marL="34290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fr-FR"/>
              <a:t> </a:t>
            </a:r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L. Devillers</a:t>
            </a:r>
            <a:endParaRPr/>
          </a:p>
        </p:txBody>
      </p:sp>
      <p:pic>
        <p:nvPicPr>
          <p:cNvPr id="227" name="Google Shape;22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3715" y="1027114"/>
            <a:ext cx="2900285" cy="169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 descr="NAO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27114"/>
            <a:ext cx="3132138" cy="169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 descr="NAO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2140" y="1026313"/>
            <a:ext cx="3184600" cy="170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4" descr="HUMAAINE – chaire IA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"/>
          <p:cNvSpPr txBox="1"/>
          <p:nvPr/>
        </p:nvSpPr>
        <p:spPr>
          <a:xfrm>
            <a:off x="4574124" y="260351"/>
            <a:ext cx="184800" cy="19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6" name="Google Shape;236;p25"/>
          <p:cNvSpPr/>
          <p:nvPr/>
        </p:nvSpPr>
        <p:spPr>
          <a:xfrm>
            <a:off x="900134" y="796053"/>
            <a:ext cx="77772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BAD NUDGE BAD ROBOT project </a:t>
            </a:r>
            <a:endParaRPr sz="3000" b="1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5"/>
          <p:cNvSpPr/>
          <p:nvPr/>
        </p:nvSpPr>
        <p:spPr>
          <a:xfrm>
            <a:off x="1476377" y="1484313"/>
            <a:ext cx="7667700" cy="5257800"/>
          </a:xfrm>
          <a:prstGeom prst="rect">
            <a:avLst/>
          </a:prstGeom>
          <a:blipFill rotWithShape="1">
            <a:blip r:embed="rId3">
              <a:alphaModFix amt="2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8" name="Google Shape;238;p25"/>
          <p:cNvGrpSpPr/>
          <p:nvPr/>
        </p:nvGrpSpPr>
        <p:grpSpPr>
          <a:xfrm>
            <a:off x="1403305" y="1773278"/>
            <a:ext cx="3889206" cy="2016300"/>
            <a:chOff x="1115616" y="785813"/>
            <a:chExt cx="3888428" cy="2016300"/>
          </a:xfrm>
        </p:grpSpPr>
        <p:sp>
          <p:nvSpPr>
            <p:cNvPr id="239" name="Google Shape;239;p25"/>
            <p:cNvSpPr/>
            <p:nvPr/>
          </p:nvSpPr>
          <p:spPr>
            <a:xfrm>
              <a:off x="1260044" y="785813"/>
              <a:ext cx="3744000" cy="2016300"/>
            </a:xfrm>
            <a:prstGeom prst="rect">
              <a:avLst/>
            </a:prstGeom>
            <a:solidFill>
              <a:srgbClr val="FBD4B4">
                <a:alpha val="50980"/>
              </a:srgbClr>
            </a:solidFill>
            <a:ln w="25400" cap="flat" cmpd="sng">
              <a:solidFill>
                <a:srgbClr val="6324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1331464" y="1422432"/>
              <a:ext cx="1645800" cy="11493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95373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5"/>
            <p:cNvSpPr txBox="1"/>
            <p:nvPr/>
          </p:nvSpPr>
          <p:spPr>
            <a:xfrm>
              <a:off x="1331464" y="1428782"/>
              <a:ext cx="1645800" cy="11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974806"/>
                  </a:solidFill>
                  <a:latin typeface="Calibri"/>
                  <a:ea typeface="Calibri"/>
                  <a:cs typeface="Calibri"/>
                  <a:sym typeface="Calibri"/>
                </a:rPr>
                <a:t>Low level</a:t>
              </a:r>
              <a:endParaRPr sz="1800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974806"/>
                  </a:solidFill>
                  <a:latin typeface="Calibri"/>
                  <a:ea typeface="Calibri"/>
                  <a:cs typeface="Calibri"/>
                  <a:sym typeface="Calibri"/>
                </a:rPr>
                <a:t>Cues (audio, video)</a:t>
              </a:r>
              <a:endParaRPr sz="1800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25"/>
            <p:cNvSpPr/>
            <p:nvPr/>
          </p:nvSpPr>
          <p:spPr>
            <a:xfrm>
              <a:off x="3204259" y="1001724"/>
              <a:ext cx="1761600" cy="17385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95373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5"/>
            <p:cNvSpPr txBox="1"/>
            <p:nvPr/>
          </p:nvSpPr>
          <p:spPr>
            <a:xfrm>
              <a:off x="3204259" y="1216293"/>
              <a:ext cx="1722000" cy="147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2E4545"/>
                  </a:solidFill>
                  <a:latin typeface="Arial"/>
                  <a:ea typeface="Arial"/>
                  <a:cs typeface="Arial"/>
                  <a:sym typeface="Arial"/>
                </a:rPr>
                <a:t>Perception</a:t>
              </a:r>
              <a:br>
                <a:rPr lang="fr-FR" sz="1800">
                  <a:solidFill>
                    <a:srgbClr val="2E4545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fr-FR" sz="1800">
                  <a:solidFill>
                    <a:srgbClr val="2E4545"/>
                  </a:solidFill>
                  <a:latin typeface="Arial"/>
                  <a:ea typeface="Arial"/>
                  <a:cs typeface="Arial"/>
                  <a:sym typeface="Arial"/>
                </a:rPr>
                <a:t>system,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2E4545"/>
                  </a:solidFill>
                  <a:latin typeface="Arial"/>
                  <a:ea typeface="Arial"/>
                  <a:cs typeface="Arial"/>
                  <a:sym typeface="Arial"/>
                </a:rPr>
                <a:t>(Attention, Speech,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2E4545"/>
                  </a:solidFill>
                  <a:latin typeface="Arial"/>
                  <a:ea typeface="Arial"/>
                  <a:cs typeface="Arial"/>
                  <a:sym typeface="Arial"/>
                </a:rPr>
                <a:t>Emotion, etc.)</a:t>
              </a:r>
              <a:endParaRPr sz="1800">
                <a:solidFill>
                  <a:srgbClr val="2E454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3001109" y="1757411"/>
              <a:ext cx="203100" cy="406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E4545">
                <a:alpha val="64709"/>
              </a:srgbClr>
            </a:solidFill>
            <a:ln w="28575" cap="flat" cmpd="sng">
              <a:solidFill>
                <a:srgbClr val="2E4545">
                  <a:alpha val="6470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5"/>
            <p:cNvSpPr txBox="1"/>
            <p:nvPr/>
          </p:nvSpPr>
          <p:spPr>
            <a:xfrm>
              <a:off x="1115616" y="785813"/>
              <a:ext cx="2160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PERCEPTION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ROBOT</a:t>
              </a:r>
              <a:endParaRPr/>
            </a:p>
          </p:txBody>
        </p:sp>
      </p:grpSp>
      <p:grpSp>
        <p:nvGrpSpPr>
          <p:cNvPr id="246" name="Google Shape;246;p25"/>
          <p:cNvGrpSpPr/>
          <p:nvPr/>
        </p:nvGrpSpPr>
        <p:grpSpPr>
          <a:xfrm>
            <a:off x="5535613" y="5241925"/>
            <a:ext cx="3429000" cy="1571700"/>
            <a:chOff x="5364088" y="5085184"/>
            <a:chExt cx="3429000" cy="1571700"/>
          </a:xfrm>
        </p:grpSpPr>
        <p:sp>
          <p:nvSpPr>
            <p:cNvPr id="247" name="Google Shape;247;p25"/>
            <p:cNvSpPr/>
            <p:nvPr/>
          </p:nvSpPr>
          <p:spPr>
            <a:xfrm>
              <a:off x="5364088" y="5085184"/>
              <a:ext cx="3429000" cy="1571700"/>
            </a:xfrm>
            <a:prstGeom prst="rect">
              <a:avLst/>
            </a:prstGeom>
            <a:solidFill>
              <a:srgbClr val="CCC0D9">
                <a:alpha val="49800"/>
              </a:srgbClr>
            </a:solidFill>
            <a:ln w="25400" cap="flat" cmpd="sng">
              <a:solidFill>
                <a:srgbClr val="5F49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25"/>
            <p:cNvSpPr txBox="1"/>
            <p:nvPr/>
          </p:nvSpPr>
          <p:spPr>
            <a:xfrm>
              <a:off x="5364088" y="5156623"/>
              <a:ext cx="338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244061"/>
                  </a:solidFill>
                  <a:latin typeface="Calibri"/>
                  <a:ea typeface="Calibri"/>
                  <a:cs typeface="Calibri"/>
                  <a:sym typeface="Calibri"/>
                </a:rPr>
                <a:t>BEHAVIOURAL DECISION</a:t>
              </a:r>
              <a:endParaRPr sz="18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5508550" y="5805909"/>
              <a:ext cx="3143100" cy="7857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3660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5"/>
            <p:cNvSpPr txBox="1"/>
            <p:nvPr/>
          </p:nvSpPr>
          <p:spPr>
            <a:xfrm>
              <a:off x="5579988" y="5839485"/>
              <a:ext cx="3000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Generation, gestures, facial </a:t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1" name="Google Shape;251;p25"/>
          <p:cNvGrpSpPr/>
          <p:nvPr/>
        </p:nvGrpSpPr>
        <p:grpSpPr>
          <a:xfrm>
            <a:off x="2268562" y="5373692"/>
            <a:ext cx="2498700" cy="1357200"/>
            <a:chOff x="642938" y="5000625"/>
            <a:chExt cx="2500200" cy="1357200"/>
          </a:xfrm>
        </p:grpSpPr>
        <p:sp>
          <p:nvSpPr>
            <p:cNvPr id="252" name="Google Shape;252;p25"/>
            <p:cNvSpPr/>
            <p:nvPr/>
          </p:nvSpPr>
          <p:spPr>
            <a:xfrm>
              <a:off x="642938" y="5000625"/>
              <a:ext cx="2500200" cy="1357200"/>
            </a:xfrm>
            <a:prstGeom prst="rect">
              <a:avLst/>
            </a:prstGeom>
            <a:solidFill>
              <a:srgbClr val="D8D8D8">
                <a:alpha val="49800"/>
              </a:srgbClr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25"/>
            <p:cNvSpPr txBox="1"/>
            <p:nvPr/>
          </p:nvSpPr>
          <p:spPr>
            <a:xfrm>
              <a:off x="1214438" y="5072062"/>
              <a:ext cx="1428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ACTIONS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5"/>
            <p:cNvSpPr/>
            <p:nvPr/>
          </p:nvSpPr>
          <p:spPr>
            <a:xfrm>
              <a:off x="714420" y="5429250"/>
              <a:ext cx="2357400" cy="7857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5"/>
            <p:cNvSpPr txBox="1"/>
            <p:nvPr/>
          </p:nvSpPr>
          <p:spPr>
            <a:xfrm>
              <a:off x="785904" y="5500687"/>
              <a:ext cx="22860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Speech synthesis</a:t>
              </a:r>
              <a:endPara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25"/>
          <p:cNvSpPr/>
          <p:nvPr/>
        </p:nvSpPr>
        <p:spPr>
          <a:xfrm rot="-1410170">
            <a:off x="6070526" y="3392441"/>
            <a:ext cx="1928814" cy="914299"/>
          </a:xfrm>
          <a:prstGeom prst="arc">
            <a:avLst>
              <a:gd name="adj1" fmla="val 16200000"/>
              <a:gd name="adj2" fmla="val 19413406"/>
            </a:avLst>
          </a:prstGeom>
          <a:noFill/>
          <a:ln w="95250" cap="flat" cmpd="sng">
            <a:solidFill>
              <a:srgbClr val="0C0C0C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7" name="Google Shape;257;p25"/>
          <p:cNvGrpSpPr/>
          <p:nvPr/>
        </p:nvGrpSpPr>
        <p:grpSpPr>
          <a:xfrm>
            <a:off x="5399120" y="1996348"/>
            <a:ext cx="3643393" cy="3073931"/>
            <a:chOff x="-2412776" y="6525344"/>
            <a:chExt cx="3642300" cy="2639700"/>
          </a:xfrm>
        </p:grpSpPr>
        <p:sp>
          <p:nvSpPr>
            <p:cNvPr id="258" name="Google Shape;258;p25"/>
            <p:cNvSpPr/>
            <p:nvPr/>
          </p:nvSpPr>
          <p:spPr>
            <a:xfrm>
              <a:off x="-2412776" y="6525344"/>
              <a:ext cx="3642300" cy="2639700"/>
            </a:xfrm>
            <a:prstGeom prst="rect">
              <a:avLst/>
            </a:prstGeom>
            <a:solidFill>
              <a:srgbClr val="DAE5F1">
                <a:alpha val="49800"/>
              </a:srgbClr>
            </a:solidFill>
            <a:ln w="25400" cap="flat" cmpd="sng">
              <a:solidFill>
                <a:srgbClr val="395E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5"/>
            <p:cNvSpPr txBox="1"/>
            <p:nvPr/>
          </p:nvSpPr>
          <p:spPr>
            <a:xfrm>
              <a:off x="-2412776" y="6588838"/>
              <a:ext cx="3600900" cy="31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666600"/>
                  </a:solidFill>
                  <a:latin typeface="Arial"/>
                  <a:ea typeface="Arial"/>
                  <a:cs typeface="Arial"/>
                  <a:sym typeface="Arial"/>
                </a:rPr>
                <a:t>DIALOG SYSTEM</a:t>
              </a:r>
              <a:endParaRPr sz="1800">
                <a:solidFill>
                  <a:srgbClr val="66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-2347709" y="7030122"/>
              <a:ext cx="1590300" cy="2006400"/>
            </a:xfrm>
            <a:prstGeom prst="rect">
              <a:avLst/>
            </a:prstGeom>
            <a:solidFill>
              <a:srgbClr val="FBD4B4"/>
            </a:solidFill>
            <a:ln w="25400" cap="flat" cmpd="sng">
              <a:solidFill>
                <a:srgbClr val="6324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25"/>
            <p:cNvSpPr txBox="1"/>
            <p:nvPr/>
          </p:nvSpPr>
          <p:spPr>
            <a:xfrm>
              <a:off x="-2412776" y="7031709"/>
              <a:ext cx="1713900" cy="31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User</a:t>
              </a:r>
              <a:r>
                <a:rPr lang="fr-FR" sz="1800">
                  <a:solidFill>
                    <a:srgbClr val="974806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fr-FR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profil</a:t>
              </a:r>
              <a:endParaRPr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5"/>
            <p:cNvSpPr/>
            <p:nvPr/>
          </p:nvSpPr>
          <p:spPr>
            <a:xfrm>
              <a:off x="-668660" y="6960278"/>
              <a:ext cx="1856700" cy="11493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3660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25"/>
            <p:cNvSpPr txBox="1"/>
            <p:nvPr/>
          </p:nvSpPr>
          <p:spPr>
            <a:xfrm>
              <a:off x="-668660" y="6960278"/>
              <a:ext cx="1820400" cy="55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666600"/>
                  </a:solidFill>
                  <a:latin typeface="Arial"/>
                  <a:ea typeface="Arial"/>
                  <a:cs typeface="Arial"/>
                  <a:sym typeface="Arial"/>
                </a:rPr>
                <a:t>Internal robot model</a:t>
              </a:r>
              <a:endParaRPr sz="1400">
                <a:solidFill>
                  <a:srgbClr val="6666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5"/>
            <p:cNvSpPr/>
            <p:nvPr/>
          </p:nvSpPr>
          <p:spPr>
            <a:xfrm>
              <a:off x="-2268359" y="7901577"/>
              <a:ext cx="1447200" cy="10716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95373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5"/>
            <p:cNvSpPr txBox="1"/>
            <p:nvPr/>
          </p:nvSpPr>
          <p:spPr>
            <a:xfrm>
              <a:off x="-2246141" y="8242203"/>
              <a:ext cx="1425000" cy="5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rgbClr val="2E4545"/>
                  </a:solidFill>
                  <a:latin typeface="Arial"/>
                  <a:ea typeface="Arial"/>
                  <a:cs typeface="Arial"/>
                  <a:sym typeface="Arial"/>
                </a:rPr>
                <a:t>Memories</a:t>
              </a:r>
              <a:endParaRPr sz="1600">
                <a:solidFill>
                  <a:srgbClr val="2E454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>
                  <a:solidFill>
                    <a:srgbClr val="2E4545"/>
                  </a:solidFill>
                  <a:latin typeface="Arial"/>
                  <a:ea typeface="Arial"/>
                  <a:cs typeface="Arial"/>
                  <a:sym typeface="Arial"/>
                </a:rPr>
                <a:t>context</a:t>
              </a:r>
              <a:endParaRPr sz="1600">
                <a:solidFill>
                  <a:srgbClr val="2E454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5"/>
            <p:cNvSpPr/>
            <p:nvPr/>
          </p:nvSpPr>
          <p:spPr>
            <a:xfrm>
              <a:off x="-613115" y="8180951"/>
              <a:ext cx="1763100" cy="9285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3660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25"/>
            <p:cNvSpPr txBox="1"/>
            <p:nvPr/>
          </p:nvSpPr>
          <p:spPr>
            <a:xfrm>
              <a:off x="-613115" y="8193651"/>
              <a:ext cx="1728300" cy="55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244061"/>
                  </a:solidFill>
                  <a:latin typeface="Calibri"/>
                  <a:ea typeface="Calibri"/>
                  <a:cs typeface="Calibri"/>
                  <a:sym typeface="Calibri"/>
                </a:rPr>
                <a:t>Interation</a:t>
              </a:r>
              <a:endParaRPr sz="18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rgbClr val="244061"/>
                  </a:solidFill>
                  <a:latin typeface="Calibri"/>
                  <a:ea typeface="Calibri"/>
                  <a:cs typeface="Calibri"/>
                  <a:sym typeface="Calibri"/>
                </a:rPr>
                <a:t>history</a:t>
              </a:r>
              <a:endParaRPr sz="180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25"/>
          <p:cNvSpPr/>
          <p:nvPr/>
        </p:nvSpPr>
        <p:spPr>
          <a:xfrm rot="-893268" flipH="1">
            <a:off x="6632070" y="3522806"/>
            <a:ext cx="1928953" cy="594157"/>
          </a:xfrm>
          <a:prstGeom prst="arc">
            <a:avLst>
              <a:gd name="adj1" fmla="val 17547772"/>
              <a:gd name="adj2" fmla="val 20920442"/>
            </a:avLst>
          </a:prstGeom>
          <a:noFill/>
          <a:ln w="95250" cap="rnd" cmpd="sng">
            <a:solidFill>
              <a:srgbClr val="000082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12700" dir="2700000" sx="96000" sy="96000" algn="t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5"/>
          <p:cNvSpPr/>
          <p:nvPr/>
        </p:nvSpPr>
        <p:spPr>
          <a:xfrm rot="-4407832" flipH="1">
            <a:off x="6471668" y="4223226"/>
            <a:ext cx="1978427" cy="632168"/>
          </a:xfrm>
          <a:prstGeom prst="arc">
            <a:avLst>
              <a:gd name="adj1" fmla="val 12588134"/>
              <a:gd name="adj2" fmla="val 21120836"/>
            </a:avLst>
          </a:prstGeom>
          <a:noFill/>
          <a:ln w="95250" cap="rnd" cmpd="sng">
            <a:solidFill>
              <a:srgbClr val="00008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12700" dir="2700000" sx="96000" sy="96000" algn="t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5"/>
          <p:cNvSpPr/>
          <p:nvPr/>
        </p:nvSpPr>
        <p:spPr>
          <a:xfrm rot="6712805">
            <a:off x="8003914" y="4612661"/>
            <a:ext cx="811452" cy="870002"/>
          </a:xfrm>
          <a:prstGeom prst="arc">
            <a:avLst>
              <a:gd name="adj1" fmla="val 12398679"/>
              <a:gd name="adj2" fmla="val 19612685"/>
            </a:avLst>
          </a:prstGeom>
          <a:noFill/>
          <a:ln w="95250" cap="rnd" cmpd="sng">
            <a:solidFill>
              <a:srgbClr val="000082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12700" dir="2700000" sx="96000" sy="96000" algn="t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5"/>
          <p:cNvSpPr/>
          <p:nvPr/>
        </p:nvSpPr>
        <p:spPr>
          <a:xfrm rot="-5400000">
            <a:off x="5481280" y="4824100"/>
            <a:ext cx="1080000" cy="594300"/>
          </a:xfrm>
          <a:prstGeom prst="arc">
            <a:avLst>
              <a:gd name="adj1" fmla="val 11605735"/>
              <a:gd name="adj2" fmla="val 19904929"/>
            </a:avLst>
          </a:prstGeom>
          <a:noFill/>
          <a:ln w="95250" cap="rnd" cmpd="sng">
            <a:solidFill>
              <a:srgbClr val="B2A0C7"/>
            </a:solidFill>
            <a:prstDash val="solid"/>
            <a:round/>
            <a:headEnd type="triangle" w="med" len="med"/>
            <a:tailEnd type="none" w="sm" len="sm"/>
          </a:ln>
          <a:effectLst>
            <a:outerShdw blurRad="50800" dist="12700" dir="2700000" sx="96000" sy="96000" algn="t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5"/>
          <p:cNvSpPr/>
          <p:nvPr/>
        </p:nvSpPr>
        <p:spPr>
          <a:xfrm rot="-9505926" flipH="1">
            <a:off x="4468990" y="3801382"/>
            <a:ext cx="1312283" cy="367402"/>
          </a:xfrm>
          <a:prstGeom prst="arc">
            <a:avLst>
              <a:gd name="adj1" fmla="val 10943209"/>
              <a:gd name="adj2" fmla="val 21120836"/>
            </a:avLst>
          </a:prstGeom>
          <a:noFill/>
          <a:ln w="95250" cap="rnd" cmpd="sng">
            <a:solidFill>
              <a:srgbClr val="FBD4B4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50800" dist="12700" dir="2700000" sx="96000" sy="96000" algn="t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5"/>
          <p:cNvSpPr/>
          <p:nvPr/>
        </p:nvSpPr>
        <p:spPr>
          <a:xfrm rot="10800000">
            <a:off x="4212092" y="5715021"/>
            <a:ext cx="1683000" cy="594300"/>
          </a:xfrm>
          <a:prstGeom prst="arc">
            <a:avLst>
              <a:gd name="adj1" fmla="val 11605735"/>
              <a:gd name="adj2" fmla="val 19904929"/>
            </a:avLst>
          </a:prstGeom>
          <a:noFill/>
          <a:ln w="95250" cap="rnd" cmpd="sng">
            <a:solidFill>
              <a:srgbClr val="B2A0C7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12700" dir="2700000" sx="96000" sy="96000" algn="t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5"/>
          <p:cNvSpPr txBox="1"/>
          <p:nvPr/>
        </p:nvSpPr>
        <p:spPr>
          <a:xfrm>
            <a:off x="8101013" y="1484314"/>
            <a:ext cx="107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ROBOT</a:t>
            </a:r>
            <a:endParaRPr/>
          </a:p>
        </p:txBody>
      </p:sp>
      <p:sp>
        <p:nvSpPr>
          <p:cNvPr id="275" name="Google Shape;275;p25"/>
          <p:cNvSpPr/>
          <p:nvPr/>
        </p:nvSpPr>
        <p:spPr>
          <a:xfrm rot="-2423810">
            <a:off x="708644" y="2356865"/>
            <a:ext cx="1358633" cy="799339"/>
          </a:xfrm>
          <a:prstGeom prst="arc">
            <a:avLst>
              <a:gd name="adj1" fmla="val 12379767"/>
              <a:gd name="adj2" fmla="val 19904929"/>
            </a:avLst>
          </a:prstGeom>
          <a:noFill/>
          <a:ln w="95250" cap="rnd" cmpd="sng">
            <a:solidFill>
              <a:srgbClr val="C2D59B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12700" dir="2700000" sx="96000" sy="96000" algn="t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5"/>
          <p:cNvSpPr/>
          <p:nvPr/>
        </p:nvSpPr>
        <p:spPr>
          <a:xfrm rot="-7612803">
            <a:off x="529234" y="4793768"/>
            <a:ext cx="2371440" cy="799260"/>
          </a:xfrm>
          <a:prstGeom prst="arc">
            <a:avLst>
              <a:gd name="adj1" fmla="val 11229811"/>
              <a:gd name="adj2" fmla="val 21254371"/>
            </a:avLst>
          </a:prstGeom>
          <a:noFill/>
          <a:ln w="95250" cap="rnd" cmpd="sng">
            <a:solidFill>
              <a:srgbClr val="BFBFBF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12700" dir="2700000" sx="96000" sy="96000" algn="tl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5"/>
          <p:cNvSpPr/>
          <p:nvPr/>
        </p:nvSpPr>
        <p:spPr>
          <a:xfrm>
            <a:off x="468313" y="2420938"/>
            <a:ext cx="647700" cy="5763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5"/>
          <p:cNvSpPr/>
          <p:nvPr/>
        </p:nvSpPr>
        <p:spPr>
          <a:xfrm>
            <a:off x="72008" y="2996952"/>
            <a:ext cx="1008600" cy="1046400"/>
          </a:xfrm>
          <a:prstGeom prst="rect">
            <a:avLst/>
          </a:prstGeom>
          <a:blipFill rotWithShape="1">
            <a:blip r:embed="rId5">
              <a:alphaModFix amt="64000"/>
            </a:blip>
            <a:stretch>
              <a:fillRect l="-19998" r="-19998"/>
            </a:stretch>
          </a:blipFill>
          <a:ln w="25400" cap="flat" cmpd="sng">
            <a:solidFill>
              <a:srgbClr val="4F61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5"/>
          <p:cNvSpPr txBox="1"/>
          <p:nvPr/>
        </p:nvSpPr>
        <p:spPr>
          <a:xfrm>
            <a:off x="34925" y="3995739"/>
            <a:ext cx="86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4F6128"/>
                </a:solidFill>
                <a:latin typeface="Calibri"/>
                <a:ea typeface="Calibri"/>
                <a:cs typeface="Calibri"/>
                <a:sym typeface="Calibri"/>
              </a:rPr>
              <a:t>USER</a:t>
            </a:r>
            <a:endParaRPr/>
          </a:p>
        </p:txBody>
      </p:sp>
      <p:sp>
        <p:nvSpPr>
          <p:cNvPr id="280" name="Google Shape;28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L. Devillers</a:t>
            </a:r>
            <a:endParaRPr/>
          </a:p>
        </p:txBody>
      </p:sp>
      <p:pic>
        <p:nvPicPr>
          <p:cNvPr id="282" name="Google Shape;282;p25" descr="HUMAAINE – chaire IA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7"/>
          <p:cNvSpPr txBox="1">
            <a:spLocks noGrp="1"/>
          </p:cNvSpPr>
          <p:nvPr>
            <p:ph type="title"/>
          </p:nvPr>
        </p:nvSpPr>
        <p:spPr>
          <a:xfrm>
            <a:off x="294772" y="7088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3959"/>
              <a:buFont typeface="Calibri"/>
              <a:buNone/>
            </a:pPr>
            <a:r>
              <a:rPr lang="fr-FR" sz="3000" b="1">
                <a:solidFill>
                  <a:srgbClr val="000090"/>
                </a:solidFill>
              </a:rPr>
              <a:t>Real tests</a:t>
            </a:r>
            <a:r>
              <a:rPr lang="fr-FR" sz="3600" b="1">
                <a:solidFill>
                  <a:srgbClr val="000090"/>
                </a:solidFill>
              </a:rPr>
              <a:t> </a:t>
            </a:r>
            <a:endParaRPr sz="3600" dirty="0"/>
          </a:p>
        </p:txBody>
      </p:sp>
      <p:sp>
        <p:nvSpPr>
          <p:cNvPr id="317" name="Google Shape;317;p27"/>
          <p:cNvSpPr txBox="1">
            <a:spLocks noGrp="1"/>
          </p:cNvSpPr>
          <p:nvPr>
            <p:ph type="body" idx="1"/>
          </p:nvPr>
        </p:nvSpPr>
        <p:spPr>
          <a:xfrm>
            <a:off x="294772" y="2227447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2400"/>
              <a:buNone/>
            </a:pPr>
            <a:r>
              <a:rPr lang="fr-FR" sz="2400">
                <a:solidFill>
                  <a:srgbClr val="000090"/>
                </a:solidFill>
              </a:rPr>
              <a:t>Affective and social Robot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000090"/>
              </a:buClr>
              <a:buSzPts val="2400"/>
              <a:buChar char="•"/>
            </a:pPr>
            <a:r>
              <a:rPr lang="fr-FR" sz="2400">
                <a:solidFill>
                  <a:srgbClr val="000090"/>
                </a:solidFill>
              </a:rPr>
              <a:t>Adaptive behavior</a:t>
            </a:r>
            <a:endParaRPr sz="2400">
              <a:solidFill>
                <a:srgbClr val="000090"/>
              </a:solidFill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000090"/>
              </a:buClr>
              <a:buSzPts val="2400"/>
              <a:buChar char="•"/>
            </a:pPr>
            <a:r>
              <a:rPr lang="fr-FR" sz="2400">
                <a:solidFill>
                  <a:srgbClr val="000090"/>
                </a:solidFill>
              </a:rPr>
              <a:t>Scenarios with elderly</a:t>
            </a:r>
            <a:endParaRPr sz="2400">
              <a:solidFill>
                <a:srgbClr val="000090"/>
              </a:solidFill>
            </a:endParaRPr>
          </a:p>
        </p:txBody>
      </p:sp>
      <p:sp>
        <p:nvSpPr>
          <p:cNvPr id="318" name="Google Shape;318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  <p:pic>
        <p:nvPicPr>
          <p:cNvPr id="319" name="Google Shape;31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7575" y="783903"/>
            <a:ext cx="1368567" cy="144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1251" y="1408975"/>
            <a:ext cx="4011426" cy="24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700" y="3846000"/>
            <a:ext cx="4360551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L. Devillers</a:t>
            </a:r>
            <a:endParaRPr/>
          </a:p>
        </p:txBody>
      </p:sp>
      <p:pic>
        <p:nvPicPr>
          <p:cNvPr id="323" name="Google Shape;32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6775" y="4443712"/>
            <a:ext cx="1965576" cy="144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7"/>
          <p:cNvSpPr txBox="1"/>
          <p:nvPr/>
        </p:nvSpPr>
        <p:spPr>
          <a:xfrm>
            <a:off x="4939535" y="3736027"/>
            <a:ext cx="6450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5" name="Google Shape;325;p27" descr="HUMAAINE – chaire IA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7" descr="cutii 1" title="Cutii, le robot compagnon pour les seniors 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67875" y="3845975"/>
            <a:ext cx="1654800" cy="276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850" y="4500750"/>
            <a:ext cx="2381250" cy="168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8"/>
          <p:cNvSpPr txBox="1"/>
          <p:nvPr/>
        </p:nvSpPr>
        <p:spPr>
          <a:xfrm>
            <a:off x="272600" y="1314225"/>
            <a:ext cx="8727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fr-F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pluridisciplinary study of conversational machines (computer science, humanities)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fr-F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as engineering artefacts, but as a class of agents with particular behavioral patterns and ecology.</a:t>
            </a:r>
            <a:endParaRPr sz="3000"/>
          </a:p>
        </p:txBody>
      </p:sp>
      <p:pic>
        <p:nvPicPr>
          <p:cNvPr id="336" name="Google Shape;33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5200" y="4459200"/>
            <a:ext cx="2133600" cy="1769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8"/>
          <p:cNvSpPr txBox="1"/>
          <p:nvPr/>
        </p:nvSpPr>
        <p:spPr>
          <a:xfrm>
            <a:off x="234350" y="1177275"/>
            <a:ext cx="8804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b="1" dirty="0">
                <a:solidFill>
                  <a:srgbClr val="000082"/>
                </a:solidFill>
                <a:latin typeface="Calibri"/>
                <a:ea typeface="Calibri"/>
                <a:cs typeface="Calibri"/>
                <a:sym typeface="Calibri"/>
              </a:rPr>
              <a:t>3- HUMAAINE: a </a:t>
            </a:r>
            <a:r>
              <a:rPr lang="fr-FR" sz="3000" b="1" dirty="0" err="1">
                <a:solidFill>
                  <a:srgbClr val="000082"/>
                </a:solidFill>
                <a:latin typeface="Calibri"/>
                <a:ea typeface="Calibri"/>
                <a:cs typeface="Calibri"/>
                <a:sym typeface="Calibri"/>
              </a:rPr>
              <a:t>scientific</a:t>
            </a:r>
            <a:r>
              <a:rPr lang="fr-FR" sz="3000" b="1" dirty="0">
                <a:solidFill>
                  <a:srgbClr val="000082"/>
                </a:solidFill>
                <a:latin typeface="Calibri"/>
                <a:ea typeface="Calibri"/>
                <a:cs typeface="Calibri"/>
                <a:sym typeface="Calibri"/>
              </a:rPr>
              <a:t> lab. to </a:t>
            </a:r>
            <a:r>
              <a:rPr lang="fr-FR" sz="3000" b="1" dirty="0" err="1">
                <a:solidFill>
                  <a:srgbClr val="000082"/>
                </a:solidFill>
                <a:latin typeface="Calibri"/>
                <a:ea typeface="Calibri"/>
                <a:cs typeface="Calibri"/>
                <a:sym typeface="Calibri"/>
              </a:rPr>
              <a:t>study</a:t>
            </a:r>
            <a:r>
              <a:rPr lang="fr-FR" sz="3000" b="1" dirty="0">
                <a:solidFill>
                  <a:srgbClr val="00008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3000" b="1" dirty="0" err="1">
                <a:solidFill>
                  <a:srgbClr val="000082"/>
                </a:solidFill>
                <a:latin typeface="Calibri"/>
                <a:ea typeface="Calibri"/>
                <a:cs typeface="Calibri"/>
                <a:sym typeface="Calibri"/>
              </a:rPr>
              <a:t>conversational</a:t>
            </a:r>
            <a:r>
              <a:rPr lang="fr-FR" sz="3000" b="1" dirty="0">
                <a:solidFill>
                  <a:srgbClr val="000082"/>
                </a:solidFill>
                <a:latin typeface="Calibri"/>
                <a:ea typeface="Calibri"/>
                <a:cs typeface="Calibri"/>
                <a:sym typeface="Calibri"/>
              </a:rPr>
              <a:t> machines</a:t>
            </a:r>
            <a:endParaRPr sz="3000" b="1" dirty="0">
              <a:solidFill>
                <a:srgbClr val="00008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00008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00008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00008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00008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00008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00008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00008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0000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28" descr="HUMAAINE – chaire IA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6725" y="4896038"/>
            <a:ext cx="2539455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 txBox="1">
            <a:spLocks noGrp="1"/>
          </p:cNvSpPr>
          <p:nvPr>
            <p:ph type="title"/>
          </p:nvPr>
        </p:nvSpPr>
        <p:spPr>
          <a:xfrm>
            <a:off x="417960" y="493762"/>
            <a:ext cx="804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51D95"/>
              </a:buClr>
              <a:buSzPts val="4000"/>
              <a:buFont typeface="Calibri"/>
              <a:buNone/>
            </a:pPr>
            <a:r>
              <a:rPr lang="fr-FR" sz="3000" b="1" dirty="0">
                <a:solidFill>
                  <a:srgbClr val="051D95"/>
                </a:solidFill>
              </a:rPr>
              <a:t>T</a:t>
            </a:r>
            <a:r>
              <a:rPr lang="fr-FR" sz="3000" b="1" dirty="0" smtClean="0">
                <a:solidFill>
                  <a:srgbClr val="051D95"/>
                </a:solidFill>
              </a:rPr>
              <a:t>he </a:t>
            </a:r>
            <a:r>
              <a:rPr lang="fr-FR" sz="3000" b="1" dirty="0" err="1">
                <a:solidFill>
                  <a:srgbClr val="051D95"/>
                </a:solidFill>
              </a:rPr>
              <a:t>Nudge</a:t>
            </a:r>
            <a:endParaRPr sz="3000" b="1" dirty="0">
              <a:solidFill>
                <a:srgbClr val="051D95"/>
              </a:solidFill>
            </a:endParaRPr>
          </a:p>
        </p:txBody>
      </p:sp>
      <p:sp>
        <p:nvSpPr>
          <p:cNvPr id="346" name="Google Shape;346;p29"/>
          <p:cNvSpPr txBox="1">
            <a:spLocks noGrp="1"/>
          </p:cNvSpPr>
          <p:nvPr>
            <p:ph type="body" idx="1"/>
          </p:nvPr>
        </p:nvSpPr>
        <p:spPr>
          <a:xfrm>
            <a:off x="18650" y="2378175"/>
            <a:ext cx="4261200" cy="58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  <a:p>
            <a:pPr marL="342900" lvl="0" indent="-3251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fr-FR" sz="2200">
                <a:latin typeface="Times"/>
                <a:ea typeface="Times"/>
                <a:cs typeface="Times"/>
                <a:sym typeface="Times"/>
              </a:rPr>
              <a:t>Thaler and Sunstein (2008) </a:t>
            </a:r>
            <a:r>
              <a:rPr lang="fr-FR" sz="2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- Nudges are subtle changes to the design of the environment or the framing of information that can influence our behaviors.</a:t>
            </a:r>
            <a:r>
              <a:rPr lang="fr-FR" sz="1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sz="2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marL="342900" lvl="0" indent="-3251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fr-FR" sz="2300">
                <a:latin typeface="Times"/>
                <a:ea typeface="Times"/>
                <a:cs typeface="Times"/>
                <a:sym typeface="Times"/>
              </a:rPr>
              <a:t>When conversational agents subtlety or overtly manipulate emotions and alter human behavior for commercial purposes, what kind of transparency and traceability will be present in these systems?</a:t>
            </a:r>
            <a:endParaRPr sz="2300">
              <a:latin typeface="Times"/>
              <a:ea typeface="Times"/>
              <a:cs typeface="Times"/>
              <a:sym typeface="Times"/>
            </a:endParaRPr>
          </a:p>
          <a:p>
            <a:pPr marL="342900" lvl="0" indent="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347" name="Google Shape;347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L. Devillers</a:t>
            </a:r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  <p:pic>
        <p:nvPicPr>
          <p:cNvPr id="349" name="Google Shape;34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1575" y="2898787"/>
            <a:ext cx="4324080" cy="3236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0" name="Google Shape;350;p29"/>
          <p:cNvCxnSpPr/>
          <p:nvPr/>
        </p:nvCxnSpPr>
        <p:spPr>
          <a:xfrm>
            <a:off x="4393013" y="2946038"/>
            <a:ext cx="4261200" cy="31422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51" name="Google Shape;351;p29"/>
          <p:cNvSpPr/>
          <p:nvPr/>
        </p:nvSpPr>
        <p:spPr>
          <a:xfrm>
            <a:off x="4442460" y="3363718"/>
            <a:ext cx="24155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EC00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9"/>
          <p:cNvSpPr/>
          <p:nvPr/>
        </p:nvSpPr>
        <p:spPr>
          <a:xfrm>
            <a:off x="391886" y="1389200"/>
            <a:ext cx="8736881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 “</a:t>
            </a:r>
            <a:r>
              <a:rPr lang="fr-FR" sz="2200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nudge</a:t>
            </a:r>
            <a:r>
              <a:rPr lang="fr-FR" sz="22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r>
              <a:rPr lang="fr-FR" sz="2200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fr-FR" sz="22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fr-FR" sz="2200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tactic</a:t>
            </a:r>
            <a:r>
              <a:rPr lang="fr-FR" sz="22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fr-FR" sz="2200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subtly</a:t>
            </a:r>
            <a:r>
              <a:rPr lang="fr-FR" sz="22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200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modifying</a:t>
            </a:r>
            <a:r>
              <a:rPr lang="fr-FR" sz="22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200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behavior</a:t>
            </a:r>
            <a:r>
              <a:rPr lang="fr-FR" sz="22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of a consumer - </a:t>
            </a:r>
            <a:r>
              <a:rPr lang="fr-FR" sz="2200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Nudging</a:t>
            </a:r>
            <a:r>
              <a:rPr lang="fr-FR" sz="22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200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mainly</a:t>
            </a:r>
            <a:r>
              <a:rPr lang="fr-FR" sz="22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200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operates</a:t>
            </a:r>
            <a:r>
              <a:rPr lang="fr-FR" sz="22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200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lang="fr-FR" sz="22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the affective system.  T</a:t>
            </a:r>
            <a:r>
              <a:rPr lang="fr-FR" sz="2200" dirty="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haler:  Nobel </a:t>
            </a:r>
            <a:r>
              <a:rPr lang="fr-FR" sz="2200" dirty="0" err="1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Prize</a:t>
            </a:r>
            <a:r>
              <a:rPr lang="fr-FR" sz="2200" dirty="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 in </a:t>
            </a:r>
            <a:r>
              <a:rPr lang="fr-FR" sz="2200" dirty="0" err="1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Behavioural</a:t>
            </a:r>
            <a:r>
              <a:rPr lang="fr-FR" sz="2200" dirty="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fr-FR" sz="2200" dirty="0" err="1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Economy</a:t>
            </a:r>
            <a:r>
              <a:rPr lang="fr-FR" sz="2200" dirty="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, </a:t>
            </a:r>
            <a:r>
              <a:rPr lang="fr-FR" sz="2200" dirty="0" err="1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Nov</a:t>
            </a:r>
            <a:r>
              <a:rPr lang="fr-FR" sz="2200" dirty="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 2017</a:t>
            </a:r>
            <a:endParaRPr sz="22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29" descr="HUMAAINE – chaire 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0"/>
          <p:cNvSpPr txBox="1">
            <a:spLocks noGrp="1"/>
          </p:cNvSpPr>
          <p:nvPr>
            <p:ph type="title"/>
          </p:nvPr>
        </p:nvSpPr>
        <p:spPr>
          <a:xfrm>
            <a:off x="1" y="1070866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rgbClr val="051D95"/>
                </a:solidFill>
              </a:rPr>
              <a:t/>
            </a:r>
            <a:br>
              <a:rPr lang="fr-FR" sz="3600">
                <a:solidFill>
                  <a:srgbClr val="051D95"/>
                </a:solidFill>
              </a:rPr>
            </a:br>
            <a:endParaRPr>
              <a:solidFill>
                <a:srgbClr val="051D95"/>
              </a:solidFill>
            </a:endParaRPr>
          </a:p>
        </p:txBody>
      </p:sp>
      <p:sp>
        <p:nvSpPr>
          <p:cNvPr id="359" name="Google Shape;359;p30"/>
          <p:cNvSpPr/>
          <p:nvPr/>
        </p:nvSpPr>
        <p:spPr>
          <a:xfrm>
            <a:off x="4873394" y="1166847"/>
            <a:ext cx="3949500" cy="4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051D95"/>
                </a:solidFill>
                <a:latin typeface="Calibri"/>
                <a:ea typeface="Calibri"/>
                <a:cs typeface="Calibri"/>
                <a:sym typeface="Calibri"/>
              </a:rPr>
              <a:t>What is the difference between ethical nudging and aggressive nudging?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051D95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fr-FR" sz="2400" b="1">
                <a:solidFill>
                  <a:srgbClr val="051D9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Nudging could be utilized in a near future in chatbots and social robots: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incentivize purchase,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influence behavior that may be and may not be desired by users </a:t>
            </a:r>
            <a:b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L. Devillers</a:t>
            </a:r>
            <a:endParaRPr/>
          </a:p>
        </p:txBody>
      </p:sp>
      <p:sp>
        <p:nvSpPr>
          <p:cNvPr id="361" name="Google Shape;361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  <p:sp>
        <p:nvSpPr>
          <p:cNvPr id="362" name="Google Shape;362;p30"/>
          <p:cNvSpPr txBox="1">
            <a:spLocks noGrp="1"/>
          </p:cNvSpPr>
          <p:nvPr>
            <p:ph type="body" idx="1"/>
          </p:nvPr>
        </p:nvSpPr>
        <p:spPr>
          <a:xfrm>
            <a:off x="445230" y="1166846"/>
            <a:ext cx="3994800" cy="54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051D95"/>
              </a:buClr>
              <a:buSzPts val="2600"/>
              <a:buNone/>
            </a:pPr>
            <a:r>
              <a:rPr lang="fr-FR" sz="2400" b="1">
                <a:solidFill>
                  <a:srgbClr val="051D95"/>
                </a:solidFill>
              </a:rPr>
              <a:t>Nudges work by making use of our cognitive biases and « irrational » way in decision-making </a:t>
            </a:r>
            <a:endParaRPr sz="2400" b="1">
              <a:solidFill>
                <a:srgbClr val="051D95"/>
              </a:solidFill>
            </a:endParaRPr>
          </a:p>
          <a:p>
            <a:pPr marL="342900" lvl="0" indent="-330200" algn="just" rtl="0">
              <a:spcBef>
                <a:spcPts val="520"/>
              </a:spcBef>
              <a:spcAft>
                <a:spcPts val="0"/>
              </a:spcAft>
              <a:buClr>
                <a:srgbClr val="0000FF"/>
              </a:buClr>
              <a:buSzPts val="2400"/>
              <a:buChar char="•"/>
            </a:pPr>
            <a:r>
              <a:rPr lang="fr-FR" sz="2400">
                <a:solidFill>
                  <a:srgbClr val="0000FF"/>
                </a:solidFill>
              </a:rPr>
              <a:t>our cognitive capacities are limited, </a:t>
            </a:r>
            <a:endParaRPr sz="2400">
              <a:solidFill>
                <a:srgbClr val="0000FF"/>
              </a:solidFill>
            </a:endParaRPr>
          </a:p>
          <a:p>
            <a:pPr marL="342900" lvl="0" indent="-330200" algn="just" rtl="0">
              <a:spcBef>
                <a:spcPts val="520"/>
              </a:spcBef>
              <a:spcAft>
                <a:spcPts val="0"/>
              </a:spcAft>
              <a:buClr>
                <a:srgbClr val="0000FF"/>
              </a:buClr>
              <a:buSzPts val="2400"/>
              <a:buChar char="•"/>
            </a:pPr>
            <a:r>
              <a:rPr lang="fr-FR" sz="2400">
                <a:solidFill>
                  <a:srgbClr val="0000FF"/>
                </a:solidFill>
              </a:rPr>
              <a:t>we are lacking self-control, </a:t>
            </a:r>
            <a:endParaRPr sz="2400">
              <a:solidFill>
                <a:srgbClr val="0000FF"/>
              </a:solidFill>
            </a:endParaRPr>
          </a:p>
          <a:p>
            <a:pPr marL="342900" lvl="0" indent="-330200" algn="just" rtl="0">
              <a:spcBef>
                <a:spcPts val="520"/>
              </a:spcBef>
              <a:spcAft>
                <a:spcPts val="0"/>
              </a:spcAft>
              <a:buClr>
                <a:srgbClr val="0000FF"/>
              </a:buClr>
              <a:buSzPts val="2400"/>
              <a:buChar char="•"/>
            </a:pPr>
            <a:r>
              <a:rPr lang="fr-FR" sz="2400">
                <a:solidFill>
                  <a:srgbClr val="0000FF"/>
                </a:solidFill>
              </a:rPr>
              <a:t>we act emotionally, </a:t>
            </a:r>
            <a:endParaRPr sz="2400">
              <a:solidFill>
                <a:srgbClr val="0000FF"/>
              </a:solidFill>
            </a:endParaRPr>
          </a:p>
          <a:p>
            <a:pPr marL="342900" lvl="0" indent="-330200" algn="just" rtl="0">
              <a:spcBef>
                <a:spcPts val="520"/>
              </a:spcBef>
              <a:spcAft>
                <a:spcPts val="0"/>
              </a:spcAft>
              <a:buClr>
                <a:srgbClr val="0000FF"/>
              </a:buClr>
              <a:buSzPts val="2400"/>
              <a:buChar char="•"/>
            </a:pPr>
            <a:r>
              <a:rPr lang="fr-FR" sz="2400">
                <a:solidFill>
                  <a:srgbClr val="0000FF"/>
                </a:solidFill>
              </a:rPr>
              <a:t>we act by conformity, </a:t>
            </a:r>
            <a:endParaRPr sz="2400">
              <a:solidFill>
                <a:srgbClr val="0000FF"/>
              </a:solidFill>
            </a:endParaRPr>
          </a:p>
          <a:p>
            <a:pPr marL="342900" lvl="0" indent="-330200" algn="just" rtl="0">
              <a:spcBef>
                <a:spcPts val="520"/>
              </a:spcBef>
              <a:spcAft>
                <a:spcPts val="0"/>
              </a:spcAft>
              <a:buClr>
                <a:srgbClr val="0000FF"/>
              </a:buClr>
              <a:buSzPts val="2400"/>
              <a:buChar char="•"/>
            </a:pPr>
            <a:r>
              <a:rPr lang="fr-FR" sz="2400">
                <a:solidFill>
                  <a:srgbClr val="0000FF"/>
                </a:solidFill>
              </a:rPr>
              <a:t>We act by laziness, etc.</a:t>
            </a:r>
            <a:endParaRPr sz="2400">
              <a:solidFill>
                <a:srgbClr val="0000FF"/>
              </a:solidFill>
            </a:endParaRPr>
          </a:p>
          <a:p>
            <a:pPr marL="0" lvl="0" indent="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just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63" name="Google Shape;36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3249" y="5278426"/>
            <a:ext cx="1689175" cy="130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0" descr="HUMAAINE – chaire 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1"/>
          <p:cNvSpPr txBox="1">
            <a:spLocks noGrp="1"/>
          </p:cNvSpPr>
          <p:nvPr>
            <p:ph type="title"/>
          </p:nvPr>
        </p:nvSpPr>
        <p:spPr>
          <a:xfrm>
            <a:off x="637737" y="786490"/>
            <a:ext cx="804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b="1">
                <a:solidFill>
                  <a:srgbClr val="051D95"/>
                </a:solidFill>
              </a:rPr>
              <a:t>DATAIA Project Good - Bad </a:t>
            </a:r>
            <a:r>
              <a:rPr lang="fr-FR" sz="3000" b="1" dirty="0" err="1">
                <a:solidFill>
                  <a:srgbClr val="051D95"/>
                </a:solidFill>
              </a:rPr>
              <a:t>nudges</a:t>
            </a:r>
            <a:endParaRPr sz="3000" b="1" dirty="0">
              <a:solidFill>
                <a:srgbClr val="051D95"/>
              </a:solidFill>
            </a:endParaRPr>
          </a:p>
        </p:txBody>
      </p:sp>
      <p:sp>
        <p:nvSpPr>
          <p:cNvPr id="370" name="Google Shape;370;p31"/>
          <p:cNvSpPr txBox="1">
            <a:spLocks noGrp="1"/>
          </p:cNvSpPr>
          <p:nvPr>
            <p:ph type="body" idx="1"/>
          </p:nvPr>
        </p:nvSpPr>
        <p:spPr>
          <a:xfrm>
            <a:off x="329187" y="1861854"/>
            <a:ext cx="8666100" cy="51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2766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r-FR" sz="2000" smtClean="0"/>
              <a:t>Create</a:t>
            </a:r>
            <a:r>
              <a:rPr lang="fr-FR" sz="2000" dirty="0" smtClean="0"/>
              <a:t> </a:t>
            </a:r>
            <a:r>
              <a:rPr lang="fr-FR" sz="2000" dirty="0" err="1"/>
              <a:t>experiments</a:t>
            </a:r>
            <a:r>
              <a:rPr lang="fr-FR" sz="2000" dirty="0"/>
              <a:t> to </a:t>
            </a:r>
            <a:r>
              <a:rPr lang="fr-FR" sz="2000" dirty="0" err="1"/>
              <a:t>prove</a:t>
            </a:r>
            <a:r>
              <a:rPr lang="fr-FR" sz="2000" dirty="0"/>
              <a:t> </a:t>
            </a:r>
            <a:r>
              <a:rPr lang="fr-FR" sz="2000" dirty="0" err="1"/>
              <a:t>that</a:t>
            </a:r>
            <a:r>
              <a:rPr lang="fr-FR" sz="2000" dirty="0"/>
              <a:t> </a:t>
            </a:r>
            <a:r>
              <a:rPr lang="fr-FR" sz="2000" dirty="0" err="1"/>
              <a:t>it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easy</a:t>
            </a:r>
            <a:r>
              <a:rPr lang="fr-FR" sz="2000" dirty="0"/>
              <a:t> to </a:t>
            </a:r>
            <a:r>
              <a:rPr lang="fr-FR" sz="2000" dirty="0" err="1"/>
              <a:t>nudge</a:t>
            </a:r>
            <a:r>
              <a:rPr lang="fr-FR" sz="2000" dirty="0"/>
              <a:t> </a:t>
            </a:r>
            <a:r>
              <a:rPr lang="fr-FR" sz="2000" dirty="0" err="1"/>
              <a:t>children</a:t>
            </a:r>
            <a:r>
              <a:rPr lang="fr-FR" sz="2000" dirty="0"/>
              <a:t>, </a:t>
            </a:r>
            <a:r>
              <a:rPr lang="fr-FR" sz="2000" dirty="0" err="1"/>
              <a:t>adults</a:t>
            </a:r>
            <a:r>
              <a:rPr lang="fr-FR" sz="2000" dirty="0"/>
              <a:t> and </a:t>
            </a:r>
            <a:r>
              <a:rPr lang="fr-FR" sz="2000" dirty="0" err="1"/>
              <a:t>elderly</a:t>
            </a:r>
            <a:r>
              <a:rPr lang="fr-FR" sz="2000" dirty="0"/>
              <a:t> people </a:t>
            </a:r>
            <a:r>
              <a:rPr lang="fr-FR" sz="2000" dirty="0" err="1"/>
              <a:t>using</a:t>
            </a:r>
            <a:r>
              <a:rPr lang="fr-FR" sz="2000" dirty="0"/>
              <a:t> social and affective robots. </a:t>
            </a:r>
            <a:endParaRPr lang="fr-FR" sz="2000" dirty="0"/>
          </a:p>
          <a:p>
            <a:pPr marL="342900" lvl="0" indent="-32766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sz="2000" dirty="0"/>
          </a:p>
          <a:p>
            <a:pPr marL="342900" lvl="0" indent="-32766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r-FR" sz="2000" dirty="0"/>
              <a:t>Affective </a:t>
            </a:r>
            <a:r>
              <a:rPr lang="fr-FR" sz="2000" dirty="0" err="1"/>
              <a:t>systems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nudging</a:t>
            </a:r>
            <a:r>
              <a:rPr lang="fr-FR" sz="2000" dirty="0"/>
              <a:t> </a:t>
            </a:r>
            <a:r>
              <a:rPr lang="fr-FR" sz="2000" dirty="0" err="1"/>
              <a:t>strategies</a:t>
            </a:r>
            <a:r>
              <a:rPr lang="fr-FR" sz="2000" dirty="0"/>
              <a:t> </a:t>
            </a:r>
            <a:r>
              <a:rPr lang="fr-FR" sz="2000" dirty="0" err="1"/>
              <a:t>should</a:t>
            </a:r>
            <a:r>
              <a:rPr lang="fr-FR" sz="2000" dirty="0"/>
              <a:t>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carefully</a:t>
            </a:r>
            <a:r>
              <a:rPr lang="fr-FR" sz="2000" dirty="0"/>
              <a:t> </a:t>
            </a:r>
            <a:r>
              <a:rPr lang="fr-FR" sz="2000" dirty="0" err="1"/>
              <a:t>evaluated</a:t>
            </a:r>
            <a:r>
              <a:rPr lang="fr-FR" sz="2000" dirty="0"/>
              <a:t> and </a:t>
            </a:r>
            <a:r>
              <a:rPr lang="fr-FR" sz="2000" dirty="0" err="1"/>
              <a:t>monitored</a:t>
            </a:r>
            <a:r>
              <a:rPr lang="fr-FR" sz="2000" dirty="0"/>
              <a:t> -&gt; </a:t>
            </a:r>
            <a:r>
              <a:rPr lang="fr-FR" sz="2000" dirty="0" err="1"/>
              <a:t>Find</a:t>
            </a:r>
            <a:r>
              <a:rPr lang="fr-FR" sz="2000" dirty="0"/>
              <a:t> </a:t>
            </a:r>
            <a:r>
              <a:rPr lang="fr-FR" sz="2000" dirty="0" err="1"/>
              <a:t>metrics</a:t>
            </a:r>
            <a:r>
              <a:rPr lang="fr-FR" sz="2000" dirty="0"/>
              <a:t> to </a:t>
            </a:r>
            <a:r>
              <a:rPr lang="fr-FR" sz="2000" dirty="0" err="1"/>
              <a:t>be</a:t>
            </a:r>
            <a:r>
              <a:rPr lang="fr-FR" sz="2000" dirty="0"/>
              <a:t> able to </a:t>
            </a:r>
            <a:r>
              <a:rPr lang="fr-FR" sz="2000" dirty="0" err="1"/>
              <a:t>detect</a:t>
            </a:r>
            <a:r>
              <a:rPr lang="fr-FR" sz="2000" dirty="0"/>
              <a:t> </a:t>
            </a:r>
            <a:r>
              <a:rPr lang="fr-FR" sz="2000" dirty="0" err="1"/>
              <a:t>bad</a:t>
            </a:r>
            <a:r>
              <a:rPr lang="fr-FR" sz="2000" dirty="0"/>
              <a:t> </a:t>
            </a:r>
            <a:r>
              <a:rPr lang="fr-FR" sz="2000" dirty="0" err="1"/>
              <a:t>nudges</a:t>
            </a:r>
            <a:r>
              <a:rPr lang="fr-FR" sz="2000" dirty="0"/>
              <a:t>. </a:t>
            </a:r>
            <a:endParaRPr sz="2000" dirty="0"/>
          </a:p>
          <a:p>
            <a:pPr marL="742950" lvl="1" indent="-2984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fr-FR" sz="2000" dirty="0">
                <a:solidFill>
                  <a:srgbClr val="0000FF"/>
                </a:solidFill>
              </a:rPr>
              <a:t>Bad </a:t>
            </a:r>
            <a:r>
              <a:rPr lang="fr-FR" sz="2000" dirty="0" err="1">
                <a:solidFill>
                  <a:srgbClr val="0000FF"/>
                </a:solidFill>
              </a:rPr>
              <a:t>nudges</a:t>
            </a:r>
            <a:r>
              <a:rPr lang="fr-FR" sz="2000" dirty="0">
                <a:solidFill>
                  <a:srgbClr val="0000FF"/>
                </a:solidFill>
              </a:rPr>
              <a:t>, for </a:t>
            </a:r>
            <a:r>
              <a:rPr lang="fr-FR" sz="2000" dirty="0" err="1">
                <a:solidFill>
                  <a:srgbClr val="0000FF"/>
                </a:solidFill>
              </a:rPr>
              <a:t>example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repetitive</a:t>
            </a:r>
            <a:r>
              <a:rPr lang="fr-FR" sz="2000" dirty="0">
                <a:solidFill>
                  <a:srgbClr val="0000FF"/>
                </a:solidFill>
              </a:rPr>
              <a:t> questions </a:t>
            </a:r>
            <a:r>
              <a:rPr lang="fr-FR" sz="2000" dirty="0" err="1">
                <a:solidFill>
                  <a:srgbClr val="0000FF"/>
                </a:solidFill>
              </a:rPr>
              <a:t>concerning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private</a:t>
            </a:r>
            <a:r>
              <a:rPr lang="fr-FR" sz="2000" dirty="0">
                <a:solidFill>
                  <a:srgbClr val="0000FF"/>
                </a:solidFill>
              </a:rPr>
              <a:t> data, must </a:t>
            </a:r>
            <a:r>
              <a:rPr lang="fr-FR" sz="2000" dirty="0" err="1">
                <a:solidFill>
                  <a:srgbClr val="0000FF"/>
                </a:solidFill>
              </a:rPr>
              <a:t>be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detected</a:t>
            </a:r>
            <a:r>
              <a:rPr lang="fr-FR" sz="2000" dirty="0">
                <a:solidFill>
                  <a:srgbClr val="0000FF"/>
                </a:solidFill>
              </a:rPr>
              <a:t>.</a:t>
            </a:r>
            <a:r>
              <a:rPr lang="fr-FR" sz="2000" dirty="0"/>
              <a:t> </a:t>
            </a:r>
            <a:r>
              <a:rPr lang="fr-FR" sz="2000" dirty="0" err="1"/>
              <a:t>Each</a:t>
            </a:r>
            <a:r>
              <a:rPr lang="fr-FR" sz="2000" dirty="0"/>
              <a:t> of </a:t>
            </a:r>
            <a:r>
              <a:rPr lang="fr-FR" sz="2000" dirty="0" err="1"/>
              <a:t>these</a:t>
            </a:r>
            <a:r>
              <a:rPr lang="fr-FR" sz="2000" dirty="0"/>
              <a:t> are not — in </a:t>
            </a:r>
            <a:r>
              <a:rPr lang="fr-FR" sz="2000" dirty="0" err="1"/>
              <a:t>themselves</a:t>
            </a:r>
            <a:r>
              <a:rPr lang="fr-FR" sz="2000" dirty="0"/>
              <a:t> — </a:t>
            </a:r>
            <a:r>
              <a:rPr lang="fr-FR" sz="2000" dirty="0" err="1"/>
              <a:t>enormous</a:t>
            </a:r>
            <a:r>
              <a:rPr lang="fr-FR" sz="2000" dirty="0"/>
              <a:t> </a:t>
            </a:r>
            <a:r>
              <a:rPr lang="fr-FR" sz="2000" dirty="0" err="1"/>
              <a:t>problems</a:t>
            </a:r>
            <a:r>
              <a:rPr lang="fr-FR" sz="2000" dirty="0"/>
              <a:t>. But in </a:t>
            </a:r>
            <a:r>
              <a:rPr lang="fr-FR" sz="2000" dirty="0" err="1"/>
              <a:t>aggregate</a:t>
            </a:r>
            <a:r>
              <a:rPr lang="fr-FR" sz="2000" dirty="0"/>
              <a:t>, I </a:t>
            </a:r>
            <a:r>
              <a:rPr lang="fr-FR" sz="2000" dirty="0" err="1"/>
              <a:t>would</a:t>
            </a:r>
            <a:r>
              <a:rPr lang="fr-FR" sz="2000" dirty="0"/>
              <a:t> argue </a:t>
            </a:r>
            <a:r>
              <a:rPr lang="fr-FR" sz="2000" dirty="0" err="1"/>
              <a:t>they</a:t>
            </a:r>
            <a:r>
              <a:rPr lang="fr-FR" sz="2000" dirty="0"/>
              <a:t> </a:t>
            </a:r>
            <a:r>
              <a:rPr lang="fr-FR" sz="2000" dirty="0" err="1"/>
              <a:t>constitute</a:t>
            </a:r>
            <a:r>
              <a:rPr lang="fr-FR" sz="2000" dirty="0"/>
              <a:t> a </a:t>
            </a:r>
            <a:r>
              <a:rPr lang="fr-FR" sz="2000" dirty="0" err="1"/>
              <a:t>form</a:t>
            </a:r>
            <a:r>
              <a:rPr lang="fr-FR" sz="2000" dirty="0"/>
              <a:t> of </a:t>
            </a:r>
            <a:r>
              <a:rPr lang="fr-FR" sz="2000" dirty="0" err="1"/>
              <a:t>nudging</a:t>
            </a:r>
            <a:r>
              <a:rPr lang="fr-FR" sz="2000" dirty="0"/>
              <a:t> </a:t>
            </a:r>
            <a:r>
              <a:rPr lang="fr-FR" sz="2000" dirty="0" err="1"/>
              <a:t>which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aggressive</a:t>
            </a:r>
            <a:r>
              <a:rPr lang="fr-FR" sz="2000" dirty="0"/>
              <a:t> in nature. </a:t>
            </a:r>
            <a:endParaRPr sz="2000" dirty="0"/>
          </a:p>
          <a:p>
            <a:pPr marL="742950" lvl="1" indent="-2984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fr-FR" sz="2000" dirty="0" err="1">
                <a:solidFill>
                  <a:srgbClr val="0000FF"/>
                </a:solidFill>
              </a:rPr>
              <a:t>Another</a:t>
            </a:r>
            <a:r>
              <a:rPr lang="fr-FR" sz="2000" dirty="0">
                <a:solidFill>
                  <a:srgbClr val="0000FF"/>
                </a:solidFill>
              </a:rPr>
              <a:t> efficient </a:t>
            </a:r>
            <a:r>
              <a:rPr lang="fr-FR" sz="2000" dirty="0" err="1">
                <a:solidFill>
                  <a:srgbClr val="0000FF"/>
                </a:solidFill>
              </a:rPr>
              <a:t>bad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nudging</a:t>
            </a:r>
            <a:r>
              <a:rPr lang="fr-FR" sz="2000" dirty="0">
                <a:solidFill>
                  <a:srgbClr val="0000FF"/>
                </a:solidFill>
              </a:rPr>
              <a:t> solution </a:t>
            </a:r>
            <a:r>
              <a:rPr lang="fr-FR" sz="2000" dirty="0" err="1">
                <a:solidFill>
                  <a:srgbClr val="0000FF"/>
                </a:solidFill>
              </a:rPr>
              <a:t>will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be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friend</a:t>
            </a:r>
            <a:r>
              <a:rPr lang="fr-FR" sz="2000" dirty="0">
                <a:solidFill>
                  <a:srgbClr val="0000FF"/>
                </a:solidFill>
              </a:rPr>
              <a:t> agents</a:t>
            </a:r>
            <a:r>
              <a:rPr lang="fr-FR" sz="2000" dirty="0">
                <a:solidFill>
                  <a:srgbClr val="EC00ED"/>
                </a:solidFill>
              </a:rPr>
              <a:t> </a:t>
            </a:r>
            <a:r>
              <a:rPr lang="fr-FR" sz="2000" dirty="0" err="1"/>
              <a:t>that</a:t>
            </a:r>
            <a:r>
              <a:rPr lang="fr-FR" sz="2000" dirty="0"/>
              <a:t> </a:t>
            </a:r>
            <a:r>
              <a:rPr lang="fr-FR" sz="2000" dirty="0" err="1"/>
              <a:t>give</a:t>
            </a:r>
            <a:r>
              <a:rPr lang="fr-FR" sz="2000" dirty="0"/>
              <a:t> us </a:t>
            </a:r>
            <a:r>
              <a:rPr lang="fr-FR" sz="2000" dirty="0" err="1"/>
              <a:t>advices</a:t>
            </a:r>
            <a:r>
              <a:rPr lang="fr-FR" sz="2000" dirty="0"/>
              <a:t> for </a:t>
            </a:r>
            <a:r>
              <a:rPr lang="fr-FR" sz="2000" dirty="0" err="1"/>
              <a:t>holidays</a:t>
            </a:r>
            <a:r>
              <a:rPr lang="fr-FR" sz="2000" dirty="0"/>
              <a:t>, for </a:t>
            </a:r>
            <a:r>
              <a:rPr lang="fr-FR" sz="2000" dirty="0" err="1"/>
              <a:t>health</a:t>
            </a:r>
            <a:r>
              <a:rPr lang="fr-FR" sz="2000" dirty="0"/>
              <a:t>, for </a:t>
            </a:r>
            <a:r>
              <a:rPr lang="fr-FR" sz="2000" dirty="0" err="1"/>
              <a:t>fashion</a:t>
            </a:r>
            <a:r>
              <a:rPr lang="fr-FR" sz="2000" dirty="0"/>
              <a:t> to influence </a:t>
            </a:r>
            <a:r>
              <a:rPr lang="fr-FR" sz="2000" dirty="0" err="1"/>
              <a:t>our</a:t>
            </a:r>
            <a:r>
              <a:rPr lang="fr-FR" sz="2000" dirty="0"/>
              <a:t> </a:t>
            </a:r>
            <a:r>
              <a:rPr lang="fr-FR" sz="2000" dirty="0" err="1"/>
              <a:t>choices</a:t>
            </a:r>
            <a:r>
              <a:rPr lang="fr-FR" sz="2000" dirty="0"/>
              <a:t>. </a:t>
            </a:r>
            <a:endParaRPr sz="2000" dirty="0"/>
          </a:p>
          <a:p>
            <a:pPr marL="0" lvl="0" indent="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rgbClr val="EC00ED"/>
              </a:buClr>
              <a:buSzPts val="2240"/>
              <a:buNone/>
            </a:pPr>
            <a:endParaRPr sz="2000" dirty="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rgbClr val="EC00ED"/>
              </a:buClr>
              <a:buSzPts val="2240"/>
              <a:buNone/>
            </a:pPr>
            <a:r>
              <a:rPr lang="fr-FR" sz="2000" dirty="0" err="1">
                <a:solidFill>
                  <a:srgbClr val="0000FF"/>
                </a:solidFill>
              </a:rPr>
              <a:t>Creating</a:t>
            </a:r>
            <a:r>
              <a:rPr lang="fr-FR" sz="2000" dirty="0">
                <a:solidFill>
                  <a:srgbClr val="0000FF"/>
                </a:solidFill>
              </a:rPr>
              <a:t> the </a:t>
            </a:r>
            <a:r>
              <a:rPr lang="fr-FR" sz="2000" dirty="0" err="1">
                <a:solidFill>
                  <a:srgbClr val="0000FF"/>
                </a:solidFill>
              </a:rPr>
              <a:t>reputation</a:t>
            </a:r>
            <a:r>
              <a:rPr lang="fr-FR" sz="2000" dirty="0">
                <a:solidFill>
                  <a:srgbClr val="0000FF"/>
                </a:solidFill>
              </a:rPr>
              <a:t> as a "Bad-</a:t>
            </a:r>
            <a:r>
              <a:rPr lang="fr-FR" sz="2000" dirty="0" err="1">
                <a:solidFill>
                  <a:srgbClr val="0000FF"/>
                </a:solidFill>
              </a:rPr>
              <a:t>Nudge</a:t>
            </a:r>
            <a:r>
              <a:rPr lang="fr-FR" sz="2000" dirty="0">
                <a:solidFill>
                  <a:srgbClr val="0000FF"/>
                </a:solidFill>
              </a:rPr>
              <a:t>-free" system for </a:t>
            </a:r>
            <a:r>
              <a:rPr lang="fr-FR" sz="2000" dirty="0" err="1">
                <a:solidFill>
                  <a:srgbClr val="0000FF"/>
                </a:solidFill>
              </a:rPr>
              <a:t>goods</a:t>
            </a:r>
            <a:r>
              <a:rPr lang="fr-FR" sz="2000" dirty="0">
                <a:solidFill>
                  <a:srgbClr val="0000FF"/>
                </a:solidFill>
              </a:rPr>
              <a:t> and services </a:t>
            </a:r>
            <a:r>
              <a:rPr lang="fr-FR" sz="2000" dirty="0" err="1">
                <a:solidFill>
                  <a:srgbClr val="0000FF"/>
                </a:solidFill>
              </a:rPr>
              <a:t>may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be</a:t>
            </a:r>
            <a:r>
              <a:rPr lang="fr-FR" sz="2000" dirty="0">
                <a:solidFill>
                  <a:srgbClr val="0000FF"/>
                </a:solidFill>
              </a:rPr>
              <a:t> a </a:t>
            </a:r>
            <a:r>
              <a:rPr lang="fr-FR" sz="2000" dirty="0" err="1">
                <a:solidFill>
                  <a:srgbClr val="0000FF"/>
                </a:solidFill>
              </a:rPr>
              <a:t>winning</a:t>
            </a:r>
            <a:r>
              <a:rPr lang="fr-FR" sz="2000" dirty="0">
                <a:solidFill>
                  <a:srgbClr val="0000FF"/>
                </a:solidFill>
              </a:rPr>
              <a:t> long-</a:t>
            </a:r>
            <a:r>
              <a:rPr lang="fr-FR" sz="2000" dirty="0" err="1">
                <a:solidFill>
                  <a:srgbClr val="0000FF"/>
                </a:solidFill>
              </a:rPr>
              <a:t>run</a:t>
            </a:r>
            <a:r>
              <a:rPr lang="fr-FR" sz="2000" dirty="0">
                <a:solidFill>
                  <a:srgbClr val="0000FF"/>
                </a:solidFill>
              </a:rPr>
              <a:t> </a:t>
            </a:r>
            <a:r>
              <a:rPr lang="fr-FR" sz="2000" dirty="0" err="1">
                <a:solidFill>
                  <a:srgbClr val="0000FF"/>
                </a:solidFill>
              </a:rPr>
              <a:t>strategy</a:t>
            </a:r>
            <a:r>
              <a:rPr lang="fr-FR" sz="2000" dirty="0">
                <a:solidFill>
                  <a:srgbClr val="0000FF"/>
                </a:solidFill>
              </a:rPr>
              <a:t>.</a:t>
            </a:r>
            <a:endParaRPr sz="2000" dirty="0">
              <a:solidFill>
                <a:srgbClr val="0000FF"/>
              </a:solidFill>
            </a:endParaRPr>
          </a:p>
          <a:p>
            <a:pPr marL="342900" lvl="0" indent="-20066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endParaRPr sz="2240" dirty="0"/>
          </a:p>
          <a:p>
            <a:pPr marL="342900" lvl="0" indent="-20066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endParaRPr sz="2240" dirty="0"/>
          </a:p>
          <a:p>
            <a:pPr marL="0" lvl="0" indent="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endParaRPr sz="2240" dirty="0"/>
          </a:p>
          <a:p>
            <a:pPr marL="0" lvl="0" indent="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endParaRPr sz="2240" dirty="0"/>
          </a:p>
          <a:p>
            <a:pPr marL="342900" lvl="0" indent="-20066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endParaRPr sz="2240" dirty="0"/>
          </a:p>
        </p:txBody>
      </p:sp>
      <p:sp>
        <p:nvSpPr>
          <p:cNvPr id="371" name="Google Shape;371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L. Devillers</a:t>
            </a:r>
            <a:endParaRPr/>
          </a:p>
        </p:txBody>
      </p:sp>
      <p:sp>
        <p:nvSpPr>
          <p:cNvPr id="372" name="Google Shape;372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  <p:pic>
        <p:nvPicPr>
          <p:cNvPr id="373" name="Google Shape;373;p31" descr="HUMAAINE – chaire 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2"/>
          <p:cNvSpPr txBox="1"/>
          <p:nvPr/>
        </p:nvSpPr>
        <p:spPr>
          <a:xfrm>
            <a:off x="375558" y="1269325"/>
            <a:ext cx="8441872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r>
              <a:rPr lang="fr-FR" sz="3000" b="1" dirty="0">
                <a:solidFill>
                  <a:srgbClr val="051D95"/>
                </a:solidFill>
                <a:latin typeface="Calibri"/>
                <a:ea typeface="Calibri"/>
                <a:cs typeface="Calibri"/>
                <a:sym typeface="Calibri"/>
              </a:rPr>
              <a:t>First publications</a:t>
            </a:r>
            <a:r>
              <a:rPr lang="fr-FR" sz="4000" b="1" i="0" u="none" strike="noStrike" cap="none" dirty="0">
                <a:solidFill>
                  <a:srgbClr val="051D9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fr-FR" sz="2000" b="1" i="0" u="none" strike="noStrike" cap="none" dirty="0" smtClean="0">
              <a:solidFill>
                <a:srgbClr val="051D95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 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fr-F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nudging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fr-F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measures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fr-F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-F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ethics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-F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features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-F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issues)</a:t>
            </a:r>
            <a:endParaRPr lang="fr-FR" sz="20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32"/>
          <p:cNvSpPr/>
          <p:nvPr/>
        </p:nvSpPr>
        <p:spPr>
          <a:xfrm>
            <a:off x="493500" y="2026875"/>
            <a:ext cx="81570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457200" lvl="0" indent="-368300"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fr-FR" sz="20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fr-FR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. Marquis, F. Le </a:t>
            </a:r>
            <a:r>
              <a:rPr lang="fr-FR" sz="20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Guel</a:t>
            </a:r>
            <a:r>
              <a:rPr lang="fr-FR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S. </a:t>
            </a:r>
            <a:r>
              <a:rPr lang="fr-FR" sz="20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Pajak</a:t>
            </a:r>
            <a:r>
              <a:rPr lang="fr-FR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r-FR" sz="2000" dirty="0" err="1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Nudge</a:t>
            </a:r>
            <a:r>
              <a:rPr lang="fr-FR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&amp;  vocal agent </a:t>
            </a:r>
            <a:r>
              <a:rPr lang="fr-FR" sz="2000" u="sng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Advances with field experiments, Univ. Chicago (Sept. 2020) </a:t>
            </a:r>
            <a:r>
              <a:rPr lang="fr-FR" sz="20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https://economics.uchicago.edu/content/afe-2020</a:t>
            </a:r>
            <a:endParaRPr lang="fr-FR" sz="2000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lvl="0" indent="-368300"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fr-FR" sz="2000" dirty="0" smtClean="0">
                <a:latin typeface="Calibri" charset="0"/>
                <a:ea typeface="Calibri" charset="0"/>
                <a:cs typeface="Calibri" charset="0"/>
              </a:rPr>
              <a:t>H. </a:t>
            </a:r>
            <a:r>
              <a:rPr lang="fr-FR" sz="2000" dirty="0">
                <a:latin typeface="Calibri" charset="0"/>
                <a:ea typeface="Calibri" charset="0"/>
                <a:cs typeface="Calibri" charset="0"/>
              </a:rPr>
              <a:t>Ali </a:t>
            </a:r>
            <a:r>
              <a:rPr lang="fr-FR" sz="2000" dirty="0" err="1">
                <a:latin typeface="Calibri" charset="0"/>
                <a:ea typeface="Calibri" charset="0"/>
                <a:cs typeface="Calibri" charset="0"/>
              </a:rPr>
              <a:t>Mehenni</a:t>
            </a:r>
            <a:r>
              <a:rPr lang="fr-FR" sz="20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r-FR" sz="2000" dirty="0" smtClean="0">
                <a:latin typeface="Calibri" charset="0"/>
                <a:ea typeface="Calibri" charset="0"/>
                <a:cs typeface="Calibri" charset="0"/>
              </a:rPr>
              <a:t>S. </a:t>
            </a:r>
            <a:r>
              <a:rPr lang="fr-FR" sz="2000" dirty="0" err="1">
                <a:latin typeface="Calibri" charset="0"/>
                <a:ea typeface="Calibri" charset="0"/>
                <a:cs typeface="Calibri" charset="0"/>
              </a:rPr>
              <a:t>Kobylyanskaya</a:t>
            </a:r>
            <a:r>
              <a:rPr lang="fr-FR" sz="2000" dirty="0">
                <a:latin typeface="Calibri" charset="0"/>
                <a:ea typeface="Calibri" charset="0"/>
                <a:cs typeface="Calibri" charset="0"/>
              </a:rPr>
              <a:t>,  </a:t>
            </a:r>
            <a:r>
              <a:rPr lang="fr-FR" sz="2000" dirty="0" smtClean="0">
                <a:latin typeface="Calibri" charset="0"/>
                <a:ea typeface="Calibri" charset="0"/>
                <a:cs typeface="Calibri" charset="0"/>
              </a:rPr>
              <a:t>I. </a:t>
            </a:r>
            <a:r>
              <a:rPr lang="fr-FR" sz="2000" dirty="0" err="1">
                <a:latin typeface="Calibri" charset="0"/>
                <a:ea typeface="Calibri" charset="0"/>
                <a:cs typeface="Calibri" charset="0"/>
              </a:rPr>
              <a:t>Vasilescu</a:t>
            </a:r>
            <a:r>
              <a:rPr lang="fr-FR" sz="2000" dirty="0"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fr-FR" sz="2000" dirty="0" smtClean="0">
                <a:latin typeface="Calibri" charset="0"/>
                <a:ea typeface="Calibri" charset="0"/>
                <a:cs typeface="Calibri" charset="0"/>
              </a:rPr>
              <a:t>L. </a:t>
            </a:r>
            <a:r>
              <a:rPr lang="fr-FR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Devillers</a:t>
            </a:r>
            <a:r>
              <a:rPr lang="fr-FR" sz="2000" dirty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2000" dirty="0" err="1" smtClean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Nudges</a:t>
            </a:r>
            <a:r>
              <a:rPr lang="fr-FR" sz="2000" dirty="0" smtClean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2000" dirty="0" err="1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with</a:t>
            </a:r>
            <a:r>
              <a:rPr lang="fr-FR" sz="2000" dirty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2000" dirty="0" err="1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conversational</a:t>
            </a:r>
            <a:r>
              <a:rPr lang="fr-FR" sz="2000" dirty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 agents and social robots: a first </a:t>
            </a:r>
            <a:r>
              <a:rPr lang="fr-FR" sz="2000" dirty="0" err="1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experiment</a:t>
            </a:r>
            <a:r>
              <a:rPr lang="fr-FR" sz="2000" dirty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2000" dirty="0" err="1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with</a:t>
            </a:r>
            <a:r>
              <a:rPr lang="fr-FR" sz="2000" dirty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2000" dirty="0" err="1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children</a:t>
            </a:r>
            <a:r>
              <a:rPr lang="fr-FR" sz="2000" dirty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 at a </a:t>
            </a:r>
            <a:r>
              <a:rPr lang="fr-FR" sz="2000" dirty="0" err="1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primary</a:t>
            </a:r>
            <a:r>
              <a:rPr lang="fr-FR" sz="2000" dirty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2000" dirty="0" err="1" smtClean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school</a:t>
            </a:r>
            <a:r>
              <a:rPr lang="fr-FR" sz="2000" dirty="0" smtClean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, IWSDS 2020 (Sept. 2020)</a:t>
            </a:r>
          </a:p>
          <a:p>
            <a:pPr marL="457200" lvl="0" indent="-368300"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fr-FR" sz="2000" dirty="0">
                <a:latin typeface="Calibri" charset="0"/>
                <a:ea typeface="Calibri" charset="0"/>
                <a:cs typeface="Calibri" charset="0"/>
              </a:rPr>
              <a:t>H. Ali </a:t>
            </a:r>
            <a:r>
              <a:rPr lang="fr-FR" sz="2000" dirty="0" err="1">
                <a:latin typeface="Calibri" charset="0"/>
                <a:ea typeface="Calibri" charset="0"/>
                <a:cs typeface="Calibri" charset="0"/>
              </a:rPr>
              <a:t>Mehenni</a:t>
            </a:r>
            <a:r>
              <a:rPr lang="fr-FR" sz="2000" dirty="0">
                <a:latin typeface="Calibri" charset="0"/>
                <a:ea typeface="Calibri" charset="0"/>
                <a:cs typeface="Calibri" charset="0"/>
              </a:rPr>
              <a:t>, S. </a:t>
            </a:r>
            <a:r>
              <a:rPr lang="fr-FR" sz="2000" dirty="0" err="1">
                <a:latin typeface="Calibri" charset="0"/>
                <a:ea typeface="Calibri" charset="0"/>
                <a:cs typeface="Calibri" charset="0"/>
              </a:rPr>
              <a:t>Kobylyanskaya</a:t>
            </a:r>
            <a:r>
              <a:rPr lang="fr-FR" sz="2000" dirty="0">
                <a:latin typeface="Calibri" charset="0"/>
                <a:ea typeface="Calibri" charset="0"/>
                <a:cs typeface="Calibri" charset="0"/>
              </a:rPr>
              <a:t>,  I. </a:t>
            </a:r>
            <a:r>
              <a:rPr lang="fr-FR" sz="2000" dirty="0" err="1">
                <a:latin typeface="Calibri" charset="0"/>
                <a:ea typeface="Calibri" charset="0"/>
                <a:cs typeface="Calibri" charset="0"/>
              </a:rPr>
              <a:t>Vasilescu</a:t>
            </a:r>
            <a:r>
              <a:rPr lang="fr-FR" sz="2000" dirty="0">
                <a:latin typeface="Calibri" charset="0"/>
                <a:ea typeface="Calibri" charset="0"/>
                <a:cs typeface="Calibri" charset="0"/>
              </a:rPr>
              <a:t>, L. </a:t>
            </a:r>
            <a:r>
              <a:rPr lang="fr-FR" sz="2000" dirty="0" smtClean="0">
                <a:latin typeface="Calibri" charset="0"/>
                <a:ea typeface="Calibri" charset="0"/>
                <a:cs typeface="Calibri" charset="0"/>
              </a:rPr>
              <a:t>Devillers, </a:t>
            </a:r>
            <a:r>
              <a:rPr lang="fr-FR" sz="2000" dirty="0" err="1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Children</a:t>
            </a:r>
            <a:r>
              <a:rPr lang="fr-FR" sz="2000" dirty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 as candidates to verbal </a:t>
            </a:r>
            <a:r>
              <a:rPr lang="fr-FR" sz="2000" dirty="0" err="1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nudging</a:t>
            </a:r>
            <a:r>
              <a:rPr lang="fr-FR" sz="2000" dirty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 in a </a:t>
            </a:r>
            <a:r>
              <a:rPr lang="fr-FR" sz="2000" dirty="0" err="1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human</a:t>
            </a:r>
            <a:r>
              <a:rPr lang="fr-FR" sz="2000" dirty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-robot </a:t>
            </a:r>
            <a:r>
              <a:rPr lang="fr-FR" sz="2000" dirty="0" err="1" smtClean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experiment</a:t>
            </a:r>
            <a:r>
              <a:rPr lang="fr-FR" sz="2000" dirty="0" smtClean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, 1st </a:t>
            </a:r>
            <a:r>
              <a:rPr lang="fr-FR" sz="2000" dirty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Workshop on Social Affective Multimodal Interaction for </a:t>
            </a:r>
            <a:r>
              <a:rPr lang="fr-FR" sz="2000" dirty="0" err="1" smtClean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Health</a:t>
            </a:r>
            <a:r>
              <a:rPr lang="fr-FR" sz="2000" dirty="0" smtClean="0">
                <a:solidFill>
                  <a:srgbClr val="1B44F3"/>
                </a:solidFill>
                <a:latin typeface="Calibri" charset="0"/>
                <a:ea typeface="Calibri" charset="0"/>
                <a:cs typeface="Calibri" charset="0"/>
              </a:rPr>
              <a:t>, ACM ICMI (2020)</a:t>
            </a:r>
            <a:endParaRPr lang="fr-FR" sz="2000" dirty="0">
              <a:solidFill>
                <a:srgbClr val="1B44F3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/>
              <a:t> </a:t>
            </a:r>
            <a:endParaRPr lang="fr-FR" sz="2400" dirty="0"/>
          </a:p>
          <a:p>
            <a:r>
              <a:rPr lang="fr-FR" sz="2400" dirty="0"/>
              <a:t/>
            </a:r>
            <a:br>
              <a:rPr lang="fr-FR" sz="2400" dirty="0"/>
            </a:br>
            <a:endParaRPr sz="22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u="sng" dirty="0">
              <a:solidFill>
                <a:srgbClr val="00669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	   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						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L. Devillers</a:t>
            </a:r>
            <a:endParaRPr/>
          </a:p>
        </p:txBody>
      </p:sp>
      <p:sp>
        <p:nvSpPr>
          <p:cNvPr id="384" name="Google Shape;384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  <p:pic>
        <p:nvPicPr>
          <p:cNvPr id="385" name="Google Shape;385;p32" descr="HUMAAINE – chaire 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3"/>
          <p:cNvSpPr txBox="1">
            <a:spLocks noGrp="1"/>
          </p:cNvSpPr>
          <p:nvPr>
            <p:ph type="title"/>
          </p:nvPr>
        </p:nvSpPr>
        <p:spPr>
          <a:xfrm>
            <a:off x="541151" y="9169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51D95"/>
              </a:buClr>
              <a:buSzPts val="3959"/>
              <a:buFont typeface="Calibri"/>
              <a:buNone/>
            </a:pPr>
            <a:r>
              <a:rPr lang="fr-FR" sz="3000" b="1" dirty="0" smtClean="0">
                <a:solidFill>
                  <a:srgbClr val="051D95"/>
                </a:solidFill>
              </a:rPr>
              <a:t>HUMAAINE: New </a:t>
            </a:r>
            <a:r>
              <a:rPr lang="fr-FR" sz="3000" b="1" dirty="0" err="1" smtClean="0">
                <a:solidFill>
                  <a:srgbClr val="051D95"/>
                </a:solidFill>
              </a:rPr>
              <a:t>experiments</a:t>
            </a:r>
            <a:r>
              <a:rPr lang="fr-FR" sz="3959" b="1" dirty="0">
                <a:solidFill>
                  <a:srgbClr val="051D95"/>
                </a:solidFill>
              </a:rPr>
              <a:t/>
            </a:r>
            <a:br>
              <a:rPr lang="fr-FR" sz="3959" b="1" dirty="0">
                <a:solidFill>
                  <a:srgbClr val="051D95"/>
                </a:solidFill>
              </a:rPr>
            </a:br>
            <a:endParaRPr sz="3959" b="1" dirty="0">
              <a:solidFill>
                <a:srgbClr val="051D95"/>
              </a:solidFill>
            </a:endParaRPr>
          </a:p>
        </p:txBody>
      </p:sp>
      <p:sp>
        <p:nvSpPr>
          <p:cNvPr id="392" name="Google Shape;392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L. Devillers</a:t>
            </a:r>
            <a:endParaRPr/>
          </a:p>
        </p:txBody>
      </p:sp>
      <p:sp>
        <p:nvSpPr>
          <p:cNvPr id="393" name="Google Shape;393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  <p:sp>
        <p:nvSpPr>
          <p:cNvPr id="394" name="Google Shape;394;p33"/>
          <p:cNvSpPr txBox="1">
            <a:spLocks noGrp="1"/>
          </p:cNvSpPr>
          <p:nvPr>
            <p:ph type="body" idx="1"/>
          </p:nvPr>
        </p:nvSpPr>
        <p:spPr>
          <a:xfrm>
            <a:off x="541151" y="1615083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/>
              <a:t>Game : </a:t>
            </a:r>
            <a:r>
              <a:rPr lang="fr-FR" sz="2400" dirty="0" err="1"/>
              <a:t>measure</a:t>
            </a:r>
            <a:r>
              <a:rPr lang="fr-FR" sz="2400" dirty="0"/>
              <a:t> </a:t>
            </a:r>
            <a:r>
              <a:rPr lang="fr-FR" sz="2400" dirty="0" err="1"/>
              <a:t>altruism</a:t>
            </a:r>
            <a:r>
              <a:rPr lang="fr-FR" sz="2400" dirty="0"/>
              <a:t>, </a:t>
            </a:r>
            <a:r>
              <a:rPr lang="fr-FR" sz="2400" dirty="0" err="1"/>
              <a:t>measure</a:t>
            </a:r>
            <a:r>
              <a:rPr lang="fr-FR" sz="2400" dirty="0"/>
              <a:t> of </a:t>
            </a:r>
            <a:r>
              <a:rPr lang="fr-FR" sz="2400" dirty="0" err="1"/>
              <a:t>privacy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/>
              <a:t>Education : </a:t>
            </a:r>
            <a:r>
              <a:rPr lang="fr-FR" sz="2400" dirty="0" err="1"/>
              <a:t>measure</a:t>
            </a:r>
            <a:r>
              <a:rPr lang="fr-FR" sz="2400" dirty="0"/>
              <a:t> of </a:t>
            </a:r>
            <a:r>
              <a:rPr lang="fr-FR" sz="2400" dirty="0" err="1"/>
              <a:t>learning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/>
              <a:t>Health</a:t>
            </a:r>
            <a:r>
              <a:rPr lang="fr-FR" sz="2400" dirty="0"/>
              <a:t> : </a:t>
            </a:r>
            <a:r>
              <a:rPr lang="fr-FR" sz="2400" dirty="0" err="1"/>
              <a:t>measure</a:t>
            </a:r>
            <a:r>
              <a:rPr lang="fr-FR" sz="2400" dirty="0"/>
              <a:t> of </a:t>
            </a:r>
            <a:r>
              <a:rPr lang="fr-FR" sz="2400" dirty="0" err="1"/>
              <a:t>well-being</a:t>
            </a:r>
            <a:endParaRPr sz="2400" dirty="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•"/>
            </a:pPr>
            <a:r>
              <a:rPr lang="fr-FR" sz="2400" dirty="0" err="1">
                <a:solidFill>
                  <a:srgbClr val="0000FF"/>
                </a:solidFill>
              </a:rPr>
              <a:t>Measures</a:t>
            </a:r>
            <a:r>
              <a:rPr lang="fr-FR" sz="2400" dirty="0">
                <a:solidFill>
                  <a:srgbClr val="0000FF"/>
                </a:solidFill>
              </a:rPr>
              <a:t> of </a:t>
            </a:r>
            <a:r>
              <a:rPr lang="fr-FR" sz="2400" dirty="0" err="1">
                <a:solidFill>
                  <a:srgbClr val="0000FF"/>
                </a:solidFill>
              </a:rPr>
              <a:t>nudging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strategies</a:t>
            </a:r>
            <a:r>
              <a:rPr lang="fr-FR" sz="2400" dirty="0">
                <a:solidFill>
                  <a:srgbClr val="0000FF"/>
                </a:solidFill>
              </a:rPr>
              <a:t> impacts:</a:t>
            </a:r>
            <a:endParaRPr sz="2400" dirty="0">
              <a:solidFill>
                <a:srgbClr val="0000FF"/>
              </a:solidFill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fr-FR" sz="2400" dirty="0" err="1"/>
              <a:t>Repetitive</a:t>
            </a:r>
            <a:r>
              <a:rPr lang="fr-FR" sz="2400" dirty="0"/>
              <a:t> questions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fr-FR" sz="2400" dirty="0"/>
              <a:t>Peer </a:t>
            </a:r>
            <a:r>
              <a:rPr lang="fr-FR" sz="2400" dirty="0" err="1"/>
              <a:t>effect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fr-FR" sz="2400" dirty="0"/>
              <a:t>First </a:t>
            </a:r>
            <a:r>
              <a:rPr lang="fr-FR" sz="2400" dirty="0" err="1"/>
              <a:t>person</a:t>
            </a:r>
            <a:r>
              <a:rPr lang="fr-FR" sz="2400" dirty="0"/>
              <a:t> speaker  (affective)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•"/>
            </a:pPr>
            <a:r>
              <a:rPr lang="fr-FR" sz="2400" dirty="0" err="1">
                <a:solidFill>
                  <a:srgbClr val="0000FF"/>
                </a:solidFill>
              </a:rPr>
              <a:t>Measures</a:t>
            </a:r>
            <a:r>
              <a:rPr lang="fr-FR" sz="2400" dirty="0">
                <a:solidFill>
                  <a:srgbClr val="0000FF"/>
                </a:solidFill>
              </a:rPr>
              <a:t> of </a:t>
            </a:r>
            <a:r>
              <a:rPr lang="fr-FR" sz="2400" dirty="0" err="1">
                <a:solidFill>
                  <a:srgbClr val="0000FF"/>
                </a:solidFill>
              </a:rPr>
              <a:t>voice</a:t>
            </a:r>
            <a:r>
              <a:rPr lang="fr-FR" sz="2400" dirty="0">
                <a:solidFill>
                  <a:srgbClr val="0000FF"/>
                </a:solidFill>
              </a:rPr>
              <a:t> and </a:t>
            </a:r>
            <a:r>
              <a:rPr lang="fr-FR" sz="2400" dirty="0" err="1">
                <a:solidFill>
                  <a:srgbClr val="0000FF"/>
                </a:solidFill>
              </a:rPr>
              <a:t>language</a:t>
            </a:r>
            <a:r>
              <a:rPr lang="fr-FR" sz="2400" dirty="0">
                <a:solidFill>
                  <a:srgbClr val="0000FF"/>
                </a:solidFill>
              </a:rPr>
              <a:t> impacts: </a:t>
            </a:r>
            <a:endParaRPr sz="2400" dirty="0">
              <a:solidFill>
                <a:srgbClr val="0000FF"/>
              </a:solidFill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fr-FR" sz="2400" dirty="0" err="1"/>
              <a:t>Human</a:t>
            </a:r>
            <a:r>
              <a:rPr lang="fr-FR" sz="2400" dirty="0"/>
              <a:t>/machine vocal </a:t>
            </a:r>
            <a:r>
              <a:rPr lang="fr-FR" sz="2400" dirty="0" err="1"/>
              <a:t>features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fr-FR" sz="2400" dirty="0" err="1"/>
              <a:t>Linguistics</a:t>
            </a:r>
            <a:r>
              <a:rPr lang="fr-FR" sz="2400" dirty="0"/>
              <a:t> (</a:t>
            </a:r>
            <a:r>
              <a:rPr lang="fr-FR" sz="2400" dirty="0" err="1"/>
              <a:t>prosody</a:t>
            </a:r>
            <a:r>
              <a:rPr lang="fr-FR" sz="2400" dirty="0"/>
              <a:t>, </a:t>
            </a:r>
            <a:r>
              <a:rPr lang="fr-FR" sz="2400" dirty="0" err="1"/>
              <a:t>disfluency</a:t>
            </a:r>
            <a:r>
              <a:rPr lang="fr-FR" sz="2400" dirty="0"/>
              <a:t>, cultural </a:t>
            </a:r>
            <a:r>
              <a:rPr lang="fr-FR" sz="2400" dirty="0" err="1"/>
              <a:t>pronunciation</a:t>
            </a:r>
            <a:r>
              <a:rPr lang="fr-FR" sz="2400" dirty="0"/>
              <a:t>)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fr-FR" sz="2400" dirty="0"/>
              <a:t>Socio-</a:t>
            </a:r>
            <a:r>
              <a:rPr lang="fr-FR" sz="2400" dirty="0" err="1"/>
              <a:t>linguistic</a:t>
            </a:r>
            <a:r>
              <a:rPr lang="fr-FR" sz="2400" dirty="0"/>
              <a:t> </a:t>
            </a:r>
            <a:r>
              <a:rPr lang="fr-FR" sz="2400" dirty="0" err="1"/>
              <a:t>features</a:t>
            </a:r>
            <a:r>
              <a:rPr lang="fr-FR" sz="2400" dirty="0"/>
              <a:t> (</a:t>
            </a:r>
            <a:r>
              <a:rPr lang="fr-FR" sz="2400" dirty="0" err="1"/>
              <a:t>gender</a:t>
            </a:r>
            <a:r>
              <a:rPr lang="fr-FR" sz="2400" dirty="0"/>
              <a:t>, </a:t>
            </a:r>
            <a:r>
              <a:rPr lang="fr-FR" sz="2400" dirty="0" err="1"/>
              <a:t>age</a:t>
            </a:r>
            <a:r>
              <a:rPr lang="fr-FR" sz="2400" dirty="0"/>
              <a:t>, culture)</a:t>
            </a:r>
            <a:endParaRPr sz="2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395" name="Google Shape;395;p33" descr="HUMAAINE – chaire 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5" descr="HUMAAINE – chaire 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 descr="HUMAAINE – chaire 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7938" y="2033075"/>
            <a:ext cx="2200275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8225" y="2033075"/>
            <a:ext cx="3055775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9375" y="4209550"/>
            <a:ext cx="6524625" cy="21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774750" y="2395975"/>
            <a:ext cx="73344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143475" y="822550"/>
            <a:ext cx="89553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3000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Voice is the new major consumer platform</a:t>
            </a:r>
            <a:endParaRPr sz="3000" b="1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>
                <a:latin typeface="Calibri"/>
                <a:ea typeface="Calibri"/>
                <a:cs typeface="Calibri"/>
                <a:sym typeface="Calibri"/>
              </a:rPr>
              <a:t>Conversational Agents - </a:t>
            </a:r>
            <a:r>
              <a:rPr lang="fr-FR" sz="20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potential to augment human welfare and well-being in many ways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the customer experience,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personalize the communication,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medical advice,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a virtual companion,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elderly,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4504825"/>
            <a:ext cx="2510775" cy="180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/>
        </p:nvSpPr>
        <p:spPr>
          <a:xfrm>
            <a:off x="143250" y="3969400"/>
            <a:ext cx="89553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Affective systems (agents, robots)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34" descr="Accueil" title="Accuei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6100" y="3951286"/>
            <a:ext cx="1709825" cy="166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4" descr="HUMAAINE – chaire 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4"/>
          <p:cNvSpPr txBox="1"/>
          <p:nvPr/>
        </p:nvSpPr>
        <p:spPr>
          <a:xfrm>
            <a:off x="975600" y="2007200"/>
            <a:ext cx="8823600" cy="3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82"/>
              </a:buClr>
              <a:buSzPts val="2800"/>
              <a:buFont typeface="Calibri"/>
              <a:buChar char="●"/>
            </a:pPr>
            <a:r>
              <a:rPr lang="fr-FR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Scientific publications,  journal, </a:t>
            </a:r>
            <a:endParaRPr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82"/>
              </a:buClr>
              <a:buSzPts val="2800"/>
              <a:buFont typeface="Calibri"/>
              <a:buChar char="●"/>
            </a:pPr>
            <a:r>
              <a:rPr lang="fr-FR" sz="2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Organization</a:t>
            </a:r>
            <a:r>
              <a:rPr lang="fr-FR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of workshops</a:t>
            </a:r>
            <a:endParaRPr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rgbClr val="000082"/>
              </a:buClr>
              <a:buSzPts val="2800"/>
              <a:buFont typeface="Calibri"/>
              <a:buChar char="○"/>
            </a:pPr>
            <a:r>
              <a:rPr lang="fr-FR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International (MILA </a:t>
            </a:r>
            <a:r>
              <a:rPr lang="fr-FR" sz="2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Montreal</a:t>
            </a:r>
            <a:r>
              <a:rPr lang="fr-FR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Clr>
                <a:srgbClr val="000082"/>
              </a:buClr>
              <a:buSzPts val="2800"/>
              <a:buFont typeface="Calibri"/>
              <a:buChar char="○"/>
            </a:pPr>
            <a:r>
              <a:rPr lang="fr-FR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 national workshops (large audience)</a:t>
            </a:r>
            <a:r>
              <a:rPr lang="fr-FR" sz="2800" dirty="0">
                <a:solidFill>
                  <a:srgbClr val="00008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solidFill>
                <a:srgbClr val="00008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34"/>
          <p:cNvSpPr txBox="1">
            <a:spLocks noGrp="1"/>
          </p:cNvSpPr>
          <p:nvPr>
            <p:ph type="title" idx="4294967295"/>
          </p:nvPr>
        </p:nvSpPr>
        <p:spPr>
          <a:xfrm>
            <a:off x="547500" y="895350"/>
            <a:ext cx="804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51D95"/>
              </a:buClr>
              <a:buSzPts val="4000"/>
              <a:buFont typeface="Calibri"/>
              <a:buNone/>
            </a:pPr>
            <a:r>
              <a:rPr lang="fr-FR" sz="3000" b="1" dirty="0">
                <a:solidFill>
                  <a:srgbClr val="051D95"/>
                </a:solidFill>
              </a:rPr>
              <a:t>4 - </a:t>
            </a:r>
            <a:r>
              <a:rPr lang="fr-FR" sz="3000" b="1" dirty="0" err="1">
                <a:solidFill>
                  <a:srgbClr val="051D95"/>
                </a:solidFill>
              </a:rPr>
              <a:t>Dissemination</a:t>
            </a:r>
            <a:endParaRPr sz="3000" b="1" dirty="0">
              <a:solidFill>
                <a:srgbClr val="051D95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5"/>
          <p:cNvSpPr txBox="1">
            <a:spLocks noGrp="1"/>
          </p:cNvSpPr>
          <p:nvPr>
            <p:ph type="title"/>
          </p:nvPr>
        </p:nvSpPr>
        <p:spPr>
          <a:xfrm>
            <a:off x="200875" y="809225"/>
            <a:ext cx="804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51D95"/>
              </a:buClr>
              <a:buSzPts val="4000"/>
              <a:buFont typeface="Calibri"/>
              <a:buNone/>
            </a:pPr>
            <a:r>
              <a:rPr lang="fr-FR" sz="3000" b="1" dirty="0">
                <a:solidFill>
                  <a:srgbClr val="051D95"/>
                </a:solidFill>
              </a:rPr>
              <a:t>5 - </a:t>
            </a:r>
            <a:r>
              <a:rPr lang="fr-FR" sz="3000" b="1" dirty="0" err="1">
                <a:solidFill>
                  <a:srgbClr val="051D95"/>
                </a:solidFill>
              </a:rPr>
              <a:t>Teaching</a:t>
            </a:r>
            <a:endParaRPr sz="3000" b="1" dirty="0">
              <a:solidFill>
                <a:srgbClr val="051D95"/>
              </a:solidFill>
            </a:endParaRPr>
          </a:p>
        </p:txBody>
      </p:sp>
      <p:pic>
        <p:nvPicPr>
          <p:cNvPr id="413" name="Google Shape;413;p35" descr="HUMAAINE – chaire 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6125"/>
            <a:ext cx="914400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5"/>
          <p:cNvSpPr txBox="1"/>
          <p:nvPr/>
        </p:nvSpPr>
        <p:spPr>
          <a:xfrm>
            <a:off x="50124" y="452225"/>
            <a:ext cx="5615889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50">
              <a:solidFill>
                <a:schemeClr val="dk1"/>
              </a:solidFill>
            </a:endParaRPr>
          </a:p>
        </p:txBody>
      </p:sp>
      <p:sp>
        <p:nvSpPr>
          <p:cNvPr id="415" name="Google Shape;415;p35"/>
          <p:cNvSpPr txBox="1"/>
          <p:nvPr/>
        </p:nvSpPr>
        <p:spPr>
          <a:xfrm>
            <a:off x="502375" y="1704575"/>
            <a:ext cx="7747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Several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of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our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courses are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focusing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on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epistemology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, digital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humanities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,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ethics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of AI, machine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learning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,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nudge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and affective and social robots. </a:t>
            </a:r>
            <a:endParaRPr sz="2000" dirty="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●"/>
            </a:pP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Courses at Paris-Saclay, Sorbonne-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University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, Sciences Po.  (Devillers)</a:t>
            </a:r>
            <a:endParaRPr sz="2000" dirty="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●"/>
            </a:pP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Serge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Pajak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co-heads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the master program (M2) Innovation, Digital, Conseil at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University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Paris-Saclay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where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he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is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teaching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the </a:t>
            </a:r>
            <a:r>
              <a:rPr lang="fr-FR" sz="2000" i="1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Digital and </a:t>
            </a:r>
            <a:r>
              <a:rPr lang="fr-FR" sz="2000" i="1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Ehics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course. He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is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also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teaching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fr-FR" sz="2000" i="1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Ethics</a:t>
            </a:r>
            <a:r>
              <a:rPr lang="fr-FR" sz="2000" i="1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of </a:t>
            </a:r>
            <a:r>
              <a:rPr lang="fr-FR" sz="2000" i="1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field</a:t>
            </a:r>
            <a:r>
              <a:rPr lang="fr-FR" sz="2000" i="1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fr-FR" sz="2000" i="1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experiments</a:t>
            </a:r>
            <a:r>
              <a:rPr lang="fr-FR" sz="2000" i="1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in social sciences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at the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University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Paris-Saclay doctoral program. </a:t>
            </a:r>
            <a:endParaRPr sz="2000" dirty="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●"/>
            </a:pP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Fabrice Le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Guel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is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teaching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the </a:t>
            </a:r>
            <a:r>
              <a:rPr lang="fr-FR" sz="2000" i="1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Economics</a:t>
            </a:r>
            <a:r>
              <a:rPr lang="fr-FR" sz="2000" i="1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of Data and </a:t>
            </a:r>
            <a:r>
              <a:rPr lang="fr-FR" sz="2000" i="1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Connected</a:t>
            </a:r>
            <a:r>
              <a:rPr lang="fr-FR" sz="2000" i="1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fr-FR" sz="2000" i="1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Devices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course. </a:t>
            </a:r>
            <a:endParaRPr sz="2000" dirty="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●"/>
            </a:pP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Ioana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Vasilescu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is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teaching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an Introduction to Digital </a:t>
            </a:r>
            <a:r>
              <a:rPr lang="fr-FR" sz="2000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Humanities</a:t>
            </a:r>
            <a:r>
              <a:rPr lang="fr-FR" sz="20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at ENEAD Sorbonne Nouvelle.</a:t>
            </a:r>
            <a:endParaRPr sz="2000" dirty="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6"/>
          <p:cNvSpPr txBox="1"/>
          <p:nvPr/>
        </p:nvSpPr>
        <p:spPr>
          <a:xfrm>
            <a:off x="129000" y="2377271"/>
            <a:ext cx="9015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Collaboration with all partners involved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DATAIA PAI (industrial affiliation program)- GE1 (expert group)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Long-term issues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will human co-learn, co-create, co-adapt with these conversational agents ?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Notably, how will vulnerable people be protected against potential threats (dependence, isolation) of the machine?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Guideline of ethics, </a:t>
            </a:r>
            <a:r>
              <a:rPr lang="fr-FR" sz="2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conception of "</a:t>
            </a:r>
            <a:r>
              <a:rPr lang="fr-FR" sz="2000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ethical systems</a:t>
            </a:r>
            <a:r>
              <a:rPr lang="fr-FR" sz="2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", by design or not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36"/>
          <p:cNvSpPr txBox="1">
            <a:spLocks noGrp="1"/>
          </p:cNvSpPr>
          <p:nvPr>
            <p:ph type="title" idx="4294967295"/>
          </p:nvPr>
        </p:nvSpPr>
        <p:spPr>
          <a:xfrm>
            <a:off x="302181" y="1139237"/>
            <a:ext cx="804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51D95"/>
              </a:buClr>
              <a:buSzPts val="4000"/>
              <a:buFont typeface="Calibri"/>
              <a:buNone/>
            </a:pPr>
            <a:r>
              <a:rPr lang="fr-FR" sz="3000" b="1">
                <a:solidFill>
                  <a:srgbClr val="051D95"/>
                </a:solidFill>
              </a:rPr>
              <a:t>Next</a:t>
            </a:r>
            <a:r>
              <a:rPr lang="fr-FR" sz="3000" b="1" dirty="0">
                <a:solidFill>
                  <a:srgbClr val="051D95"/>
                </a:solidFill>
              </a:rPr>
              <a:t> </a:t>
            </a:r>
            <a:r>
              <a:rPr lang="fr-FR" sz="3000" b="1" dirty="0" err="1">
                <a:solidFill>
                  <a:srgbClr val="051D95"/>
                </a:solidFill>
              </a:rPr>
              <a:t>steps</a:t>
            </a:r>
            <a:r>
              <a:rPr lang="fr-FR" sz="3000" b="1" dirty="0">
                <a:solidFill>
                  <a:srgbClr val="051D95"/>
                </a:solidFill>
              </a:rPr>
              <a:t> </a:t>
            </a:r>
            <a:endParaRPr sz="3000" b="1" dirty="0">
              <a:solidFill>
                <a:srgbClr val="051D95"/>
              </a:solidFill>
            </a:endParaRPr>
          </a:p>
        </p:txBody>
      </p:sp>
      <p:pic>
        <p:nvPicPr>
          <p:cNvPr id="425" name="Google Shape;425;p36" descr="HUMAAINE – chaire 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7425"/>
            <a:ext cx="91440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gatebox-virtual-home-robot-pv-englis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190852"/>
            <a:ext cx="7886700" cy="4935311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Laurence Devillers 2019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79920-5D3A-5D4F-8CA6-D946A3E642D8}" type="datetime1">
              <a:rPr lang="fr-FR" smtClean="0"/>
              <a:t>09/09/2020</a:t>
            </a:fld>
            <a:endParaRPr lang="fr-FR"/>
          </a:p>
        </p:txBody>
      </p:sp>
      <p:pic>
        <p:nvPicPr>
          <p:cNvPr id="6" name="Google Shape;425;p36" descr="HUMAAINE – chaire IA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57425"/>
            <a:ext cx="9144000" cy="895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9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/>
          <p:nvPr/>
        </p:nvSpPr>
        <p:spPr>
          <a:xfrm>
            <a:off x="0" y="4160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50">
              <a:solidFill>
                <a:schemeClr val="dk1"/>
              </a:solidFill>
            </a:endParaRPr>
          </a:p>
        </p:txBody>
      </p:sp>
      <p:pic>
        <p:nvPicPr>
          <p:cNvPr id="128" name="Google Shape;12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041" y="1669596"/>
            <a:ext cx="7148259" cy="446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 descr="HUMAAINE – chaire 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7"/>
          <p:cNvSpPr txBox="1"/>
          <p:nvPr/>
        </p:nvSpPr>
        <p:spPr>
          <a:xfrm>
            <a:off x="143475" y="670150"/>
            <a:ext cx="89553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30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Conversational</a:t>
            </a:r>
            <a:r>
              <a:rPr lang="fr-FR" sz="3000" b="1" dirty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agents as </a:t>
            </a:r>
            <a:r>
              <a:rPr lang="fr-FR" sz="30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lang="fr-FR" sz="3000" b="1" dirty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topic and </a:t>
            </a:r>
            <a:r>
              <a:rPr lang="fr-FR" sz="30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ethical</a:t>
            </a:r>
            <a:r>
              <a:rPr lang="fr-FR" sz="3000" b="1" dirty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 challenge</a:t>
            </a:r>
            <a:endParaRPr sz="3000" b="1" dirty="0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lnSpc>
                <a:spcPct val="96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7"/>
          <p:cNvSpPr txBox="1"/>
          <p:nvPr/>
        </p:nvSpPr>
        <p:spPr>
          <a:xfrm>
            <a:off x="335936" y="5358000"/>
            <a:ext cx="5825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CNPEN : </a:t>
            </a:r>
            <a:r>
              <a:rPr lang="fr-FR" sz="1600" dirty="0">
                <a:solidFill>
                  <a:srgbClr val="353735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National Pilot </a:t>
            </a:r>
            <a:r>
              <a:rPr lang="fr-FR" sz="1600" dirty="0" err="1">
                <a:solidFill>
                  <a:srgbClr val="353735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Committee</a:t>
            </a:r>
            <a:r>
              <a:rPr lang="fr-FR" sz="1600" dirty="0">
                <a:solidFill>
                  <a:srgbClr val="353735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 for Digital </a:t>
            </a:r>
            <a:r>
              <a:rPr lang="fr-FR" sz="1600" dirty="0" err="1">
                <a:solidFill>
                  <a:srgbClr val="353735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Ethics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smtClean="0">
                <a:solidFill>
                  <a:srgbClr val="353735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          The </a:t>
            </a:r>
            <a:r>
              <a:rPr lang="fr-FR" sz="1600" dirty="0" err="1">
                <a:solidFill>
                  <a:srgbClr val="353735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ethical</a:t>
            </a:r>
            <a:r>
              <a:rPr lang="fr-FR" sz="1600" dirty="0">
                <a:solidFill>
                  <a:srgbClr val="353735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 issues of </a:t>
            </a:r>
            <a:r>
              <a:rPr lang="fr-FR" sz="1600" dirty="0" err="1">
                <a:solidFill>
                  <a:srgbClr val="353735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conversational</a:t>
            </a:r>
            <a:r>
              <a:rPr lang="fr-FR" sz="1600" dirty="0">
                <a:solidFill>
                  <a:srgbClr val="353735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 agents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GPAI : Global </a:t>
            </a:r>
            <a:r>
              <a:rPr lang="fr-F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Partnership</a:t>
            </a: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AI : The future of </a:t>
            </a:r>
            <a:r>
              <a:rPr lang="fr-F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(2020-24)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/>
          <p:nvPr/>
        </p:nvSpPr>
        <p:spPr>
          <a:xfrm>
            <a:off x="336550" y="895350"/>
            <a:ext cx="8630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b="1">
                <a:solidFill>
                  <a:srgbClr val="051D95"/>
                </a:solidFill>
                <a:latin typeface="Calibri"/>
                <a:ea typeface="Calibri"/>
                <a:cs typeface="Calibri"/>
                <a:sym typeface="Calibri"/>
              </a:rPr>
              <a:t>HUMAAINE Goal: T</a:t>
            </a:r>
            <a:r>
              <a:rPr lang="fr-FR" sz="3000" b="1">
                <a:solidFill>
                  <a:srgbClr val="00008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he interdisciplinary study of spoken machine behaviour</a:t>
            </a:r>
            <a:endParaRPr sz="3000" b="1">
              <a:solidFill>
                <a:srgbClr val="00008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051D9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8"/>
          <p:cNvSpPr/>
          <p:nvPr/>
        </p:nvSpPr>
        <p:spPr>
          <a:xfrm>
            <a:off x="79750" y="1768100"/>
            <a:ext cx="91440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alibri"/>
              <a:buChar char="●"/>
            </a:pPr>
            <a:r>
              <a:rPr lang="fr-F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Scientific interdisciplinary lab. to study conversational machines, not as engineering artefacts, but as a class of agents with particular behavioral patterns and ecology.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Push forward a strong interdisciplinary collaboration between computer science, behavioral economics and linguistics at Paris-Saclay (STIC/SHS).</a:t>
            </a:r>
            <a:endParaRPr sz="2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fr-FR" sz="2000">
                <a:latin typeface="Calibri"/>
                <a:ea typeface="Calibri"/>
                <a:cs typeface="Calibri"/>
                <a:sym typeface="Calibri"/>
              </a:rPr>
              <a:t>Create ‘affective’ chatbot/social robots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fr-FR" sz="2000">
                <a:latin typeface="Calibri"/>
                <a:ea typeface="Calibri"/>
                <a:cs typeface="Calibri"/>
                <a:sym typeface="Calibri"/>
              </a:rPr>
              <a:t>Study interactions and relationships: Notably, how will vulnerable people be protected against potential threats (dependence, isolation, manipulation/nudge) of the machine?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fr-FR" sz="2000">
                <a:latin typeface="Calibri"/>
                <a:ea typeface="Calibri"/>
                <a:cs typeface="Calibri"/>
                <a:sym typeface="Calibri"/>
              </a:rPr>
              <a:t>Audit and measure the potential influence of affective systems on humans,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fr-FR" sz="2000">
                <a:latin typeface="Calibri"/>
                <a:ea typeface="Calibri"/>
                <a:cs typeface="Calibri"/>
                <a:sym typeface="Calibri"/>
              </a:rPr>
              <a:t>Go towards a conception of "</a:t>
            </a:r>
            <a:r>
              <a:rPr lang="fr-FR" sz="2000" i="1">
                <a:latin typeface="Calibri"/>
                <a:ea typeface="Calibri"/>
                <a:cs typeface="Calibri"/>
                <a:sym typeface="Calibri"/>
              </a:rPr>
              <a:t>ethical systems</a:t>
            </a:r>
            <a:r>
              <a:rPr lang="fr-FR" sz="2000">
                <a:latin typeface="Calibri"/>
                <a:ea typeface="Calibri"/>
                <a:cs typeface="Calibri"/>
                <a:sym typeface="Calibri"/>
              </a:rPr>
              <a:t>", by design or not.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	   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					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	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					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L. Devillers</a:t>
            </a:r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pic>
        <p:nvPicPr>
          <p:cNvPr id="143" name="Google Shape;143;p18" descr="HUMAAINE – chaire 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/>
          <p:nvPr/>
        </p:nvSpPr>
        <p:spPr>
          <a:xfrm>
            <a:off x="566125" y="1455825"/>
            <a:ext cx="6406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b="1">
                <a:solidFill>
                  <a:srgbClr val="051D95"/>
                </a:solidFill>
                <a:latin typeface="Calibri"/>
                <a:ea typeface="Calibri"/>
                <a:cs typeface="Calibri"/>
                <a:sym typeface="Calibri"/>
              </a:rPr>
              <a:t>HUMAAINE: 5 axes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9"/>
          <p:cNvSpPr/>
          <p:nvPr/>
        </p:nvSpPr>
        <p:spPr>
          <a:xfrm>
            <a:off x="493500" y="2026875"/>
            <a:ext cx="81570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Emotion </a:t>
            </a: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detection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spoken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interaction (</a:t>
            </a: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deep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and Affective Agents / Robots  (</a:t>
            </a: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reinforcement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Scientifi</a:t>
            </a:r>
            <a:r>
              <a:rPr lang="fr-FR" sz="2200" dirty="0">
                <a:latin typeface="Calibri"/>
                <a:ea typeface="Calibri"/>
                <a:cs typeface="Calibri"/>
                <a:sym typeface="Calibri"/>
              </a:rPr>
              <a:t>c </a:t>
            </a:r>
            <a:r>
              <a:rPr lang="fr-FR" sz="2200" dirty="0" err="1">
                <a:latin typeface="Calibri"/>
                <a:ea typeface="Calibri"/>
                <a:cs typeface="Calibri"/>
                <a:sym typeface="Calibri"/>
              </a:rPr>
              <a:t>interdisciplinary</a:t>
            </a:r>
            <a:r>
              <a:rPr lang="fr-FR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ab. to </a:t>
            </a: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study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conversational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agents </a:t>
            </a: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behavior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impact of </a:t>
            </a: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nudging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measures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ethics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features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economic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issues)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Dissemination</a:t>
            </a:r>
            <a:r>
              <a:rPr lang="fr-F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fr-F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Teaching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u="sng" dirty="0">
              <a:solidFill>
                <a:srgbClr val="00669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	     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						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L. Devillers</a:t>
            </a:r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p:pic>
        <p:nvPicPr>
          <p:cNvPr id="155" name="Google Shape;155;p19" descr="HUMAAINE – chaire 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/>
          <p:nvPr/>
        </p:nvSpPr>
        <p:spPr>
          <a:xfrm>
            <a:off x="336550" y="1082348"/>
            <a:ext cx="5257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00" b="1">
                <a:solidFill>
                  <a:srgbClr val="051D95"/>
                </a:solidFill>
                <a:latin typeface="Calibri"/>
                <a:ea typeface="Calibri"/>
                <a:cs typeface="Calibri"/>
                <a:sym typeface="Calibri"/>
              </a:rPr>
              <a:t>Partners</a:t>
            </a:r>
            <a:endParaRPr sz="400"/>
          </a:p>
        </p:txBody>
      </p:sp>
      <p:sp>
        <p:nvSpPr>
          <p:cNvPr id="164" name="Google Shape;164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L. Devillers</a:t>
            </a:r>
            <a:endParaRPr/>
          </a:p>
        </p:txBody>
      </p:sp>
      <p:sp>
        <p:nvSpPr>
          <p:cNvPr id="165" name="Google Shape;165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pic>
        <p:nvPicPr>
          <p:cNvPr id="166" name="Google Shape;166;p20" descr="HUMAAINE – chaire 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2750" y="910513"/>
            <a:ext cx="1457525" cy="14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425" y="1695529"/>
            <a:ext cx="2143126" cy="145751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 txBox="1"/>
          <p:nvPr/>
        </p:nvSpPr>
        <p:spPr>
          <a:xfrm>
            <a:off x="2833351" y="2068140"/>
            <a:ext cx="983700" cy="12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5064" y="1448775"/>
            <a:ext cx="1709846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45900" y="2286150"/>
            <a:ext cx="2895575" cy="984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38388" y="1584031"/>
            <a:ext cx="2133600" cy="67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66925" y="2826435"/>
            <a:ext cx="2143126" cy="68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34900" y="3592488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4800" y="3697300"/>
            <a:ext cx="2381250" cy="168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0"/>
          <p:cNvSpPr txBox="1"/>
          <p:nvPr/>
        </p:nvSpPr>
        <p:spPr>
          <a:xfrm>
            <a:off x="113975" y="20681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Google Shape;177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5875" y="5763725"/>
            <a:ext cx="3149614" cy="68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279800" y="5665875"/>
            <a:ext cx="2539455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 descr="Accueil" title="Accueil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717075" y="3592511"/>
            <a:ext cx="1709825" cy="1668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>
            <a:spLocks noGrp="1"/>
          </p:cNvSpPr>
          <p:nvPr>
            <p:ph type="title"/>
          </p:nvPr>
        </p:nvSpPr>
        <p:spPr>
          <a:xfrm>
            <a:off x="515708" y="84810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3959"/>
              <a:buFont typeface="Calibri"/>
              <a:buNone/>
            </a:pPr>
            <a:r>
              <a:rPr lang="fr-FR" sz="3060" b="1">
                <a:solidFill>
                  <a:srgbClr val="000090"/>
                </a:solidFill>
              </a:rPr>
              <a:t>1 - Emotion </a:t>
            </a:r>
            <a:r>
              <a:rPr lang="fr-FR" sz="3060" b="1" dirty="0" err="1">
                <a:solidFill>
                  <a:srgbClr val="000090"/>
                </a:solidFill>
              </a:rPr>
              <a:t>detection</a:t>
            </a:r>
            <a:endParaRPr sz="3060" b="1" dirty="0">
              <a:solidFill>
                <a:srgbClr val="000090"/>
              </a:solidFill>
            </a:endParaRPr>
          </a:p>
        </p:txBody>
      </p:sp>
      <p:sp>
        <p:nvSpPr>
          <p:cNvPr id="185" name="Google Shape;185;p21"/>
          <p:cNvSpPr txBox="1">
            <a:spLocks noGrp="1"/>
          </p:cNvSpPr>
          <p:nvPr>
            <p:ph type="body" idx="1"/>
          </p:nvPr>
        </p:nvSpPr>
        <p:spPr>
          <a:xfrm>
            <a:off x="220700" y="1683750"/>
            <a:ext cx="39930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701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endParaRPr sz="2720"/>
          </a:p>
          <a:p>
            <a:pPr marL="34290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fr-FR" sz="2720"/>
              <a:t>Computing that relates to, arises from or deliberately influences emotion or other affective phenomena (Picard, MIT 1997). </a:t>
            </a:r>
            <a:endParaRPr sz="2720"/>
          </a:p>
          <a:p>
            <a:pPr marL="34290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fr-FR" sz="2720"/>
              <a:t>Giving technology skills of “emotion detection” for interacting with us </a:t>
            </a:r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  <p:pic>
        <p:nvPicPr>
          <p:cNvPr id="187" name="Google Shape;187;p21" descr="metropol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0508" y="2299164"/>
            <a:ext cx="4178505" cy="277336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1"/>
          <p:cNvSpPr/>
          <p:nvPr/>
        </p:nvSpPr>
        <p:spPr>
          <a:xfrm rot="-9526323">
            <a:off x="6457117" y="3037781"/>
            <a:ext cx="468892" cy="33037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 extrusionOk="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 extrusionOk="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1"/>
          <p:cNvSpPr/>
          <p:nvPr/>
        </p:nvSpPr>
        <p:spPr>
          <a:xfrm rot="1433609">
            <a:off x="6553836" y="2627629"/>
            <a:ext cx="468890" cy="33038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 extrusionOk="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 extrusionOk="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1"/>
          <p:cNvSpPr txBox="1"/>
          <p:nvPr/>
        </p:nvSpPr>
        <p:spPr>
          <a:xfrm>
            <a:off x="5434731" y="5193707"/>
            <a:ext cx="3566100" cy="64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Metropolis (1927)</a:t>
            </a: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Fritz Lang</a:t>
            </a:r>
            <a:endParaRPr/>
          </a:p>
        </p:txBody>
      </p:sp>
      <p:sp>
        <p:nvSpPr>
          <p:cNvPr id="191" name="Google Shape;191;p21"/>
          <p:cNvSpPr/>
          <p:nvPr/>
        </p:nvSpPr>
        <p:spPr>
          <a:xfrm>
            <a:off x="4295524" y="3251863"/>
            <a:ext cx="1236000" cy="6315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Emotion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detection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6691550" y="1489575"/>
            <a:ext cx="2248800" cy="903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Emotion Generation</a:t>
            </a:r>
            <a:b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Synthesis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1"/>
          <p:cNvSpPr/>
          <p:nvPr/>
        </p:nvSpPr>
        <p:spPr>
          <a:xfrm>
            <a:off x="4295525" y="1520799"/>
            <a:ext cx="1560000" cy="840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Interpretation </a:t>
            </a:r>
            <a:b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Decision making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4" name="Google Shape;194;p21"/>
          <p:cNvCxnSpPr/>
          <p:nvPr/>
        </p:nvCxnSpPr>
        <p:spPr>
          <a:xfrm rot="10800000">
            <a:off x="4794338" y="2686315"/>
            <a:ext cx="0" cy="461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5" name="Google Shape;195;p21"/>
          <p:cNvCxnSpPr/>
          <p:nvPr/>
        </p:nvCxnSpPr>
        <p:spPr>
          <a:xfrm>
            <a:off x="5986846" y="1941513"/>
            <a:ext cx="7047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6" name="Google Shape;196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L. Devillers</a:t>
            </a:r>
            <a:endParaRPr/>
          </a:p>
        </p:txBody>
      </p:sp>
      <p:pic>
        <p:nvPicPr>
          <p:cNvPr id="197" name="Google Shape;197;p21" descr="HUMAAINE – chaire 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2"/>
          <p:cNvSpPr txBox="1"/>
          <p:nvPr/>
        </p:nvSpPr>
        <p:spPr>
          <a:xfrm>
            <a:off x="-776175" y="1643225"/>
            <a:ext cx="1020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000"/>
              <a:buFont typeface="Calibri"/>
              <a:buNone/>
            </a:pPr>
            <a:r>
              <a:rPr lang="fr-FR" sz="3000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Emotions play a central role in social interaction</a:t>
            </a:r>
            <a:endParaRPr sz="3000"/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ts val="4000"/>
              <a:buFont typeface="Calibri"/>
              <a:buNone/>
            </a:pPr>
            <a:endParaRPr sz="4000" b="1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2"/>
          <p:cNvSpPr/>
          <p:nvPr/>
        </p:nvSpPr>
        <p:spPr>
          <a:xfrm>
            <a:off x="360906" y="2620712"/>
            <a:ext cx="3980400" cy="2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main functions (K. Scherer) :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735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•"/>
            </a:pPr>
            <a:r>
              <a:rPr lang="fr-FR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reaction to a stimuli,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73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•"/>
            </a:pPr>
            <a:r>
              <a:rPr lang="fr-FR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physiological and</a:t>
            </a:r>
            <a:r>
              <a:rPr lang="fr-FR" sz="2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psychological preparation to an appropriate action,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735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•"/>
            </a:pPr>
            <a:r>
              <a:rPr lang="fr-FR" sz="2200">
                <a:latin typeface="Calibri"/>
                <a:ea typeface="Calibri"/>
                <a:cs typeface="Calibri"/>
                <a:sym typeface="Calibri"/>
              </a:rPr>
              <a:t>Communicative function of their intentions to another person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2"/>
          <p:cNvSpPr txBox="1">
            <a:spLocks noGrp="1"/>
          </p:cNvSpPr>
          <p:nvPr>
            <p:ph type="body" idx="1"/>
          </p:nvPr>
        </p:nvSpPr>
        <p:spPr>
          <a:xfrm>
            <a:off x="4730549" y="2620698"/>
            <a:ext cx="4194300" cy="3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fr-FR" sz="2240"/>
              <a:t> Emotional cues: </a:t>
            </a:r>
            <a:endParaRPr sz="2240"/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rgbClr val="0000FF"/>
              </a:buClr>
              <a:buSzPts val="2240"/>
              <a:buChar char="•"/>
            </a:pPr>
            <a:r>
              <a:rPr lang="fr-FR" sz="2240">
                <a:solidFill>
                  <a:srgbClr val="0000FF"/>
                </a:solidFill>
              </a:rPr>
              <a:t>Voice (prosody : timber, energy, rythm)</a:t>
            </a:r>
            <a:endParaRPr>
              <a:solidFill>
                <a:srgbClr val="0000FF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rgbClr val="0000FF"/>
              </a:buClr>
              <a:buSzPts val="2240"/>
              <a:buChar char="•"/>
            </a:pPr>
            <a:r>
              <a:rPr lang="fr-FR" sz="2240">
                <a:solidFill>
                  <a:srgbClr val="0000FF"/>
                </a:solidFill>
              </a:rPr>
              <a:t>Affect bursts</a:t>
            </a:r>
            <a:endParaRPr sz="2240">
              <a:solidFill>
                <a:srgbClr val="0000FF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rgbClr val="FF0000"/>
              </a:buClr>
              <a:buSzPts val="2240"/>
              <a:buChar char="•"/>
            </a:pPr>
            <a:r>
              <a:rPr lang="fr-FR" sz="2240">
                <a:solidFill>
                  <a:srgbClr val="FF0000"/>
                </a:solidFill>
              </a:rPr>
              <a:t>Face, kinect</a:t>
            </a:r>
            <a:endParaRPr sz="2240">
              <a:solidFill>
                <a:srgbClr val="FF0000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fr-FR" sz="2240"/>
              <a:t>Posture, Gestures, movement, </a:t>
            </a:r>
            <a:endParaRPr sz="2240"/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fr-FR" sz="2240"/>
              <a:t>Eye tracking,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fr-FR" sz="2240"/>
              <a:t>Behavior, Action </a:t>
            </a:r>
            <a:endParaRPr sz="2240"/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fr-FR" sz="2240"/>
              <a:t>Temperature, Respiration, Pupil dilation, </a:t>
            </a:r>
            <a:r>
              <a:rPr lang="fr-FR" sz="2240">
                <a:solidFill>
                  <a:srgbClr val="FF0000"/>
                </a:solidFill>
              </a:rPr>
              <a:t>Skin conductance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fr-FR" sz="2240"/>
              <a:t>ECG, EEG, Blood pressure, etc. </a:t>
            </a:r>
            <a:endParaRPr sz="2240"/>
          </a:p>
        </p:txBody>
      </p:sp>
      <p:sp>
        <p:nvSpPr>
          <p:cNvPr id="206" name="Google Shape;206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L. Devillers</a:t>
            </a:r>
            <a:endParaRPr/>
          </a:p>
        </p:txBody>
      </p:sp>
      <p:sp>
        <p:nvSpPr>
          <p:cNvPr id="207" name="Google Shape;207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  <p:pic>
        <p:nvPicPr>
          <p:cNvPr id="208" name="Google Shape;208;p22" descr="HUMAAINE – chaire I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1400</Words>
  <Application>Microsoft Macintosh PowerPoint</Application>
  <PresentationFormat>Présentation à l'écran (4:3)</PresentationFormat>
  <Paragraphs>288</Paragraphs>
  <Slides>22</Slides>
  <Notes>21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2" baseType="lpstr">
      <vt:lpstr>Times New Roman</vt:lpstr>
      <vt:lpstr>Roboto</vt:lpstr>
      <vt:lpstr>Helvetica Neue Light</vt:lpstr>
      <vt:lpstr>Noto Sans Symbols</vt:lpstr>
      <vt:lpstr>Arial</vt:lpstr>
      <vt:lpstr>Calibri</vt:lpstr>
      <vt:lpstr>Candara</vt:lpstr>
      <vt:lpstr>Comic Sans MS</vt:lpstr>
      <vt:lpstr>Times</vt:lpstr>
      <vt:lpstr>Thème Office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1 - Emotion detection</vt:lpstr>
      <vt:lpstr>Présentation PowerPoint</vt:lpstr>
      <vt:lpstr>Présentation PowerPoint</vt:lpstr>
      <vt:lpstr>2 - Social and affective robots </vt:lpstr>
      <vt:lpstr>Présentation PowerPoint</vt:lpstr>
      <vt:lpstr>Real tests </vt:lpstr>
      <vt:lpstr>Présentation PowerPoint</vt:lpstr>
      <vt:lpstr>The Nudge</vt:lpstr>
      <vt:lpstr> </vt:lpstr>
      <vt:lpstr>DATAIA Project Good - Bad nudges</vt:lpstr>
      <vt:lpstr>Présentation PowerPoint</vt:lpstr>
      <vt:lpstr>HUMAAINE: New experiments </vt:lpstr>
      <vt:lpstr>4 - Dissemination</vt:lpstr>
      <vt:lpstr>5 - Teaching</vt:lpstr>
      <vt:lpstr>Next steps 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cp:lastModifiedBy>Laurence Devillers</cp:lastModifiedBy>
  <cp:revision>5</cp:revision>
  <dcterms:modified xsi:type="dcterms:W3CDTF">2020-09-09T10:14:18Z</dcterms:modified>
</cp:coreProperties>
</file>