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0" r:id="rId3"/>
    <p:sldMasterId id="2147483691" r:id="rId4"/>
    <p:sldMasterId id="2147483705" r:id="rId5"/>
    <p:sldMasterId id="2147483717" r:id="rId6"/>
  </p:sldMasterIdLst>
  <p:notesMasterIdLst>
    <p:notesMasterId r:id="rId33"/>
  </p:notesMasterIdLst>
  <p:sldIdLst>
    <p:sldId id="404" r:id="rId7"/>
    <p:sldId id="268" r:id="rId8"/>
    <p:sldId id="287" r:id="rId9"/>
    <p:sldId id="405" r:id="rId10"/>
    <p:sldId id="408" r:id="rId11"/>
    <p:sldId id="430" r:id="rId12"/>
    <p:sldId id="431" r:id="rId13"/>
    <p:sldId id="281" r:id="rId14"/>
    <p:sldId id="288" r:id="rId15"/>
    <p:sldId id="278" r:id="rId16"/>
    <p:sldId id="279" r:id="rId17"/>
    <p:sldId id="286" r:id="rId18"/>
    <p:sldId id="256" r:id="rId19"/>
    <p:sldId id="407" r:id="rId20"/>
    <p:sldId id="388" r:id="rId21"/>
    <p:sldId id="432" r:id="rId22"/>
    <p:sldId id="412" r:id="rId23"/>
    <p:sldId id="433" r:id="rId24"/>
    <p:sldId id="413" r:id="rId25"/>
    <p:sldId id="415" r:id="rId26"/>
    <p:sldId id="427" r:id="rId27"/>
    <p:sldId id="426" r:id="rId28"/>
    <p:sldId id="409" r:id="rId29"/>
    <p:sldId id="260" r:id="rId30"/>
    <p:sldId id="424" r:id="rId31"/>
    <p:sldId id="414"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C3F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4" autoAdjust="0"/>
    <p:restoredTop sz="83305" autoAdjust="0"/>
  </p:normalViewPr>
  <p:slideViewPr>
    <p:cSldViewPr snapToGrid="0">
      <p:cViewPr varScale="1">
        <p:scale>
          <a:sx n="100" d="100"/>
          <a:sy n="100" d="100"/>
        </p:scale>
        <p:origin x="179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818EAD-F0F3-4B64-AD4C-4C98B38E80E1}" type="datetimeFigureOut">
              <a:rPr lang="fr-FR" smtClean="0"/>
              <a:t>05/11/2020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01E11-5ECC-4128-84E3-E62323091AD6}" type="slidenum">
              <a:rPr lang="fr-FR" smtClean="0"/>
              <a:t>‹N°›</a:t>
            </a:fld>
            <a:endParaRPr lang="fr-FR"/>
          </a:p>
        </p:txBody>
      </p:sp>
    </p:spTree>
    <p:extLst>
      <p:ext uri="{BB962C8B-B14F-4D97-AF65-F5344CB8AC3E}">
        <p14:creationId xmlns:p14="http://schemas.microsoft.com/office/powerpoint/2010/main" val="1088678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164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Les variables considérées pour réaliser le clustering incluront à la fois des caractéristiques cliniques (diagnostics, analyses des comptes-rendus textuels), d’examens de laboratoire, de comptes-rendus d’imagerie, de prescription, ainsi que les éléments relatifs au parcours de soins des patients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Des </a:t>
            </a:r>
            <a:r>
              <a:rPr lang="fr-FR" sz="1200" b="1" kern="1200" dirty="0">
                <a:solidFill>
                  <a:schemeClr val="tx1"/>
                </a:solidFill>
                <a:effectLst/>
                <a:latin typeface="+mn-lt"/>
                <a:ea typeface="+mn-ea"/>
                <a:cs typeface="+mn-cs"/>
              </a:rPr>
              <a:t>collaborations</a:t>
            </a:r>
            <a:r>
              <a:rPr lang="fr-FR" sz="1200" kern="1200" dirty="0">
                <a:solidFill>
                  <a:schemeClr val="tx1"/>
                </a:solidFill>
                <a:effectLst/>
                <a:latin typeface="+mn-lt"/>
                <a:ea typeface="+mn-ea"/>
                <a:cs typeface="+mn-cs"/>
              </a:rPr>
              <a:t> seront activement recherchées auprès d’autres équipes de recherche aux domaines d’expertise très spécifiques utiles au projet mais non directement couverts par le programme de recherche présenté ici. En particulier, l’extraction de données issues des </a:t>
            </a:r>
            <a:r>
              <a:rPr lang="fr-FR" sz="1200" b="1" u="sng" kern="1200" dirty="0">
                <a:solidFill>
                  <a:schemeClr val="tx1"/>
                </a:solidFill>
                <a:effectLst/>
                <a:latin typeface="+mn-lt"/>
                <a:ea typeface="+mn-ea"/>
                <a:cs typeface="+mn-cs"/>
              </a:rPr>
              <a:t>comptes rendus textuels</a:t>
            </a:r>
            <a:r>
              <a:rPr lang="fr-FR" sz="1200" kern="1200" dirty="0">
                <a:solidFill>
                  <a:schemeClr val="tx1"/>
                </a:solidFill>
                <a:effectLst/>
                <a:latin typeface="+mn-lt"/>
                <a:ea typeface="+mn-ea"/>
                <a:cs typeface="+mn-cs"/>
              </a:rPr>
              <a:t> en lien avec la thématique 5 (extraction d’informations d’intérêt à partir de données non structurées) s’appuiera sur une </a:t>
            </a:r>
            <a:r>
              <a:rPr lang="fr-FR" sz="1200" b="1" kern="1200" dirty="0">
                <a:solidFill>
                  <a:schemeClr val="tx1"/>
                </a:solidFill>
                <a:effectLst/>
                <a:latin typeface="+mn-lt"/>
                <a:ea typeface="+mn-ea"/>
                <a:cs typeface="+mn-cs"/>
              </a:rPr>
              <a:t>collaboration mise en place avec Xavier </a:t>
            </a:r>
            <a:r>
              <a:rPr lang="fr-FR" sz="1200" b="1" kern="1200" dirty="0" err="1">
                <a:solidFill>
                  <a:schemeClr val="tx1"/>
                </a:solidFill>
                <a:effectLst/>
                <a:latin typeface="+mn-lt"/>
                <a:ea typeface="+mn-ea"/>
                <a:cs typeface="+mn-cs"/>
              </a:rPr>
              <a:t>Tannier</a:t>
            </a: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et son équipe (</a:t>
            </a:r>
            <a:r>
              <a:rPr lang="fr-FR" sz="1200" b="1" kern="1200" dirty="0">
                <a:solidFill>
                  <a:schemeClr val="tx1"/>
                </a:solidFill>
                <a:effectLst/>
                <a:latin typeface="+mn-lt"/>
                <a:ea typeface="+mn-ea"/>
                <a:cs typeface="+mn-cs"/>
              </a:rPr>
              <a:t>LIMICS</a:t>
            </a:r>
            <a:r>
              <a:rPr lang="fr-FR" sz="1200" kern="1200" dirty="0">
                <a:solidFill>
                  <a:schemeClr val="tx1"/>
                </a:solidFill>
                <a:effectLst/>
                <a:latin typeface="+mn-lt"/>
                <a:ea typeface="+mn-ea"/>
                <a:cs typeface="+mn-cs"/>
              </a:rPr>
              <a:t>, Laboratoire d'Informatique Médicale et d'Ingénierie des Connaissances en e-Santé, UMRS 1142).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5E349-A8C0-4D5D-906B-745E11558D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879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9492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605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8498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dirty="0"/>
          </a:p>
        </p:txBody>
      </p:sp>
      <p:sp>
        <p:nvSpPr>
          <p:cNvPr id="317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F3DDF27-EAE0-4AB6-8A56-BE05FF5E805A}" type="slidenum">
              <a:rPr lang="fr-FR"/>
              <a:pPr fontAlgn="base">
                <a:spcBef>
                  <a:spcPct val="0"/>
                </a:spcBef>
                <a:spcAft>
                  <a:spcPct val="0"/>
                </a:spcAft>
              </a:pPr>
              <a:t>15</a:t>
            </a:fld>
            <a:endParaRPr lang="fr-FR"/>
          </a:p>
        </p:txBody>
      </p:sp>
    </p:spTree>
    <p:extLst>
      <p:ext uri="{BB962C8B-B14F-4D97-AF65-F5344CB8AC3E}">
        <p14:creationId xmlns:p14="http://schemas.microsoft.com/office/powerpoint/2010/main" val="2651968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dirty="0"/>
          </a:p>
        </p:txBody>
      </p:sp>
      <p:sp>
        <p:nvSpPr>
          <p:cNvPr id="317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F3DDF27-EAE0-4AB6-8A56-BE05FF5E805A}" type="slidenum">
              <a:rPr lang="fr-FR"/>
              <a:pPr fontAlgn="base">
                <a:spcBef>
                  <a:spcPct val="0"/>
                </a:spcBef>
                <a:spcAft>
                  <a:spcPct val="0"/>
                </a:spcAft>
              </a:pPr>
              <a:t>16</a:t>
            </a:fld>
            <a:endParaRPr lang="fr-FR"/>
          </a:p>
        </p:txBody>
      </p:sp>
    </p:spTree>
    <p:extLst>
      <p:ext uri="{BB962C8B-B14F-4D97-AF65-F5344CB8AC3E}">
        <p14:creationId xmlns:p14="http://schemas.microsoft.com/office/powerpoint/2010/main" val="1428117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dirty="0"/>
          </a:p>
        </p:txBody>
      </p:sp>
      <p:sp>
        <p:nvSpPr>
          <p:cNvPr id="317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F3DDF27-EAE0-4AB6-8A56-BE05FF5E805A}" type="slidenum">
              <a:rPr lang="fr-FR"/>
              <a:pPr fontAlgn="base">
                <a:spcBef>
                  <a:spcPct val="0"/>
                </a:spcBef>
                <a:spcAft>
                  <a:spcPct val="0"/>
                </a:spcAft>
              </a:pPr>
              <a:t>17</a:t>
            </a:fld>
            <a:endParaRPr lang="fr-FR"/>
          </a:p>
        </p:txBody>
      </p:sp>
    </p:spTree>
    <p:extLst>
      <p:ext uri="{BB962C8B-B14F-4D97-AF65-F5344CB8AC3E}">
        <p14:creationId xmlns:p14="http://schemas.microsoft.com/office/powerpoint/2010/main" val="2043137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dirty="0"/>
          </a:p>
        </p:txBody>
      </p:sp>
      <p:sp>
        <p:nvSpPr>
          <p:cNvPr id="317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F3DDF27-EAE0-4AB6-8A56-BE05FF5E805A}" type="slidenum">
              <a:rPr lang="fr-FR"/>
              <a:pPr fontAlgn="base">
                <a:spcBef>
                  <a:spcPct val="0"/>
                </a:spcBef>
                <a:spcAft>
                  <a:spcPct val="0"/>
                </a:spcAft>
              </a:pPr>
              <a:t>18</a:t>
            </a:fld>
            <a:endParaRPr lang="fr-FR"/>
          </a:p>
        </p:txBody>
      </p:sp>
    </p:spTree>
    <p:extLst>
      <p:ext uri="{BB962C8B-B14F-4D97-AF65-F5344CB8AC3E}">
        <p14:creationId xmlns:p14="http://schemas.microsoft.com/office/powerpoint/2010/main" val="1615096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6001E11-5ECC-4128-84E3-E62323091AD6}" type="slidenum">
              <a:rPr lang="fr-FR" smtClean="0"/>
              <a:t>21</a:t>
            </a:fld>
            <a:endParaRPr lang="fr-FR"/>
          </a:p>
        </p:txBody>
      </p:sp>
    </p:spTree>
    <p:extLst>
      <p:ext uri="{BB962C8B-B14F-4D97-AF65-F5344CB8AC3E}">
        <p14:creationId xmlns:p14="http://schemas.microsoft.com/office/powerpoint/2010/main" val="2344042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tif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4.tif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4.tif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tif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4.tif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A5BD44-B702-4C61-9425-BF68A7852BF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5488293-DE8C-4C0D-BB96-91CE13E869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54A4F4A-2A69-469F-A974-46A7EC76BB56}"/>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5" name="Espace réservé du pied de page 4">
            <a:extLst>
              <a:ext uri="{FF2B5EF4-FFF2-40B4-BE49-F238E27FC236}">
                <a16:creationId xmlns:a16="http://schemas.microsoft.com/office/drawing/2014/main" id="{7F9D04E7-6CC7-4FA0-B7B4-DD46C5E329B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5D3D0CA-AEBF-4DEA-AD2D-E131DD17AED2}"/>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274717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D71A31-98B0-4B9D-9FF5-C66D6B5DF73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4A41BBD-D24E-4C19-983D-96E335545EA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2EE3D30-BC85-4531-9A48-9F1204581229}"/>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5" name="Espace réservé du pied de page 4">
            <a:extLst>
              <a:ext uri="{FF2B5EF4-FFF2-40B4-BE49-F238E27FC236}">
                <a16:creationId xmlns:a16="http://schemas.microsoft.com/office/drawing/2014/main" id="{84422678-9B35-409B-9C18-F9D01CA6137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58833C8-7610-4BA2-85DF-9491DFE4A571}"/>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62051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24050FE-3B6D-40DE-970D-51739A325A4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29F7A7C-022C-4F87-A9B2-EAA40C3CA52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8C82680-7787-462C-885A-4A98761AA5F9}"/>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5" name="Espace réservé du pied de page 4">
            <a:extLst>
              <a:ext uri="{FF2B5EF4-FFF2-40B4-BE49-F238E27FC236}">
                <a16:creationId xmlns:a16="http://schemas.microsoft.com/office/drawing/2014/main" id="{6EF82C0D-3207-4A27-8092-E8B0ACFCF5B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13F329D-FEDB-4718-B181-F89DDA20028A}"/>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2178920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Vide Bleu">
    <p:spTree>
      <p:nvGrpSpPr>
        <p:cNvPr id="1" name=""/>
        <p:cNvGrpSpPr/>
        <p:nvPr/>
      </p:nvGrpSpPr>
      <p:grpSpPr>
        <a:xfrm>
          <a:off x="0" y="0"/>
          <a:ext cx="0" cy="0"/>
          <a:chOff x="0" y="0"/>
          <a:chExt cx="0" cy="0"/>
        </a:xfrm>
      </p:grpSpPr>
      <p:pic>
        <p:nvPicPr>
          <p:cNvPr id="14" name="Picture 3" descr="F:\Créteil\Recherche LIC\CePIA\Logos\CEPIA epi UPEC.tif"/>
          <p:cNvPicPr>
            <a:picLocks noChangeAspect="1" noChangeArrowheads="1"/>
          </p:cNvPicPr>
          <p:nvPr userDrawn="1"/>
        </p:nvPicPr>
        <p:blipFill>
          <a:blip r:embed="rId2" cstate="print"/>
          <a:srcRect l="62015" t="31185" r="18494" b="65035"/>
          <a:stretch>
            <a:fillRect/>
          </a:stretch>
        </p:blipFill>
        <p:spPr bwMode="auto">
          <a:xfrm>
            <a:off x="143339" y="116632"/>
            <a:ext cx="1584176" cy="144016"/>
          </a:xfrm>
          <a:prstGeom prst="rect">
            <a:avLst/>
          </a:prstGeom>
          <a:noFill/>
        </p:spPr>
      </p:pic>
      <p:sp>
        <p:nvSpPr>
          <p:cNvPr id="15" name="Rectangle 14"/>
          <p:cNvSpPr/>
          <p:nvPr userDrawn="1"/>
        </p:nvSpPr>
        <p:spPr>
          <a:xfrm>
            <a:off x="0" y="0"/>
            <a:ext cx="12192000" cy="119675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2" name="Rectangle 11"/>
          <p:cNvSpPr/>
          <p:nvPr userDrawn="1"/>
        </p:nvSpPr>
        <p:spPr>
          <a:xfrm rot="5400000">
            <a:off x="9073631" y="5587940"/>
            <a:ext cx="980728" cy="1559392"/>
          </a:xfrm>
          <a:prstGeom prst="rect">
            <a:avLst/>
          </a:prstGeom>
          <a:gradFill flip="none" rotWithShape="1">
            <a:gsLst>
              <a:gs pos="0">
                <a:schemeClr val="bg1"/>
              </a:gs>
              <a:gs pos="100000">
                <a:schemeClr val="bg1">
                  <a:alpha val="1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6" name="Espace réservé du numéro de diapositive 11">
            <a:extLst>
              <a:ext uri="{FF2B5EF4-FFF2-40B4-BE49-F238E27FC236}">
                <a16:creationId xmlns:a16="http://schemas.microsoft.com/office/drawing/2014/main" id="{C6CF98F8-3C04-4BF0-B115-09B6038FCFD2}"/>
              </a:ext>
            </a:extLst>
          </p:cNvPr>
          <p:cNvSpPr txBox="1">
            <a:spLocks/>
          </p:cNvSpPr>
          <p:nvPr userDrawn="1"/>
        </p:nvSpPr>
        <p:spPr>
          <a:xfrm>
            <a:off x="9254719" y="6360142"/>
            <a:ext cx="28448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a:t>
            </a:r>
            <a:fld id="{9DE71690-4012-4896-B90A-897933D7750D}" type="slidenum">
              <a:rPr kumimoji="0" lang="fr-FR" sz="1600" b="0" i="0" u="none" strike="noStrike" kern="1200" cap="none" spc="0" normalizeH="0" baseline="0" noProof="0" smtClean="0">
                <a:ln>
                  <a:noFill/>
                </a:ln>
                <a:solidFill>
                  <a:schemeClr val="tx1"/>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r>
              <a:rPr kumimoji="0" lang="fr-FR" sz="16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a:t>
            </a:r>
          </a:p>
        </p:txBody>
      </p:sp>
      <p:cxnSp>
        <p:nvCxnSpPr>
          <p:cNvPr id="19" name="Connecteur droit 18">
            <a:extLst>
              <a:ext uri="{FF2B5EF4-FFF2-40B4-BE49-F238E27FC236}">
                <a16:creationId xmlns:a16="http://schemas.microsoft.com/office/drawing/2014/main" id="{8659D3AD-8BE1-4DB8-96B6-85AA97CFFDAC}"/>
              </a:ext>
            </a:extLst>
          </p:cNvPr>
          <p:cNvCxnSpPr>
            <a:cxnSpLocks/>
          </p:cNvCxnSpPr>
          <p:nvPr userDrawn="1"/>
        </p:nvCxnSpPr>
        <p:spPr>
          <a:xfrm>
            <a:off x="11376587" y="6245933"/>
            <a:ext cx="0" cy="51232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864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Vide ">
    <p:spTree>
      <p:nvGrpSpPr>
        <p:cNvPr id="1" name=""/>
        <p:cNvGrpSpPr/>
        <p:nvPr/>
      </p:nvGrpSpPr>
      <p:grpSpPr>
        <a:xfrm>
          <a:off x="0" y="0"/>
          <a:ext cx="0" cy="0"/>
          <a:chOff x="0" y="0"/>
          <a:chExt cx="0" cy="0"/>
        </a:xfrm>
      </p:grpSpPr>
      <p:sp>
        <p:nvSpPr>
          <p:cNvPr id="12" name="Rectangle 11"/>
          <p:cNvSpPr/>
          <p:nvPr userDrawn="1"/>
        </p:nvSpPr>
        <p:spPr>
          <a:xfrm rot="5400000">
            <a:off x="9073631" y="5587940"/>
            <a:ext cx="980728" cy="1559392"/>
          </a:xfrm>
          <a:prstGeom prst="rect">
            <a:avLst/>
          </a:prstGeom>
          <a:gradFill flip="none" rotWithShape="1">
            <a:gsLst>
              <a:gs pos="0">
                <a:schemeClr val="bg1"/>
              </a:gs>
              <a:gs pos="100000">
                <a:schemeClr val="bg1">
                  <a:alpha val="1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6" name="Espace réservé du numéro de diapositive 11">
            <a:extLst>
              <a:ext uri="{FF2B5EF4-FFF2-40B4-BE49-F238E27FC236}">
                <a16:creationId xmlns:a16="http://schemas.microsoft.com/office/drawing/2014/main" id="{C6CF98F8-3C04-4BF0-B115-09B6038FCFD2}"/>
              </a:ext>
            </a:extLst>
          </p:cNvPr>
          <p:cNvSpPr txBox="1">
            <a:spLocks/>
          </p:cNvSpPr>
          <p:nvPr userDrawn="1"/>
        </p:nvSpPr>
        <p:spPr>
          <a:xfrm>
            <a:off x="9254719" y="6360142"/>
            <a:ext cx="28448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a:t>
            </a:r>
            <a:fld id="{9DE71690-4012-4896-B90A-897933D7750D}" type="slidenum">
              <a:rPr kumimoji="0" lang="fr-FR" sz="1600" b="0" i="0" u="none" strike="noStrike" kern="1200" cap="none" spc="0" normalizeH="0" baseline="0" noProof="0" smtClean="0">
                <a:ln>
                  <a:noFill/>
                </a:ln>
                <a:solidFill>
                  <a:schemeClr val="tx1"/>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r>
              <a:rPr kumimoji="0" lang="fr-FR" sz="16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a:t>
            </a:r>
          </a:p>
        </p:txBody>
      </p:sp>
      <p:cxnSp>
        <p:nvCxnSpPr>
          <p:cNvPr id="19" name="Connecteur droit 18">
            <a:extLst>
              <a:ext uri="{FF2B5EF4-FFF2-40B4-BE49-F238E27FC236}">
                <a16:creationId xmlns:a16="http://schemas.microsoft.com/office/drawing/2014/main" id="{8659D3AD-8BE1-4DB8-96B6-85AA97CFFDAC}"/>
              </a:ext>
            </a:extLst>
          </p:cNvPr>
          <p:cNvCxnSpPr>
            <a:cxnSpLocks/>
          </p:cNvCxnSpPr>
          <p:nvPr userDrawn="1"/>
        </p:nvCxnSpPr>
        <p:spPr>
          <a:xfrm>
            <a:off x="11376587" y="6245933"/>
            <a:ext cx="0" cy="51232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364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D91F61-4535-4B9D-B820-5A192B9961CB}"/>
              </a:ext>
            </a:extLst>
          </p:cNvPr>
          <p:cNvSpPr/>
          <p:nvPr userDrawn="1"/>
        </p:nvSpPr>
        <p:spPr>
          <a:xfrm rot="10800000">
            <a:off x="0" y="476671"/>
            <a:ext cx="12192000" cy="6381328"/>
          </a:xfrm>
          <a:prstGeom prst="rect">
            <a:avLst/>
          </a:prstGeom>
          <a:gradFill flip="none" rotWithShape="1">
            <a:gsLst>
              <a:gs pos="0">
                <a:srgbClr val="D2DDF2">
                  <a:alpha val="91765"/>
                </a:srgbClr>
              </a:gs>
              <a:gs pos="37000">
                <a:schemeClr val="accent1">
                  <a:tint val="44500"/>
                  <a:satMod val="160000"/>
                  <a:alpha val="55000"/>
                </a:schemeClr>
              </a:gs>
              <a:gs pos="10000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7" name="Rectangle 6">
            <a:extLst>
              <a:ext uri="{FF2B5EF4-FFF2-40B4-BE49-F238E27FC236}">
                <a16:creationId xmlns:a16="http://schemas.microsoft.com/office/drawing/2014/main" id="{EB837CEA-C2DB-4BDF-B983-9B86064BCE9A}"/>
              </a:ext>
            </a:extLst>
          </p:cNvPr>
          <p:cNvSpPr/>
          <p:nvPr userDrawn="1"/>
        </p:nvSpPr>
        <p:spPr>
          <a:xfrm rot="10800000">
            <a:off x="0" y="990253"/>
            <a:ext cx="12192000" cy="5867747"/>
          </a:xfrm>
          <a:prstGeom prst="rect">
            <a:avLst/>
          </a:prstGeom>
          <a:gradFill flip="none" rotWithShape="1">
            <a:gsLst>
              <a:gs pos="0">
                <a:schemeClr val="accent1">
                  <a:tint val="66000"/>
                  <a:satMod val="160000"/>
                  <a:alpha val="37000"/>
                </a:schemeClr>
              </a:gs>
              <a:gs pos="86000">
                <a:schemeClr val="accent1">
                  <a:tint val="44500"/>
                  <a:satMod val="160000"/>
                  <a:alpha val="42000"/>
                </a:schemeClr>
              </a:gs>
              <a:gs pos="10000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re 1"/>
          <p:cNvSpPr>
            <a:spLocks noGrp="1"/>
          </p:cNvSpPr>
          <p:nvPr>
            <p:ph type="ctrTitle"/>
          </p:nvPr>
        </p:nvSpPr>
        <p:spPr>
          <a:xfrm>
            <a:off x="0" y="1988840"/>
            <a:ext cx="12192000" cy="2592288"/>
          </a:xfrm>
          <a:prstGeom prst="rect">
            <a:avLst/>
          </a:prstGeom>
          <a:gradFill flip="none" rotWithShape="1">
            <a:gsLst>
              <a:gs pos="8000">
                <a:srgbClr val="26466C"/>
              </a:gs>
              <a:gs pos="75000">
                <a:srgbClr val="26466C">
                  <a:alpha val="53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lgn="ctr">
              <a:defRPr lang="fr-FR" sz="4000" b="1">
                <a:solidFill>
                  <a:schemeClr val="lt1"/>
                </a:solidFill>
                <a:latin typeface="Franklin Gothic Demi" panose="020B0703020102020204" pitchFamily="34" charset="0"/>
                <a:ea typeface="+mn-ea"/>
                <a:cs typeface="+mn-cs"/>
              </a:defRPr>
            </a:lvl1pPr>
          </a:lstStyle>
          <a:p>
            <a:pPr marL="0" lvl="0" algn="l"/>
            <a:r>
              <a:rPr lang="fr-FR" dirty="0"/>
              <a:t>Cliquez pour modifier le style du titre</a:t>
            </a:r>
          </a:p>
        </p:txBody>
      </p:sp>
    </p:spTree>
    <p:extLst>
      <p:ext uri="{BB962C8B-B14F-4D97-AF65-F5344CB8AC3E}">
        <p14:creationId xmlns:p14="http://schemas.microsoft.com/office/powerpoint/2010/main" val="1777144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rtitr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rot="5400000">
            <a:off x="9073631" y="5587940"/>
            <a:ext cx="980728" cy="1559392"/>
          </a:xfrm>
          <a:prstGeom prst="rect">
            <a:avLst/>
          </a:prstGeom>
          <a:gradFill flip="none" rotWithShape="1">
            <a:gsLst>
              <a:gs pos="0">
                <a:schemeClr val="bg1"/>
              </a:gs>
              <a:gs pos="100000">
                <a:schemeClr val="bg1">
                  <a:alpha val="1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cxnSp>
        <p:nvCxnSpPr>
          <p:cNvPr id="18" name="Connecteur droit 17"/>
          <p:cNvCxnSpPr>
            <a:cxnSpLocks/>
          </p:cNvCxnSpPr>
          <p:nvPr userDrawn="1"/>
        </p:nvCxnSpPr>
        <p:spPr>
          <a:xfrm flipH="1">
            <a:off x="-13760" y="-36910"/>
            <a:ext cx="24344" cy="985801"/>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rot="10800000">
            <a:off x="-13759" y="1124742"/>
            <a:ext cx="12216341" cy="2448273"/>
          </a:xfrm>
          <a:prstGeom prst="rect">
            <a:avLst/>
          </a:prstGeom>
          <a:gradFill flip="none" rotWithShape="1">
            <a:gsLst>
              <a:gs pos="67000">
                <a:schemeClr val="tx2">
                  <a:lumMod val="20000"/>
                  <a:lumOff val="80000"/>
                </a:schemeClr>
              </a:gs>
              <a:gs pos="100000">
                <a:schemeClr val="bg1">
                  <a:alpha val="1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6" name="Rectangle 15"/>
          <p:cNvSpPr/>
          <p:nvPr userDrawn="1"/>
        </p:nvSpPr>
        <p:spPr>
          <a:xfrm>
            <a:off x="2726" y="2348879"/>
            <a:ext cx="12216341" cy="3600399"/>
          </a:xfrm>
          <a:prstGeom prst="rect">
            <a:avLst/>
          </a:prstGeom>
          <a:gradFill flip="none" rotWithShape="1">
            <a:gsLst>
              <a:gs pos="0">
                <a:schemeClr val="accent1">
                  <a:tint val="66000"/>
                  <a:satMod val="160000"/>
                  <a:alpha val="0"/>
                </a:schemeClr>
              </a:gs>
              <a:gs pos="20000">
                <a:srgbClr val="A1B9E3"/>
              </a:gs>
              <a:gs pos="10000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1" name="Titre 1"/>
          <p:cNvSpPr>
            <a:spLocks noGrp="1"/>
          </p:cNvSpPr>
          <p:nvPr>
            <p:ph type="title"/>
          </p:nvPr>
        </p:nvSpPr>
        <p:spPr>
          <a:xfrm>
            <a:off x="-13759" y="2132856"/>
            <a:ext cx="12216341" cy="1368152"/>
          </a:xfrm>
          <a:prstGeom prst="rect">
            <a:avLst/>
          </a:prstGeom>
          <a:gradFill flip="none" rotWithShape="1">
            <a:gsLst>
              <a:gs pos="8000">
                <a:schemeClr val="tx2">
                  <a:lumMod val="75000"/>
                </a:schemeClr>
              </a:gs>
              <a:gs pos="100000">
                <a:schemeClr val="tx2">
                  <a:lumMod val="60000"/>
                  <a:lumOff val="40000"/>
                  <a:alpha val="33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1889125" indent="-3778250">
              <a:defRPr lang="fr-FR" sz="3200" b="1" dirty="0">
                <a:latin typeface="Franklin Gothic Demi" panose="020B0703020102020204" pitchFamily="34" charset="0"/>
              </a:defRPr>
            </a:lvl1pPr>
          </a:lstStyle>
          <a:p>
            <a:pPr marL="0" lvl="0" algn="l"/>
            <a:r>
              <a:rPr lang="fr-FR" dirty="0"/>
              <a:t>Modifiez le style du titre</a:t>
            </a:r>
          </a:p>
        </p:txBody>
      </p:sp>
      <p:sp>
        <p:nvSpPr>
          <p:cNvPr id="11" name="Espace réservé du numéro de diapositive 11">
            <a:extLst>
              <a:ext uri="{FF2B5EF4-FFF2-40B4-BE49-F238E27FC236}">
                <a16:creationId xmlns:a16="http://schemas.microsoft.com/office/drawing/2014/main" id="{ACF6D614-F873-459A-970B-C6AEF2386D9B}"/>
              </a:ext>
            </a:extLst>
          </p:cNvPr>
          <p:cNvSpPr txBox="1">
            <a:spLocks/>
          </p:cNvSpPr>
          <p:nvPr userDrawn="1"/>
        </p:nvSpPr>
        <p:spPr>
          <a:xfrm>
            <a:off x="9254719" y="6360142"/>
            <a:ext cx="28448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a:t>
            </a:r>
            <a:fld id="{9DE71690-4012-4896-B90A-897933D7750D}" type="slidenum">
              <a:rPr kumimoji="0" lang="fr-FR" sz="1600" b="0" i="0" u="none" strike="noStrike" kern="1200" cap="none" spc="0" normalizeH="0" baseline="0" noProof="0" smtClean="0">
                <a:ln>
                  <a:noFill/>
                </a:ln>
                <a:solidFill>
                  <a:schemeClr val="tx1"/>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r>
              <a:rPr kumimoji="0" lang="fr-FR" sz="16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a:t>
            </a:r>
          </a:p>
        </p:txBody>
      </p:sp>
      <p:pic>
        <p:nvPicPr>
          <p:cNvPr id="14" name="Image 13">
            <a:extLst>
              <a:ext uri="{FF2B5EF4-FFF2-40B4-BE49-F238E27FC236}">
                <a16:creationId xmlns:a16="http://schemas.microsoft.com/office/drawing/2014/main" id="{219B78A4-C51D-4F86-9B53-7918F76864CE}"/>
              </a:ext>
            </a:extLst>
          </p:cNvPr>
          <p:cNvPicPr>
            <a:picLocks noChangeAspect="1"/>
          </p:cNvPicPr>
          <p:nvPr userDrawn="1"/>
        </p:nvPicPr>
        <p:blipFill rotWithShape="1">
          <a:blip r:embed="rId2"/>
          <a:srcRect l="31131" t="-2815" r="32245" b="58685"/>
          <a:stretch/>
        </p:blipFill>
        <p:spPr>
          <a:xfrm>
            <a:off x="10287002" y="6245932"/>
            <a:ext cx="718175" cy="612068"/>
          </a:xfrm>
          <a:prstGeom prst="rect">
            <a:avLst/>
          </a:prstGeom>
        </p:spPr>
      </p:pic>
      <p:pic>
        <p:nvPicPr>
          <p:cNvPr id="15" name="Image 14">
            <a:extLst>
              <a:ext uri="{FF2B5EF4-FFF2-40B4-BE49-F238E27FC236}">
                <a16:creationId xmlns:a16="http://schemas.microsoft.com/office/drawing/2014/main" id="{E80E04ED-02F3-4E6F-B5EF-93157F6E3736}"/>
              </a:ext>
            </a:extLst>
          </p:cNvPr>
          <p:cNvPicPr>
            <a:picLocks noChangeAspect="1"/>
          </p:cNvPicPr>
          <p:nvPr userDrawn="1"/>
        </p:nvPicPr>
        <p:blipFill rotWithShape="1">
          <a:blip r:embed="rId2"/>
          <a:srcRect l="9157" t="48303" r="13933" b="24603"/>
          <a:stretch/>
        </p:blipFill>
        <p:spPr>
          <a:xfrm>
            <a:off x="9066028" y="6454274"/>
            <a:ext cx="948706" cy="236391"/>
          </a:xfrm>
          <a:prstGeom prst="rect">
            <a:avLst/>
          </a:prstGeom>
        </p:spPr>
      </p:pic>
      <p:cxnSp>
        <p:nvCxnSpPr>
          <p:cNvPr id="17" name="Connecteur droit 16">
            <a:extLst>
              <a:ext uri="{FF2B5EF4-FFF2-40B4-BE49-F238E27FC236}">
                <a16:creationId xmlns:a16="http://schemas.microsoft.com/office/drawing/2014/main" id="{F3E05014-60B9-4617-B67C-1001EB6F9AA0}"/>
              </a:ext>
            </a:extLst>
          </p:cNvPr>
          <p:cNvCxnSpPr>
            <a:cxnSpLocks/>
          </p:cNvCxnSpPr>
          <p:nvPr userDrawn="1"/>
        </p:nvCxnSpPr>
        <p:spPr>
          <a:xfrm>
            <a:off x="11376587" y="6245933"/>
            <a:ext cx="0" cy="51232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466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 Titre 1 lign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41C7E3-E520-4A6B-B719-199E7C32673F}"/>
              </a:ext>
            </a:extLst>
          </p:cNvPr>
          <p:cNvSpPr/>
          <p:nvPr userDrawn="1"/>
        </p:nvSpPr>
        <p:spPr>
          <a:xfrm>
            <a:off x="0" y="0"/>
            <a:ext cx="12192000" cy="119675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re 1"/>
          <p:cNvSpPr>
            <a:spLocks noGrp="1"/>
          </p:cNvSpPr>
          <p:nvPr>
            <p:ph type="title"/>
          </p:nvPr>
        </p:nvSpPr>
        <p:spPr>
          <a:xfrm>
            <a:off x="251883" y="206056"/>
            <a:ext cx="11754735" cy="648072"/>
          </a:xfrm>
          <a:prstGeom prst="rect">
            <a:avLst/>
          </a:prstGeom>
          <a:gradFill flip="none" rotWithShape="1">
            <a:gsLst>
              <a:gs pos="0">
                <a:schemeClr val="tx2">
                  <a:lumMod val="75000"/>
                </a:schemeClr>
              </a:gs>
              <a:gs pos="100000">
                <a:schemeClr val="tx2">
                  <a:lumMod val="75000"/>
                  <a:alpha val="0"/>
                </a:schemeClr>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182563" indent="0" algn="l">
              <a:defRPr lang="fr-FR" sz="3200" b="0">
                <a:solidFill>
                  <a:schemeClr val="lt1"/>
                </a:solidFill>
                <a:latin typeface="Franklin Gothic Demi" panose="020B0703020102020204" pitchFamily="34" charset="0"/>
                <a:ea typeface="+mn-ea"/>
                <a:cs typeface="+mn-cs"/>
              </a:defRPr>
            </a:lvl1pPr>
          </a:lstStyle>
          <a:p>
            <a:pPr marL="0" lvl="0" algn="l"/>
            <a:r>
              <a:rPr lang="fr-FR" dirty="0"/>
              <a:t>Modifiez le style du titre</a:t>
            </a:r>
          </a:p>
        </p:txBody>
      </p:sp>
      <p:sp>
        <p:nvSpPr>
          <p:cNvPr id="12" name="Rectangle 11"/>
          <p:cNvSpPr/>
          <p:nvPr userDrawn="1"/>
        </p:nvSpPr>
        <p:spPr>
          <a:xfrm rot="5400000">
            <a:off x="9079137" y="5593447"/>
            <a:ext cx="969715" cy="1559392"/>
          </a:xfrm>
          <a:prstGeom prst="rect">
            <a:avLst/>
          </a:prstGeom>
          <a:gradFill flip="none" rotWithShape="1">
            <a:gsLst>
              <a:gs pos="0">
                <a:schemeClr val="bg1"/>
              </a:gs>
              <a:gs pos="100000">
                <a:schemeClr val="bg1">
                  <a:alpha val="1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texte 3" title="Sous titre"/>
          <p:cNvSpPr>
            <a:spLocks noGrp="1"/>
          </p:cNvSpPr>
          <p:nvPr>
            <p:ph type="body" sz="quarter" idx="10"/>
          </p:nvPr>
        </p:nvSpPr>
        <p:spPr>
          <a:xfrm>
            <a:off x="251883" y="980729"/>
            <a:ext cx="4609387" cy="369109"/>
          </a:xfrm>
          <a:prstGeom prst="rect">
            <a:avLst/>
          </a:prstGeom>
          <a:solidFill>
            <a:schemeClr val="tx2">
              <a:lumMod val="60000"/>
              <a:lumOff val="40000"/>
            </a:schemeClr>
          </a:solidFill>
        </p:spPr>
        <p:txBody>
          <a:bodyPr>
            <a:noAutofit/>
          </a:bodyPr>
          <a:lstStyle>
            <a:lvl1pPr marL="0" indent="0" algn="l">
              <a:buNone/>
              <a:defRPr sz="1800" b="1">
                <a:solidFill>
                  <a:schemeClr val="bg1"/>
                </a:solidFill>
                <a:latin typeface="Century Gothic" pitchFamily="34" charset="0"/>
              </a:defRPr>
            </a:lvl1pPr>
            <a:lvl5pPr marL="1828800" indent="0" algn="ctr">
              <a:buNone/>
              <a:defRPr b="1">
                <a:latin typeface="Century Gothic" pitchFamily="34" charset="0"/>
              </a:defRPr>
            </a:lvl5pPr>
          </a:lstStyle>
          <a:p>
            <a:pPr lvl="0"/>
            <a:endParaRPr lang="fr-FR" dirty="0"/>
          </a:p>
        </p:txBody>
      </p:sp>
      <p:sp>
        <p:nvSpPr>
          <p:cNvPr id="17" name="Espace réservé du texte 16"/>
          <p:cNvSpPr>
            <a:spLocks noGrp="1"/>
          </p:cNvSpPr>
          <p:nvPr>
            <p:ph type="body" sz="quarter" idx="11"/>
          </p:nvPr>
        </p:nvSpPr>
        <p:spPr>
          <a:xfrm>
            <a:off x="251885" y="1554400"/>
            <a:ext cx="11753849" cy="4333639"/>
          </a:xfrm>
          <a:prstGeom prst="rect">
            <a:avLst/>
          </a:prstGeom>
        </p:spPr>
        <p:txBody>
          <a:bodyPr>
            <a:normAutofit/>
          </a:bodyPr>
          <a:lstStyle>
            <a:lvl1pPr>
              <a:defRPr sz="2800" b="0">
                <a:latin typeface="Franklin Gothic Book" panose="020B0503020102020204" pitchFamily="34" charset="0"/>
              </a:defRPr>
            </a:lvl1pPr>
            <a:lvl2pPr>
              <a:defRPr sz="2400">
                <a:latin typeface="Franklin Gothic Book" panose="020B0503020102020204" pitchFamily="34" charset="0"/>
              </a:defRPr>
            </a:lvl2pPr>
            <a:lvl3pPr marL="1143000" indent="-228600">
              <a:buFont typeface="Wingdings" panose="05000000000000000000" pitchFamily="2" charset="2"/>
              <a:buChar cha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5" name="Espace réservé du numéro de diapositive 11">
            <a:extLst>
              <a:ext uri="{FF2B5EF4-FFF2-40B4-BE49-F238E27FC236}">
                <a16:creationId xmlns:a16="http://schemas.microsoft.com/office/drawing/2014/main" id="{7E71F5F2-5BCF-4BA7-BDB9-EC136AE4A0B0}"/>
              </a:ext>
            </a:extLst>
          </p:cNvPr>
          <p:cNvSpPr txBox="1">
            <a:spLocks/>
          </p:cNvSpPr>
          <p:nvPr userDrawn="1"/>
        </p:nvSpPr>
        <p:spPr>
          <a:xfrm>
            <a:off x="9254719" y="6360142"/>
            <a:ext cx="28448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a:t>
            </a:r>
            <a:fld id="{9DE71690-4012-4896-B90A-897933D7750D}" type="slidenum">
              <a:rPr kumimoji="0" lang="fr-FR" sz="1600" b="0" i="0" u="none" strike="noStrike" kern="1200" cap="none" spc="0" normalizeH="0" baseline="0" noProof="0" smtClean="0">
                <a:ln>
                  <a:noFill/>
                </a:ln>
                <a:solidFill>
                  <a:schemeClr val="tx1"/>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r>
              <a:rPr kumimoji="0" lang="fr-FR" sz="16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a:t>
            </a:r>
          </a:p>
        </p:txBody>
      </p:sp>
      <p:cxnSp>
        <p:nvCxnSpPr>
          <p:cNvPr id="20" name="Connecteur droit 19">
            <a:extLst>
              <a:ext uri="{FF2B5EF4-FFF2-40B4-BE49-F238E27FC236}">
                <a16:creationId xmlns:a16="http://schemas.microsoft.com/office/drawing/2014/main" id="{D39ADC13-D9FD-4D31-A5CF-01AB1709BC4F}"/>
              </a:ext>
            </a:extLst>
          </p:cNvPr>
          <p:cNvCxnSpPr>
            <a:cxnSpLocks/>
          </p:cNvCxnSpPr>
          <p:nvPr userDrawn="1"/>
        </p:nvCxnSpPr>
        <p:spPr>
          <a:xfrm>
            <a:off x="11376587" y="6245933"/>
            <a:ext cx="0" cy="51232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4D8FEE3-4475-4119-8869-4870AA856210}"/>
              </a:ext>
            </a:extLst>
          </p:cNvPr>
          <p:cNvSpPr/>
          <p:nvPr userDrawn="1"/>
        </p:nvSpPr>
        <p:spPr>
          <a:xfrm>
            <a:off x="252510" y="5042949"/>
            <a:ext cx="8531788" cy="770610"/>
          </a:xfrm>
          <a:prstGeom prst="rect">
            <a:avLst/>
          </a:prstGeom>
          <a:gradFill flip="none" rotWithShape="1">
            <a:gsLst>
              <a:gs pos="0">
                <a:schemeClr val="bg1"/>
              </a:gs>
              <a:gs pos="64000">
                <a:schemeClr val="bg1">
                  <a:alpha val="76000"/>
                </a:schemeClr>
              </a:gs>
              <a:gs pos="100000">
                <a:schemeClr val="bg1">
                  <a:alpha val="6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4" name="Rectangle 23">
            <a:extLst>
              <a:ext uri="{FF2B5EF4-FFF2-40B4-BE49-F238E27FC236}">
                <a16:creationId xmlns:a16="http://schemas.microsoft.com/office/drawing/2014/main" id="{573BD90C-CE49-4A7A-9537-5DBA16B38460}"/>
              </a:ext>
            </a:extLst>
          </p:cNvPr>
          <p:cNvSpPr/>
          <p:nvPr userDrawn="1"/>
        </p:nvSpPr>
        <p:spPr>
          <a:xfrm>
            <a:off x="4590801" y="4003494"/>
            <a:ext cx="4000671" cy="1589283"/>
          </a:xfrm>
          <a:prstGeom prst="rect">
            <a:avLst/>
          </a:prstGeom>
          <a:gradFill flip="none" rotWithShape="1">
            <a:gsLst>
              <a:gs pos="0">
                <a:schemeClr val="bg1"/>
              </a:gs>
              <a:gs pos="64000">
                <a:schemeClr val="bg1">
                  <a:alpha val="76000"/>
                </a:schemeClr>
              </a:gs>
              <a:gs pos="100000">
                <a:schemeClr val="bg1">
                  <a:alpha val="6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4" name="Image 13">
            <a:extLst>
              <a:ext uri="{FF2B5EF4-FFF2-40B4-BE49-F238E27FC236}">
                <a16:creationId xmlns:a16="http://schemas.microsoft.com/office/drawing/2014/main" id="{C936E954-B28A-4B46-B85B-A619C5E80B8F}"/>
              </a:ext>
            </a:extLst>
          </p:cNvPr>
          <p:cNvPicPr>
            <a:picLocks noChangeAspect="1"/>
          </p:cNvPicPr>
          <p:nvPr userDrawn="1"/>
        </p:nvPicPr>
        <p:blipFill rotWithShape="1">
          <a:blip r:embed="rId2"/>
          <a:srcRect l="31131" t="-2815" r="32245" b="58685"/>
          <a:stretch/>
        </p:blipFill>
        <p:spPr>
          <a:xfrm>
            <a:off x="10287002" y="6245932"/>
            <a:ext cx="718175" cy="612068"/>
          </a:xfrm>
          <a:prstGeom prst="rect">
            <a:avLst/>
          </a:prstGeom>
        </p:spPr>
      </p:pic>
      <p:pic>
        <p:nvPicPr>
          <p:cNvPr id="16" name="Image 15">
            <a:extLst>
              <a:ext uri="{FF2B5EF4-FFF2-40B4-BE49-F238E27FC236}">
                <a16:creationId xmlns:a16="http://schemas.microsoft.com/office/drawing/2014/main" id="{8A7CCAB3-4E6F-4AA1-B0B5-9F80134A714D}"/>
              </a:ext>
            </a:extLst>
          </p:cNvPr>
          <p:cNvPicPr>
            <a:picLocks noChangeAspect="1"/>
          </p:cNvPicPr>
          <p:nvPr userDrawn="1"/>
        </p:nvPicPr>
        <p:blipFill rotWithShape="1">
          <a:blip r:embed="rId2"/>
          <a:srcRect l="9157" t="48303" r="13933" b="24603"/>
          <a:stretch/>
        </p:blipFill>
        <p:spPr>
          <a:xfrm>
            <a:off x="9066028" y="6454274"/>
            <a:ext cx="948706" cy="236391"/>
          </a:xfrm>
          <a:prstGeom prst="rect">
            <a:avLst/>
          </a:prstGeom>
        </p:spPr>
      </p:pic>
    </p:spTree>
    <p:extLst>
      <p:ext uri="{BB962C8B-B14F-4D97-AF65-F5344CB8AC3E}">
        <p14:creationId xmlns:p14="http://schemas.microsoft.com/office/powerpoint/2010/main" val="160817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de Bleu">
    <p:bg>
      <p:bgPr>
        <a:solidFill>
          <a:schemeClr val="bg1"/>
        </a:solidFill>
        <a:effectLst/>
      </p:bgPr>
    </p:bg>
    <p:spTree>
      <p:nvGrpSpPr>
        <p:cNvPr id="1" name=""/>
        <p:cNvGrpSpPr/>
        <p:nvPr/>
      </p:nvGrpSpPr>
      <p:grpSpPr>
        <a:xfrm>
          <a:off x="0" y="0"/>
          <a:ext cx="0" cy="0"/>
          <a:chOff x="0" y="0"/>
          <a:chExt cx="0" cy="0"/>
        </a:xfrm>
      </p:grpSpPr>
      <p:pic>
        <p:nvPicPr>
          <p:cNvPr id="14" name="Picture 3" descr="F:\Créteil\Recherche LIC\CePIA\Logos\CEPIA epi UPEC.tif"/>
          <p:cNvPicPr>
            <a:picLocks noChangeAspect="1" noChangeArrowheads="1"/>
          </p:cNvPicPr>
          <p:nvPr userDrawn="1"/>
        </p:nvPicPr>
        <p:blipFill>
          <a:blip r:embed="rId2" cstate="print"/>
          <a:srcRect l="62015" t="31185" r="18494" b="65035"/>
          <a:stretch>
            <a:fillRect/>
          </a:stretch>
        </p:blipFill>
        <p:spPr bwMode="auto">
          <a:xfrm>
            <a:off x="143339" y="116632"/>
            <a:ext cx="1584176" cy="144016"/>
          </a:xfrm>
          <a:prstGeom prst="rect">
            <a:avLst/>
          </a:prstGeom>
          <a:noFill/>
        </p:spPr>
      </p:pic>
      <p:sp>
        <p:nvSpPr>
          <p:cNvPr id="15" name="Rectangle 14"/>
          <p:cNvSpPr/>
          <p:nvPr userDrawn="1"/>
        </p:nvSpPr>
        <p:spPr>
          <a:xfrm>
            <a:off x="0" y="0"/>
            <a:ext cx="12192000" cy="119675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2" name="Rectangle 11"/>
          <p:cNvSpPr/>
          <p:nvPr userDrawn="1"/>
        </p:nvSpPr>
        <p:spPr>
          <a:xfrm rot="5400000">
            <a:off x="9073631" y="5587940"/>
            <a:ext cx="980728" cy="1559392"/>
          </a:xfrm>
          <a:prstGeom prst="rect">
            <a:avLst/>
          </a:prstGeom>
          <a:gradFill flip="none" rotWithShape="1">
            <a:gsLst>
              <a:gs pos="0">
                <a:schemeClr val="bg1"/>
              </a:gs>
              <a:gs pos="100000">
                <a:schemeClr val="bg1">
                  <a:alpha val="1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6" name="Espace réservé du numéro de diapositive 11">
            <a:extLst>
              <a:ext uri="{FF2B5EF4-FFF2-40B4-BE49-F238E27FC236}">
                <a16:creationId xmlns:a16="http://schemas.microsoft.com/office/drawing/2014/main" id="{C6CF98F8-3C04-4BF0-B115-09B6038FCFD2}"/>
              </a:ext>
            </a:extLst>
          </p:cNvPr>
          <p:cNvSpPr txBox="1">
            <a:spLocks/>
          </p:cNvSpPr>
          <p:nvPr userDrawn="1"/>
        </p:nvSpPr>
        <p:spPr>
          <a:xfrm>
            <a:off x="9254719" y="6360142"/>
            <a:ext cx="28448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a:t>
            </a:r>
            <a:fld id="{9DE71690-4012-4896-B90A-897933D7750D}" type="slidenum">
              <a:rPr kumimoji="0" lang="fr-FR" sz="1600" b="0" i="0" u="none" strike="noStrike" kern="1200" cap="none" spc="0" normalizeH="0" baseline="0" noProof="0" smtClean="0">
                <a:ln>
                  <a:noFill/>
                </a:ln>
                <a:solidFill>
                  <a:schemeClr val="tx1"/>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r>
              <a:rPr kumimoji="0" lang="fr-FR" sz="16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a:t>
            </a:r>
          </a:p>
        </p:txBody>
      </p:sp>
      <p:cxnSp>
        <p:nvCxnSpPr>
          <p:cNvPr id="19" name="Connecteur droit 18">
            <a:extLst>
              <a:ext uri="{FF2B5EF4-FFF2-40B4-BE49-F238E27FC236}">
                <a16:creationId xmlns:a16="http://schemas.microsoft.com/office/drawing/2014/main" id="{8659D3AD-8BE1-4DB8-96B6-85AA97CFFDAC}"/>
              </a:ext>
            </a:extLst>
          </p:cNvPr>
          <p:cNvCxnSpPr>
            <a:cxnSpLocks/>
          </p:cNvCxnSpPr>
          <p:nvPr userDrawn="1"/>
        </p:nvCxnSpPr>
        <p:spPr>
          <a:xfrm>
            <a:off x="11376587" y="6245933"/>
            <a:ext cx="0" cy="51232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14762FF8-1DB7-4A42-A1C0-6B068F2940AB}"/>
              </a:ext>
            </a:extLst>
          </p:cNvPr>
          <p:cNvPicPr>
            <a:picLocks noChangeAspect="1"/>
          </p:cNvPicPr>
          <p:nvPr userDrawn="1"/>
        </p:nvPicPr>
        <p:blipFill rotWithShape="1">
          <a:blip r:embed="rId3"/>
          <a:srcRect l="31131" t="-2815" r="32245" b="58685"/>
          <a:stretch/>
        </p:blipFill>
        <p:spPr>
          <a:xfrm>
            <a:off x="10287002" y="6245932"/>
            <a:ext cx="718175" cy="612068"/>
          </a:xfrm>
          <a:prstGeom prst="rect">
            <a:avLst/>
          </a:prstGeom>
        </p:spPr>
      </p:pic>
      <p:pic>
        <p:nvPicPr>
          <p:cNvPr id="10" name="Image 9">
            <a:extLst>
              <a:ext uri="{FF2B5EF4-FFF2-40B4-BE49-F238E27FC236}">
                <a16:creationId xmlns:a16="http://schemas.microsoft.com/office/drawing/2014/main" id="{4283365E-ED67-452E-B493-2C12668A2474}"/>
              </a:ext>
            </a:extLst>
          </p:cNvPr>
          <p:cNvPicPr>
            <a:picLocks noChangeAspect="1"/>
          </p:cNvPicPr>
          <p:nvPr userDrawn="1"/>
        </p:nvPicPr>
        <p:blipFill rotWithShape="1">
          <a:blip r:embed="rId3"/>
          <a:srcRect l="9157" t="48303" r="13933" b="24603"/>
          <a:stretch/>
        </p:blipFill>
        <p:spPr>
          <a:xfrm>
            <a:off x="9066028" y="6454274"/>
            <a:ext cx="948706" cy="236391"/>
          </a:xfrm>
          <a:prstGeom prst="rect">
            <a:avLst/>
          </a:prstGeom>
        </p:spPr>
      </p:pic>
    </p:spTree>
    <p:extLst>
      <p:ext uri="{BB962C8B-B14F-4D97-AF65-F5344CB8AC3E}">
        <p14:creationId xmlns:p14="http://schemas.microsoft.com/office/powerpoint/2010/main" val="2917316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 ">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rot="5400000">
            <a:off x="9073631" y="5587940"/>
            <a:ext cx="980728" cy="1559392"/>
          </a:xfrm>
          <a:prstGeom prst="rect">
            <a:avLst/>
          </a:prstGeom>
          <a:gradFill flip="none" rotWithShape="1">
            <a:gsLst>
              <a:gs pos="0">
                <a:schemeClr val="bg1"/>
              </a:gs>
              <a:gs pos="100000">
                <a:schemeClr val="bg1">
                  <a:alpha val="1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6" name="Espace réservé du numéro de diapositive 11">
            <a:extLst>
              <a:ext uri="{FF2B5EF4-FFF2-40B4-BE49-F238E27FC236}">
                <a16:creationId xmlns:a16="http://schemas.microsoft.com/office/drawing/2014/main" id="{C6CF98F8-3C04-4BF0-B115-09B6038FCFD2}"/>
              </a:ext>
            </a:extLst>
          </p:cNvPr>
          <p:cNvSpPr txBox="1">
            <a:spLocks/>
          </p:cNvSpPr>
          <p:nvPr userDrawn="1"/>
        </p:nvSpPr>
        <p:spPr>
          <a:xfrm>
            <a:off x="9254719" y="6360142"/>
            <a:ext cx="28448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a:t>
            </a:r>
            <a:fld id="{9DE71690-4012-4896-B90A-897933D7750D}" type="slidenum">
              <a:rPr kumimoji="0" lang="fr-FR" sz="1600" b="0" i="0" u="none" strike="noStrike" kern="1200" cap="none" spc="0" normalizeH="0" baseline="0" noProof="0" smtClean="0">
                <a:ln>
                  <a:noFill/>
                </a:ln>
                <a:solidFill>
                  <a:schemeClr val="tx1"/>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r>
              <a:rPr kumimoji="0" lang="fr-FR" sz="16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a:t>
            </a:r>
          </a:p>
        </p:txBody>
      </p:sp>
      <p:cxnSp>
        <p:nvCxnSpPr>
          <p:cNvPr id="19" name="Connecteur droit 18">
            <a:extLst>
              <a:ext uri="{FF2B5EF4-FFF2-40B4-BE49-F238E27FC236}">
                <a16:creationId xmlns:a16="http://schemas.microsoft.com/office/drawing/2014/main" id="{8659D3AD-8BE1-4DB8-96B6-85AA97CFFDAC}"/>
              </a:ext>
            </a:extLst>
          </p:cNvPr>
          <p:cNvCxnSpPr>
            <a:cxnSpLocks/>
          </p:cNvCxnSpPr>
          <p:nvPr userDrawn="1"/>
        </p:nvCxnSpPr>
        <p:spPr>
          <a:xfrm>
            <a:off x="11376587" y="6245933"/>
            <a:ext cx="0" cy="51232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62F481DF-3666-43A1-8369-BE7CB5F1025B}"/>
              </a:ext>
            </a:extLst>
          </p:cNvPr>
          <p:cNvPicPr>
            <a:picLocks noChangeAspect="1"/>
          </p:cNvPicPr>
          <p:nvPr userDrawn="1"/>
        </p:nvPicPr>
        <p:blipFill rotWithShape="1">
          <a:blip r:embed="rId2"/>
          <a:srcRect l="31131" t="-2815" r="32245" b="58685"/>
          <a:stretch/>
        </p:blipFill>
        <p:spPr>
          <a:xfrm>
            <a:off x="10287002" y="6245932"/>
            <a:ext cx="718175" cy="612068"/>
          </a:xfrm>
          <a:prstGeom prst="rect">
            <a:avLst/>
          </a:prstGeom>
        </p:spPr>
      </p:pic>
      <p:pic>
        <p:nvPicPr>
          <p:cNvPr id="8" name="Image 7">
            <a:extLst>
              <a:ext uri="{FF2B5EF4-FFF2-40B4-BE49-F238E27FC236}">
                <a16:creationId xmlns:a16="http://schemas.microsoft.com/office/drawing/2014/main" id="{47DF9D90-ABE5-4AF7-B6F6-523314E413FB}"/>
              </a:ext>
            </a:extLst>
          </p:cNvPr>
          <p:cNvPicPr>
            <a:picLocks noChangeAspect="1"/>
          </p:cNvPicPr>
          <p:nvPr userDrawn="1"/>
        </p:nvPicPr>
        <p:blipFill rotWithShape="1">
          <a:blip r:embed="rId2"/>
          <a:srcRect l="9157" t="48303" r="13933" b="24603"/>
          <a:stretch/>
        </p:blipFill>
        <p:spPr>
          <a:xfrm>
            <a:off x="9066028" y="6454274"/>
            <a:ext cx="948706" cy="236391"/>
          </a:xfrm>
          <a:prstGeom prst="rect">
            <a:avLst/>
          </a:prstGeom>
        </p:spPr>
      </p:pic>
    </p:spTree>
    <p:extLst>
      <p:ext uri="{BB962C8B-B14F-4D97-AF65-F5344CB8AC3E}">
        <p14:creationId xmlns:p14="http://schemas.microsoft.com/office/powerpoint/2010/main" val="2164399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7C8609-39AD-431A-8B7D-14325342BBE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6728C74-8E09-4BC7-BF71-05AC90F9F526}"/>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2B6DB56-91B8-41A4-874C-AD8550C85DBC}"/>
              </a:ext>
            </a:extLst>
          </p:cNvPr>
          <p:cNvSpPr>
            <a:spLocks noGrp="1"/>
          </p:cNvSpPr>
          <p:nvPr>
            <p:ph type="dt" sz="half" idx="10"/>
          </p:nvPr>
        </p:nvSpPr>
        <p:spPr/>
        <p:txBody>
          <a:bodyPr/>
          <a:lstStyle/>
          <a:p>
            <a:fld id="{AD908100-3823-4A34-8E31-4F86D3F51BD9}" type="datetimeFigureOut">
              <a:rPr lang="fr-FR" smtClean="0"/>
              <a:t>05/11/2020</a:t>
            </a:fld>
            <a:endParaRPr lang="fr-FR"/>
          </a:p>
        </p:txBody>
      </p:sp>
      <p:sp>
        <p:nvSpPr>
          <p:cNvPr id="5" name="Espace réservé du pied de page 4">
            <a:extLst>
              <a:ext uri="{FF2B5EF4-FFF2-40B4-BE49-F238E27FC236}">
                <a16:creationId xmlns:a16="http://schemas.microsoft.com/office/drawing/2014/main" id="{A180CAC8-7DDB-497A-8815-B17A452899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158DDA6-0EEC-49CC-895A-F3553C7F1A1A}"/>
              </a:ext>
            </a:extLst>
          </p:cNvPr>
          <p:cNvSpPr>
            <a:spLocks noGrp="1"/>
          </p:cNvSpPr>
          <p:nvPr>
            <p:ph type="sldNum" sz="quarter" idx="12"/>
          </p:nvPr>
        </p:nvSpPr>
        <p:spPr/>
        <p:txBody>
          <a:bodyPr/>
          <a:lstStyle/>
          <a:p>
            <a:fld id="{64C06AEE-D235-4436-A664-C777CA431BFC}" type="slidenum">
              <a:rPr lang="fr-FR" smtClean="0"/>
              <a:t>‹N°›</a:t>
            </a:fld>
            <a:endParaRPr lang="fr-FR"/>
          </a:p>
        </p:txBody>
      </p:sp>
    </p:spTree>
    <p:extLst>
      <p:ext uri="{BB962C8B-B14F-4D97-AF65-F5344CB8AC3E}">
        <p14:creationId xmlns:p14="http://schemas.microsoft.com/office/powerpoint/2010/main" val="1072809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610EB4-2208-4EE9-8456-C4CED158B6A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358429B-C65E-4F0A-988A-B39EE64189F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E71F971-C418-48E6-A530-AFAC2EB8D556}"/>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5" name="Espace réservé du pied de page 4">
            <a:extLst>
              <a:ext uri="{FF2B5EF4-FFF2-40B4-BE49-F238E27FC236}">
                <a16:creationId xmlns:a16="http://schemas.microsoft.com/office/drawing/2014/main" id="{5B4C39C4-06F7-4740-A520-0218E8597DD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CF4AC06-BA2B-4F02-9932-929A96EB3ACF}"/>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1908763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apositive de titre">
    <p:bg>
      <p:bgPr>
        <a:solidFill>
          <a:schemeClr val="bg1"/>
        </a:solidFill>
        <a:effectLst/>
      </p:bgPr>
    </p:bg>
    <p:spTree>
      <p:nvGrpSpPr>
        <p:cNvPr id="1" name=""/>
        <p:cNvGrpSpPr/>
        <p:nvPr/>
      </p:nvGrpSpPr>
      <p:grpSpPr>
        <a:xfrm>
          <a:off x="0" y="0"/>
          <a:ext cx="0" cy="0"/>
          <a:chOff x="0" y="0"/>
          <a:chExt cx="0" cy="0"/>
        </a:xfrm>
      </p:grpSpPr>
      <p:pic>
        <p:nvPicPr>
          <p:cNvPr id="20" name="Picture 2" descr="F:\Créteil\Recherche LIC\CePIA\Logos\CEpiA epi.tif"/>
          <p:cNvPicPr>
            <a:picLocks noChangeAspect="1" noChangeArrowheads="1"/>
          </p:cNvPicPr>
          <p:nvPr/>
        </p:nvPicPr>
        <p:blipFill rotWithShape="1">
          <a:blip r:embed="rId2" cstate="print"/>
          <a:srcRect l="8160" t="20170" r="9644" b="48160"/>
          <a:stretch/>
        </p:blipFill>
        <p:spPr bwMode="auto">
          <a:xfrm>
            <a:off x="1" y="5707440"/>
            <a:ext cx="12191999" cy="1150560"/>
          </a:xfrm>
          <a:prstGeom prst="rect">
            <a:avLst/>
          </a:prstGeom>
          <a:noFill/>
        </p:spPr>
      </p:pic>
      <p:sp>
        <p:nvSpPr>
          <p:cNvPr id="24" name="Rectangle 23"/>
          <p:cNvSpPr/>
          <p:nvPr/>
        </p:nvSpPr>
        <p:spPr>
          <a:xfrm rot="10800000">
            <a:off x="0" y="476671"/>
            <a:ext cx="12192000" cy="6381328"/>
          </a:xfrm>
          <a:prstGeom prst="rect">
            <a:avLst/>
          </a:prstGeom>
          <a:gradFill flip="none" rotWithShape="1">
            <a:gsLst>
              <a:gs pos="0">
                <a:srgbClr val="D2DDF2">
                  <a:alpha val="91765"/>
                </a:srgbClr>
              </a:gs>
              <a:gs pos="37000">
                <a:schemeClr val="accent1">
                  <a:tint val="44500"/>
                  <a:satMod val="160000"/>
                  <a:alpha val="55000"/>
                </a:schemeClr>
              </a:gs>
              <a:gs pos="10000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5" name="Rectangle 4"/>
          <p:cNvSpPr/>
          <p:nvPr/>
        </p:nvSpPr>
        <p:spPr>
          <a:xfrm rot="10800000">
            <a:off x="0" y="990253"/>
            <a:ext cx="12192000" cy="5867747"/>
          </a:xfrm>
          <a:prstGeom prst="rect">
            <a:avLst/>
          </a:prstGeom>
          <a:gradFill flip="none" rotWithShape="1">
            <a:gsLst>
              <a:gs pos="0">
                <a:schemeClr val="accent1">
                  <a:tint val="66000"/>
                  <a:satMod val="160000"/>
                  <a:alpha val="37000"/>
                </a:schemeClr>
              </a:gs>
              <a:gs pos="86000">
                <a:schemeClr val="accent1">
                  <a:tint val="44500"/>
                  <a:satMod val="160000"/>
                  <a:alpha val="42000"/>
                </a:schemeClr>
              </a:gs>
              <a:gs pos="10000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2" name="Titre 1"/>
          <p:cNvSpPr>
            <a:spLocks noGrp="1"/>
          </p:cNvSpPr>
          <p:nvPr>
            <p:ph type="ctrTitle"/>
          </p:nvPr>
        </p:nvSpPr>
        <p:spPr>
          <a:xfrm>
            <a:off x="0" y="1772816"/>
            <a:ext cx="12192000" cy="3384376"/>
          </a:xfrm>
          <a:prstGeom prst="rect">
            <a:avLst/>
          </a:prstGeom>
          <a:gradFill flip="none" rotWithShape="1">
            <a:gsLst>
              <a:gs pos="8000">
                <a:schemeClr val="tx2">
                  <a:lumMod val="75000"/>
                </a:schemeClr>
              </a:gs>
              <a:gs pos="100000">
                <a:schemeClr val="tx2">
                  <a:lumMod val="60000"/>
                  <a:lumOff val="40000"/>
                  <a:alpha val="33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lgn="ctr">
              <a:defRPr lang="fr-FR" sz="4400" b="1">
                <a:solidFill>
                  <a:schemeClr val="lt1"/>
                </a:solidFill>
                <a:latin typeface="+mn-lt"/>
                <a:ea typeface="+mn-ea"/>
                <a:cs typeface="+mn-cs"/>
              </a:defRPr>
            </a:lvl1pPr>
          </a:lstStyle>
          <a:p>
            <a:pPr marL="0" lvl="0" algn="l"/>
            <a:r>
              <a:rPr lang="fr-FR"/>
              <a:t>Modifiez le style du titre</a:t>
            </a:r>
            <a:endParaRPr lang="fr-FR" dirty="0"/>
          </a:p>
        </p:txBody>
      </p:sp>
    </p:spTree>
    <p:extLst>
      <p:ext uri="{BB962C8B-B14F-4D97-AF65-F5344CB8AC3E}">
        <p14:creationId xmlns:p14="http://schemas.microsoft.com/office/powerpoint/2010/main" val="3131240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ntertitre">
    <p:bg>
      <p:bgPr>
        <a:solidFill>
          <a:schemeClr val="bg1"/>
        </a:solidFill>
        <a:effectLst/>
      </p:bgPr>
    </p:bg>
    <p:spTree>
      <p:nvGrpSpPr>
        <p:cNvPr id="1" name=""/>
        <p:cNvGrpSpPr/>
        <p:nvPr/>
      </p:nvGrpSpPr>
      <p:grpSpPr>
        <a:xfrm>
          <a:off x="0" y="0"/>
          <a:ext cx="0" cy="0"/>
          <a:chOff x="0" y="0"/>
          <a:chExt cx="0" cy="0"/>
        </a:xfrm>
      </p:grpSpPr>
      <p:pic>
        <p:nvPicPr>
          <p:cNvPr id="14" name="Picture 3" descr="F:\Créteil\Recherche LIC\CePIA\Logos\CEPIA epi UPEC.tif"/>
          <p:cNvPicPr>
            <a:picLocks noChangeAspect="1" noChangeArrowheads="1"/>
          </p:cNvPicPr>
          <p:nvPr/>
        </p:nvPicPr>
        <p:blipFill>
          <a:blip r:embed="rId2" cstate="print"/>
          <a:srcRect l="62015" t="31185" r="18494" b="65035"/>
          <a:stretch>
            <a:fillRect/>
          </a:stretch>
        </p:blipFill>
        <p:spPr bwMode="auto">
          <a:xfrm>
            <a:off x="2219887" y="116632"/>
            <a:ext cx="1584176" cy="144016"/>
          </a:xfrm>
          <a:prstGeom prst="rect">
            <a:avLst/>
          </a:prstGeom>
          <a:noFill/>
        </p:spPr>
      </p:pic>
      <p:sp>
        <p:nvSpPr>
          <p:cNvPr id="6"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8F83B4-8B05-4143-A565-75BF8B8E1661}" type="datetimeFigureOut">
              <a:rPr lang="fr-FR" smtClean="0"/>
              <a:t>05/11/2020</a:t>
            </a:fld>
            <a:endParaRPr lang="fr-FR"/>
          </a:p>
        </p:txBody>
      </p:sp>
      <p:sp>
        <p:nvSpPr>
          <p:cNvPr id="7"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pic>
        <p:nvPicPr>
          <p:cNvPr id="9" name="Picture 2" descr="F:\Créteil\Recherche LIC\CePIA\Logos\CEpiA epi.tif"/>
          <p:cNvPicPr>
            <a:picLocks noChangeAspect="1" noChangeArrowheads="1"/>
          </p:cNvPicPr>
          <p:nvPr/>
        </p:nvPicPr>
        <p:blipFill>
          <a:blip r:embed="rId3" cstate="print"/>
          <a:srcRect l="7556" t="32141" r="7870" b="48160"/>
          <a:stretch>
            <a:fillRect/>
          </a:stretch>
        </p:blipFill>
        <p:spPr bwMode="auto">
          <a:xfrm>
            <a:off x="1" y="6367680"/>
            <a:ext cx="10320468" cy="490320"/>
          </a:xfrm>
          <a:prstGeom prst="rect">
            <a:avLst/>
          </a:prstGeom>
          <a:noFill/>
        </p:spPr>
      </p:pic>
      <p:pic>
        <p:nvPicPr>
          <p:cNvPr id="10" name="Picture 3" descr="F:\Créteil\Recherche LIC\CePIA\Logos\CEPIA epi UPEC.tif"/>
          <p:cNvPicPr>
            <a:picLocks noChangeAspect="1" noChangeArrowheads="1"/>
          </p:cNvPicPr>
          <p:nvPr/>
        </p:nvPicPr>
        <p:blipFill>
          <a:blip r:embed="rId2" cstate="print"/>
          <a:srcRect l="60243" t="56521" r="16132" b="28433"/>
          <a:stretch>
            <a:fillRect/>
          </a:stretch>
        </p:blipFill>
        <p:spPr bwMode="auto">
          <a:xfrm>
            <a:off x="10411456" y="6302584"/>
            <a:ext cx="1632181" cy="487265"/>
          </a:xfrm>
          <a:prstGeom prst="rect">
            <a:avLst/>
          </a:prstGeom>
          <a:noFill/>
        </p:spPr>
      </p:pic>
      <p:sp>
        <p:nvSpPr>
          <p:cNvPr id="11" name="Rectangle 10"/>
          <p:cNvSpPr/>
          <p:nvPr/>
        </p:nvSpPr>
        <p:spPr>
          <a:xfrm>
            <a:off x="0" y="6021288"/>
            <a:ext cx="10224459" cy="836712"/>
          </a:xfrm>
          <a:prstGeom prst="rect">
            <a:avLst/>
          </a:prstGeom>
          <a:gradFill flip="none" rotWithShape="1">
            <a:gsLst>
              <a:gs pos="0">
                <a:schemeClr val="bg1"/>
              </a:gs>
              <a:gs pos="64000">
                <a:schemeClr val="bg1">
                  <a:alpha val="76000"/>
                </a:schemeClr>
              </a:gs>
              <a:gs pos="100000">
                <a:schemeClr val="bg1">
                  <a:alpha val="6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12" name="Rectangle 11"/>
          <p:cNvSpPr/>
          <p:nvPr/>
        </p:nvSpPr>
        <p:spPr>
          <a:xfrm rot="5400000">
            <a:off x="9073631" y="5587940"/>
            <a:ext cx="980728" cy="1559392"/>
          </a:xfrm>
          <a:prstGeom prst="rect">
            <a:avLst/>
          </a:prstGeom>
          <a:gradFill flip="none" rotWithShape="1">
            <a:gsLst>
              <a:gs pos="0">
                <a:schemeClr val="bg1"/>
              </a:gs>
              <a:gs pos="100000">
                <a:schemeClr val="bg1">
                  <a:alpha val="1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13" name="Espace réservé du numéro de diapositive 11"/>
          <p:cNvSpPr txBox="1">
            <a:spLocks/>
          </p:cNvSpPr>
          <p:nvPr/>
        </p:nvSpPr>
        <p:spPr>
          <a:xfrm>
            <a:off x="9161819" y="5949281"/>
            <a:ext cx="2844800" cy="365125"/>
          </a:xfrm>
          <a:prstGeom prst="rect">
            <a:avLst/>
          </a:prstGeom>
        </p:spPr>
        <p:txBody>
          <a:bodyPr vert="horz" lIns="91440" tIns="45720" rIns="91440" bIns="45720" rtlCol="0" anchor="ctr"/>
          <a:lstStyle/>
          <a:p>
            <a:pPr algn="r">
              <a:defRPr/>
            </a:pPr>
            <a:fld id="{9DE71690-4012-4896-B90A-897933D7750D}" type="slidenum">
              <a:rPr lang="fr-FR" sz="1800" b="1" smtClean="0">
                <a:solidFill>
                  <a:prstClr val="black"/>
                </a:solidFill>
              </a:rPr>
              <a:pPr algn="r">
                <a:defRPr/>
              </a:pPr>
              <a:t>‹N°›</a:t>
            </a:fld>
            <a:endParaRPr lang="fr-FR" sz="1800" b="1" dirty="0">
              <a:solidFill>
                <a:prstClr val="black"/>
              </a:solidFill>
            </a:endParaRPr>
          </a:p>
        </p:txBody>
      </p:sp>
      <p:pic>
        <p:nvPicPr>
          <p:cNvPr id="17" name="Picture 2" descr="F:\Créteil\Recherche LIC\CePIA\Logos\CEpiA epi.tif"/>
          <p:cNvPicPr>
            <a:picLocks noChangeAspect="1" noChangeArrowheads="1"/>
          </p:cNvPicPr>
          <p:nvPr/>
        </p:nvPicPr>
        <p:blipFill rotWithShape="1">
          <a:blip r:embed="rId3" cstate="print"/>
          <a:srcRect l="7556" t="20170" r="9508" b="46212"/>
          <a:stretch/>
        </p:blipFill>
        <p:spPr bwMode="auto">
          <a:xfrm>
            <a:off x="-1670" y="0"/>
            <a:ext cx="12193671" cy="1915264"/>
          </a:xfrm>
          <a:prstGeom prst="rect">
            <a:avLst/>
          </a:prstGeom>
          <a:noFill/>
          <a:ln>
            <a:noFill/>
          </a:ln>
        </p:spPr>
      </p:pic>
      <p:cxnSp>
        <p:nvCxnSpPr>
          <p:cNvPr id="18" name="Connecteur droit 17"/>
          <p:cNvCxnSpPr>
            <a:endCxn id="19" idx="1"/>
          </p:cNvCxnSpPr>
          <p:nvPr/>
        </p:nvCxnSpPr>
        <p:spPr>
          <a:xfrm flipH="1">
            <a:off x="-13760" y="-36910"/>
            <a:ext cx="24344" cy="985801"/>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3760" y="-9524"/>
            <a:ext cx="12216343" cy="1916830"/>
          </a:xfrm>
          <a:prstGeom prst="rect">
            <a:avLst/>
          </a:prstGeom>
          <a:solidFill>
            <a:schemeClr val="tx2">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20" name="Rectangle 19"/>
          <p:cNvSpPr/>
          <p:nvPr/>
        </p:nvSpPr>
        <p:spPr>
          <a:xfrm rot="10800000">
            <a:off x="-13759" y="1124742"/>
            <a:ext cx="12216341" cy="2448273"/>
          </a:xfrm>
          <a:prstGeom prst="rect">
            <a:avLst/>
          </a:prstGeom>
          <a:gradFill flip="none" rotWithShape="1">
            <a:gsLst>
              <a:gs pos="67000">
                <a:schemeClr val="tx2">
                  <a:lumMod val="20000"/>
                  <a:lumOff val="80000"/>
                </a:schemeClr>
              </a:gs>
              <a:gs pos="100000">
                <a:schemeClr val="bg1">
                  <a:alpha val="17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16" name="Rectangle 15"/>
          <p:cNvSpPr/>
          <p:nvPr/>
        </p:nvSpPr>
        <p:spPr>
          <a:xfrm>
            <a:off x="-13759" y="2708921"/>
            <a:ext cx="12216341" cy="3600399"/>
          </a:xfrm>
          <a:prstGeom prst="rect">
            <a:avLst/>
          </a:prstGeom>
          <a:gradFill flip="none" rotWithShape="1">
            <a:gsLst>
              <a:gs pos="0">
                <a:schemeClr val="accent1">
                  <a:tint val="66000"/>
                  <a:satMod val="160000"/>
                  <a:alpha val="0"/>
                </a:schemeClr>
              </a:gs>
              <a:gs pos="20000">
                <a:srgbClr val="A1B9E3"/>
              </a:gs>
              <a:gs pos="10000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21" name="Titre 1"/>
          <p:cNvSpPr>
            <a:spLocks noGrp="1"/>
          </p:cNvSpPr>
          <p:nvPr>
            <p:ph type="title"/>
          </p:nvPr>
        </p:nvSpPr>
        <p:spPr>
          <a:xfrm>
            <a:off x="-13759" y="2132856"/>
            <a:ext cx="12216341" cy="1368152"/>
          </a:xfrm>
          <a:prstGeom prst="rect">
            <a:avLst/>
          </a:prstGeom>
          <a:gradFill flip="none" rotWithShape="1">
            <a:gsLst>
              <a:gs pos="8000">
                <a:schemeClr val="tx2">
                  <a:lumMod val="75000"/>
                </a:schemeClr>
              </a:gs>
              <a:gs pos="100000">
                <a:schemeClr val="tx2">
                  <a:lumMod val="60000"/>
                  <a:lumOff val="40000"/>
                  <a:alpha val="33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defRPr lang="fr-FR" sz="3200" b="1" dirty="0"/>
            </a:lvl1pPr>
          </a:lstStyle>
          <a:p>
            <a:pPr marL="0" lvl="0" algn="l"/>
            <a:r>
              <a:rPr lang="fr-FR"/>
              <a:t>Modifiez le style du titre</a:t>
            </a:r>
            <a:endParaRPr lang="fr-FR" dirty="0"/>
          </a:p>
        </p:txBody>
      </p:sp>
    </p:spTree>
    <p:extLst>
      <p:ext uri="{BB962C8B-B14F-4D97-AF65-F5344CB8AC3E}">
        <p14:creationId xmlns:p14="http://schemas.microsoft.com/office/powerpoint/2010/main" val="2037752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tandard - Titre 1 ligne">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0" y="0"/>
            <a:ext cx="12192000" cy="119675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2" name="Titre 1"/>
          <p:cNvSpPr>
            <a:spLocks noGrp="1"/>
          </p:cNvSpPr>
          <p:nvPr>
            <p:ph type="title"/>
          </p:nvPr>
        </p:nvSpPr>
        <p:spPr>
          <a:xfrm>
            <a:off x="254747" y="206056"/>
            <a:ext cx="11751872" cy="648072"/>
          </a:xfrm>
          <a:prstGeom prst="rect">
            <a:avLst/>
          </a:prstGeom>
          <a:gradFill flip="none" rotWithShape="1">
            <a:gsLst>
              <a:gs pos="0">
                <a:schemeClr val="tx2">
                  <a:lumMod val="75000"/>
                </a:schemeClr>
              </a:gs>
              <a:gs pos="100000">
                <a:schemeClr val="tx2">
                  <a:lumMod val="75000"/>
                  <a:alpha val="0"/>
                </a:schemeClr>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l">
              <a:defRPr lang="fr-FR" sz="3600" b="1">
                <a:solidFill>
                  <a:schemeClr val="lt1"/>
                </a:solidFill>
                <a:ea typeface="+mn-ea"/>
                <a:cs typeface="+mn-cs"/>
              </a:defRPr>
            </a:lvl1pPr>
          </a:lstStyle>
          <a:p>
            <a:pPr marL="0" lvl="0" algn="l"/>
            <a:r>
              <a:rPr lang="fr-FR"/>
              <a:t>Modifiez le style du titre</a:t>
            </a:r>
            <a:endParaRPr lang="fr-FR" dirty="0"/>
          </a:p>
        </p:txBody>
      </p:sp>
      <p:sp>
        <p:nvSpPr>
          <p:cNvPr id="6"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8F83B4-8B05-4143-A565-75BF8B8E1661}" type="datetimeFigureOut">
              <a:rPr lang="fr-FR" smtClean="0"/>
              <a:t>05/11/2020</a:t>
            </a:fld>
            <a:endParaRPr lang="fr-FR"/>
          </a:p>
        </p:txBody>
      </p:sp>
      <p:sp>
        <p:nvSpPr>
          <p:cNvPr id="7"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pic>
        <p:nvPicPr>
          <p:cNvPr id="9" name="Picture 2" descr="F:\Créteil\Recherche LIC\CePIA\Logos\CEpiA epi.tif"/>
          <p:cNvPicPr>
            <a:picLocks noChangeAspect="1" noChangeArrowheads="1"/>
          </p:cNvPicPr>
          <p:nvPr/>
        </p:nvPicPr>
        <p:blipFill>
          <a:blip r:embed="rId2" cstate="print"/>
          <a:srcRect l="7556" t="32141" r="7870" b="48160"/>
          <a:stretch>
            <a:fillRect/>
          </a:stretch>
        </p:blipFill>
        <p:spPr bwMode="auto">
          <a:xfrm>
            <a:off x="1" y="6367680"/>
            <a:ext cx="10320468" cy="490320"/>
          </a:xfrm>
          <a:prstGeom prst="rect">
            <a:avLst/>
          </a:prstGeom>
          <a:noFill/>
        </p:spPr>
      </p:pic>
      <p:pic>
        <p:nvPicPr>
          <p:cNvPr id="10" name="Picture 3" descr="F:\Créteil\Recherche LIC\CePIA\Logos\CEPIA epi UPEC.tif"/>
          <p:cNvPicPr>
            <a:picLocks noChangeAspect="1" noChangeArrowheads="1"/>
          </p:cNvPicPr>
          <p:nvPr/>
        </p:nvPicPr>
        <p:blipFill>
          <a:blip r:embed="rId3" cstate="print"/>
          <a:srcRect l="60243" t="56521" r="16132" b="28433"/>
          <a:stretch>
            <a:fillRect/>
          </a:stretch>
        </p:blipFill>
        <p:spPr bwMode="auto">
          <a:xfrm>
            <a:off x="10411456" y="6302584"/>
            <a:ext cx="1632181" cy="487265"/>
          </a:xfrm>
          <a:prstGeom prst="rect">
            <a:avLst/>
          </a:prstGeom>
          <a:noFill/>
        </p:spPr>
      </p:pic>
      <p:sp>
        <p:nvSpPr>
          <p:cNvPr id="11" name="Rectangle 10"/>
          <p:cNvSpPr/>
          <p:nvPr/>
        </p:nvSpPr>
        <p:spPr>
          <a:xfrm>
            <a:off x="0" y="6021288"/>
            <a:ext cx="10224459" cy="836712"/>
          </a:xfrm>
          <a:prstGeom prst="rect">
            <a:avLst/>
          </a:prstGeom>
          <a:gradFill flip="none" rotWithShape="1">
            <a:gsLst>
              <a:gs pos="0">
                <a:schemeClr val="bg1"/>
              </a:gs>
              <a:gs pos="64000">
                <a:schemeClr val="bg1">
                  <a:alpha val="76000"/>
                </a:schemeClr>
              </a:gs>
              <a:gs pos="100000">
                <a:schemeClr val="bg1">
                  <a:alpha val="6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12" name="Rectangle 11"/>
          <p:cNvSpPr/>
          <p:nvPr/>
        </p:nvSpPr>
        <p:spPr>
          <a:xfrm rot="5400000">
            <a:off x="9079137" y="5593447"/>
            <a:ext cx="969715" cy="1559392"/>
          </a:xfrm>
          <a:prstGeom prst="rect">
            <a:avLst/>
          </a:prstGeom>
          <a:gradFill flip="none" rotWithShape="1">
            <a:gsLst>
              <a:gs pos="0">
                <a:schemeClr val="bg1"/>
              </a:gs>
              <a:gs pos="100000">
                <a:schemeClr val="bg1">
                  <a:alpha val="1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13" name="Espace réservé du numéro de diapositive 11"/>
          <p:cNvSpPr txBox="1">
            <a:spLocks/>
          </p:cNvSpPr>
          <p:nvPr/>
        </p:nvSpPr>
        <p:spPr>
          <a:xfrm>
            <a:off x="9161819" y="5949281"/>
            <a:ext cx="2844800" cy="365125"/>
          </a:xfrm>
          <a:prstGeom prst="rect">
            <a:avLst/>
          </a:prstGeom>
        </p:spPr>
        <p:txBody>
          <a:bodyPr vert="horz" lIns="91440" tIns="45720" rIns="91440" bIns="45720" rtlCol="0" anchor="ctr"/>
          <a:lstStyle/>
          <a:p>
            <a:pPr algn="r">
              <a:defRPr/>
            </a:pPr>
            <a:fld id="{9DE71690-4012-4896-B90A-897933D7750D}" type="slidenum">
              <a:rPr lang="fr-FR" sz="1800" b="1" smtClean="0">
                <a:solidFill>
                  <a:prstClr val="black"/>
                </a:solidFill>
              </a:rPr>
              <a:pPr algn="r">
                <a:defRPr/>
              </a:pPr>
              <a:t>‹N°›</a:t>
            </a:fld>
            <a:endParaRPr lang="fr-FR" sz="1800" b="1" dirty="0">
              <a:solidFill>
                <a:prstClr val="black"/>
              </a:solidFill>
            </a:endParaRPr>
          </a:p>
        </p:txBody>
      </p:sp>
      <p:pic>
        <p:nvPicPr>
          <p:cNvPr id="14" name="Picture 3" descr="F:\Créteil\Recherche LIC\CePIA\Logos\CEPIA epi UPEC.tif"/>
          <p:cNvPicPr>
            <a:picLocks noChangeAspect="1" noChangeArrowheads="1"/>
          </p:cNvPicPr>
          <p:nvPr/>
        </p:nvPicPr>
        <p:blipFill>
          <a:blip r:embed="rId3" cstate="print"/>
          <a:srcRect l="62015" t="31185" r="18494" b="65035"/>
          <a:stretch>
            <a:fillRect/>
          </a:stretch>
        </p:blipFill>
        <p:spPr bwMode="auto">
          <a:xfrm>
            <a:off x="250960" y="936016"/>
            <a:ext cx="1584176" cy="144016"/>
          </a:xfrm>
          <a:prstGeom prst="rect">
            <a:avLst/>
          </a:prstGeom>
          <a:noFill/>
        </p:spPr>
      </p:pic>
      <p:sp>
        <p:nvSpPr>
          <p:cNvPr id="4" name="Espace réservé du texte 3" title="Sous titre"/>
          <p:cNvSpPr>
            <a:spLocks noGrp="1"/>
          </p:cNvSpPr>
          <p:nvPr>
            <p:ph type="body" sz="quarter" idx="10"/>
          </p:nvPr>
        </p:nvSpPr>
        <p:spPr>
          <a:xfrm>
            <a:off x="250960" y="1196753"/>
            <a:ext cx="4861269" cy="369109"/>
          </a:xfrm>
          <a:prstGeom prst="rect">
            <a:avLst/>
          </a:prstGeom>
          <a:solidFill>
            <a:schemeClr val="tx2">
              <a:lumMod val="60000"/>
              <a:lumOff val="40000"/>
            </a:schemeClr>
          </a:solidFill>
        </p:spPr>
        <p:txBody>
          <a:bodyPr>
            <a:noAutofit/>
          </a:bodyPr>
          <a:lstStyle>
            <a:lvl1pPr marL="0" indent="0" algn="l">
              <a:buNone/>
              <a:defRPr sz="1800" b="1">
                <a:solidFill>
                  <a:schemeClr val="bg1"/>
                </a:solidFill>
                <a:latin typeface="Century Gothic" pitchFamily="34" charset="0"/>
              </a:defRPr>
            </a:lvl1pPr>
            <a:lvl5pPr marL="1828800" indent="0" algn="ctr">
              <a:buNone/>
              <a:defRPr b="1">
                <a:latin typeface="Century Gothic" pitchFamily="34" charset="0"/>
              </a:defRPr>
            </a:lvl5pPr>
          </a:lstStyle>
          <a:p>
            <a:pPr lvl="0"/>
            <a:r>
              <a:rPr lang="fr-FR"/>
              <a:t>Modifiez les styles du texte du masque</a:t>
            </a:r>
          </a:p>
        </p:txBody>
      </p:sp>
      <p:sp>
        <p:nvSpPr>
          <p:cNvPr id="17" name="Espace réservé du texte 16"/>
          <p:cNvSpPr>
            <a:spLocks noGrp="1"/>
          </p:cNvSpPr>
          <p:nvPr>
            <p:ph type="body" sz="quarter" idx="11"/>
          </p:nvPr>
        </p:nvSpPr>
        <p:spPr>
          <a:xfrm>
            <a:off x="251885" y="1700213"/>
            <a:ext cx="11753849" cy="4187825"/>
          </a:xfrm>
          <a:prstGeom prst="rect">
            <a:avLst/>
          </a:prstGeom>
        </p:spPr>
        <p:txBody>
          <a:bodyPr>
            <a:normAutofit/>
          </a:bodyPr>
          <a:lstStyle>
            <a:lvl1pPr>
              <a:defRPr sz="2800"/>
            </a:lvl1pPr>
            <a:lvl2pPr>
              <a:defRPr sz="2400"/>
            </a:lvl2pPr>
            <a:lvl3pPr>
              <a:defRPr sz="2000"/>
            </a:lvl3pPr>
            <a:lvl4pPr>
              <a:defRPr sz="1800"/>
            </a:lvl4pPr>
            <a:lvl5pPr>
              <a:defRPr sz="18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406556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tandard - Titre 2 lignes">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0" y="0"/>
            <a:ext cx="12192000" cy="119675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2" name="Titre 1"/>
          <p:cNvSpPr>
            <a:spLocks noGrp="1"/>
          </p:cNvSpPr>
          <p:nvPr>
            <p:ph type="title" hasCustomPrompt="1"/>
          </p:nvPr>
        </p:nvSpPr>
        <p:spPr>
          <a:xfrm>
            <a:off x="254747" y="206056"/>
            <a:ext cx="11751872" cy="918688"/>
          </a:xfrm>
          <a:prstGeom prst="rect">
            <a:avLst/>
          </a:prstGeom>
          <a:gradFill flip="none" rotWithShape="1">
            <a:gsLst>
              <a:gs pos="0">
                <a:schemeClr val="tx2">
                  <a:lumMod val="75000"/>
                </a:schemeClr>
              </a:gs>
              <a:gs pos="100000">
                <a:schemeClr val="tx2">
                  <a:lumMod val="75000"/>
                  <a:alpha val="0"/>
                </a:schemeClr>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l">
              <a:defRPr lang="fr-FR" sz="2800" b="1">
                <a:solidFill>
                  <a:schemeClr val="lt1"/>
                </a:solidFill>
                <a:ea typeface="+mn-ea"/>
                <a:cs typeface="+mn-cs"/>
              </a:defRPr>
            </a:lvl1pPr>
          </a:lstStyle>
          <a:p>
            <a:pPr marL="0" lvl="0" algn="l"/>
            <a:r>
              <a:rPr lang="fr-FR" dirty="0"/>
              <a:t>Modifiez le style du titre</a:t>
            </a:r>
            <a:br>
              <a:rPr lang="fr-FR" dirty="0"/>
            </a:br>
            <a:r>
              <a:rPr lang="fr-FR" dirty="0" err="1"/>
              <a:t>dfdf</a:t>
            </a:r>
            <a:endParaRPr lang="fr-FR" dirty="0"/>
          </a:p>
        </p:txBody>
      </p:sp>
      <p:sp>
        <p:nvSpPr>
          <p:cNvPr id="6"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8F83B4-8B05-4143-A565-75BF8B8E1661}" type="datetimeFigureOut">
              <a:rPr lang="fr-FR" smtClean="0"/>
              <a:t>05/11/2020</a:t>
            </a:fld>
            <a:endParaRPr lang="fr-FR"/>
          </a:p>
        </p:txBody>
      </p:sp>
      <p:sp>
        <p:nvSpPr>
          <p:cNvPr id="7"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pic>
        <p:nvPicPr>
          <p:cNvPr id="9" name="Picture 2" descr="F:\Créteil\Recherche LIC\CePIA\Logos\CEpiA epi.tif"/>
          <p:cNvPicPr>
            <a:picLocks noChangeAspect="1" noChangeArrowheads="1"/>
          </p:cNvPicPr>
          <p:nvPr/>
        </p:nvPicPr>
        <p:blipFill>
          <a:blip r:embed="rId2" cstate="print"/>
          <a:srcRect l="7556" t="32141" r="7870" b="48160"/>
          <a:stretch>
            <a:fillRect/>
          </a:stretch>
        </p:blipFill>
        <p:spPr bwMode="auto">
          <a:xfrm>
            <a:off x="1" y="6367680"/>
            <a:ext cx="10320468" cy="490320"/>
          </a:xfrm>
          <a:prstGeom prst="rect">
            <a:avLst/>
          </a:prstGeom>
          <a:noFill/>
        </p:spPr>
      </p:pic>
      <p:pic>
        <p:nvPicPr>
          <p:cNvPr id="10" name="Picture 3" descr="F:\Créteil\Recherche LIC\CePIA\Logos\CEPIA epi UPEC.tif"/>
          <p:cNvPicPr>
            <a:picLocks noChangeAspect="1" noChangeArrowheads="1"/>
          </p:cNvPicPr>
          <p:nvPr/>
        </p:nvPicPr>
        <p:blipFill>
          <a:blip r:embed="rId3" cstate="print"/>
          <a:srcRect l="60243" t="56521" r="16132" b="28433"/>
          <a:stretch>
            <a:fillRect/>
          </a:stretch>
        </p:blipFill>
        <p:spPr bwMode="auto">
          <a:xfrm>
            <a:off x="10411456" y="6302584"/>
            <a:ext cx="1632181" cy="487265"/>
          </a:xfrm>
          <a:prstGeom prst="rect">
            <a:avLst/>
          </a:prstGeom>
          <a:noFill/>
        </p:spPr>
      </p:pic>
      <p:sp>
        <p:nvSpPr>
          <p:cNvPr id="11" name="Rectangle 10"/>
          <p:cNvSpPr/>
          <p:nvPr/>
        </p:nvSpPr>
        <p:spPr>
          <a:xfrm>
            <a:off x="0" y="6021288"/>
            <a:ext cx="10224459" cy="836712"/>
          </a:xfrm>
          <a:prstGeom prst="rect">
            <a:avLst/>
          </a:prstGeom>
          <a:gradFill flip="none" rotWithShape="1">
            <a:gsLst>
              <a:gs pos="0">
                <a:schemeClr val="bg1"/>
              </a:gs>
              <a:gs pos="64000">
                <a:schemeClr val="bg1">
                  <a:alpha val="76000"/>
                </a:schemeClr>
              </a:gs>
              <a:gs pos="100000">
                <a:schemeClr val="bg1">
                  <a:alpha val="6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12" name="Rectangle 11"/>
          <p:cNvSpPr/>
          <p:nvPr/>
        </p:nvSpPr>
        <p:spPr>
          <a:xfrm rot="5400000">
            <a:off x="9079137" y="5593447"/>
            <a:ext cx="969715" cy="1559392"/>
          </a:xfrm>
          <a:prstGeom prst="rect">
            <a:avLst/>
          </a:prstGeom>
          <a:gradFill flip="none" rotWithShape="1">
            <a:gsLst>
              <a:gs pos="0">
                <a:schemeClr val="bg1"/>
              </a:gs>
              <a:gs pos="100000">
                <a:schemeClr val="bg1">
                  <a:alpha val="1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13" name="Espace réservé du numéro de diapositive 11"/>
          <p:cNvSpPr txBox="1">
            <a:spLocks/>
          </p:cNvSpPr>
          <p:nvPr/>
        </p:nvSpPr>
        <p:spPr>
          <a:xfrm>
            <a:off x="9161819" y="5949281"/>
            <a:ext cx="2844800" cy="365125"/>
          </a:xfrm>
          <a:prstGeom prst="rect">
            <a:avLst/>
          </a:prstGeom>
        </p:spPr>
        <p:txBody>
          <a:bodyPr vert="horz" lIns="91440" tIns="45720" rIns="91440" bIns="45720" rtlCol="0" anchor="ctr"/>
          <a:lstStyle/>
          <a:p>
            <a:pPr algn="r">
              <a:defRPr/>
            </a:pPr>
            <a:fld id="{9DE71690-4012-4896-B90A-897933D7750D}" type="slidenum">
              <a:rPr lang="fr-FR" sz="1800" b="1" smtClean="0">
                <a:solidFill>
                  <a:prstClr val="black"/>
                </a:solidFill>
              </a:rPr>
              <a:pPr algn="r">
                <a:defRPr/>
              </a:pPr>
              <a:t>‹N°›</a:t>
            </a:fld>
            <a:endParaRPr lang="fr-FR" sz="1800" b="1" dirty="0">
              <a:solidFill>
                <a:prstClr val="black"/>
              </a:solidFill>
            </a:endParaRPr>
          </a:p>
        </p:txBody>
      </p:sp>
      <p:pic>
        <p:nvPicPr>
          <p:cNvPr id="14" name="Picture 3" descr="F:\Créteil\Recherche LIC\CePIA\Logos\CEPIA epi UPEC.tif"/>
          <p:cNvPicPr>
            <a:picLocks noChangeAspect="1" noChangeArrowheads="1"/>
          </p:cNvPicPr>
          <p:nvPr/>
        </p:nvPicPr>
        <p:blipFill>
          <a:blip r:embed="rId3" cstate="print"/>
          <a:srcRect l="62015" t="31185" r="18494" b="65035"/>
          <a:stretch>
            <a:fillRect/>
          </a:stretch>
        </p:blipFill>
        <p:spPr bwMode="auto">
          <a:xfrm>
            <a:off x="250960" y="1240185"/>
            <a:ext cx="1584176" cy="144016"/>
          </a:xfrm>
          <a:prstGeom prst="rect">
            <a:avLst/>
          </a:prstGeom>
          <a:noFill/>
        </p:spPr>
      </p:pic>
      <p:sp>
        <p:nvSpPr>
          <p:cNvPr id="4" name="Espace réservé du texte 3" title="Sous titre"/>
          <p:cNvSpPr>
            <a:spLocks noGrp="1"/>
          </p:cNvSpPr>
          <p:nvPr>
            <p:ph type="body" sz="quarter" idx="10"/>
          </p:nvPr>
        </p:nvSpPr>
        <p:spPr>
          <a:xfrm>
            <a:off x="250960" y="1500922"/>
            <a:ext cx="4861269" cy="369109"/>
          </a:xfrm>
          <a:prstGeom prst="rect">
            <a:avLst/>
          </a:prstGeom>
          <a:solidFill>
            <a:schemeClr val="tx2">
              <a:lumMod val="60000"/>
              <a:lumOff val="40000"/>
            </a:schemeClr>
          </a:solidFill>
        </p:spPr>
        <p:txBody>
          <a:bodyPr>
            <a:noAutofit/>
          </a:bodyPr>
          <a:lstStyle>
            <a:lvl1pPr marL="0" indent="0" algn="l">
              <a:buNone/>
              <a:defRPr sz="1800" b="1">
                <a:solidFill>
                  <a:schemeClr val="bg1"/>
                </a:solidFill>
                <a:latin typeface="Century Gothic" pitchFamily="34" charset="0"/>
              </a:defRPr>
            </a:lvl1pPr>
            <a:lvl5pPr marL="1828800" indent="0" algn="ctr">
              <a:buNone/>
              <a:defRPr b="1">
                <a:latin typeface="Century Gothic" pitchFamily="34" charset="0"/>
              </a:defRPr>
            </a:lvl5pPr>
          </a:lstStyle>
          <a:p>
            <a:pPr lvl="0"/>
            <a:r>
              <a:rPr lang="fr-FR"/>
              <a:t>Modifiez les styles du texte du masque</a:t>
            </a:r>
          </a:p>
        </p:txBody>
      </p:sp>
      <p:sp>
        <p:nvSpPr>
          <p:cNvPr id="17" name="Espace réservé du texte 16"/>
          <p:cNvSpPr>
            <a:spLocks noGrp="1"/>
          </p:cNvSpPr>
          <p:nvPr>
            <p:ph type="body" sz="quarter" idx="11"/>
          </p:nvPr>
        </p:nvSpPr>
        <p:spPr>
          <a:xfrm>
            <a:off x="251885" y="2004383"/>
            <a:ext cx="11753849" cy="3944898"/>
          </a:xfrm>
          <a:prstGeom prst="rect">
            <a:avLst/>
          </a:prstGeom>
        </p:spPr>
        <p:txBody>
          <a:bodyPr>
            <a:normAutofit/>
          </a:bodyPr>
          <a:lstStyle>
            <a:lvl1pPr>
              <a:defRPr sz="2800"/>
            </a:lvl1pPr>
            <a:lvl2pPr>
              <a:defRPr sz="2400"/>
            </a:lvl2pPr>
            <a:lvl3pPr>
              <a:defRPr sz="2000"/>
            </a:lvl3pPr>
            <a:lvl4pPr>
              <a:defRPr sz="1800"/>
            </a:lvl4pPr>
            <a:lvl5pPr>
              <a:defRPr sz="18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055299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Vide Bleu">
    <p:bg>
      <p:bgPr>
        <a:solidFill>
          <a:schemeClr val="bg1"/>
        </a:solidFill>
        <a:effectLst/>
      </p:bgPr>
    </p:bg>
    <p:spTree>
      <p:nvGrpSpPr>
        <p:cNvPr id="1" name=""/>
        <p:cNvGrpSpPr/>
        <p:nvPr/>
      </p:nvGrpSpPr>
      <p:grpSpPr>
        <a:xfrm>
          <a:off x="0" y="0"/>
          <a:ext cx="0" cy="0"/>
          <a:chOff x="0" y="0"/>
          <a:chExt cx="0" cy="0"/>
        </a:xfrm>
      </p:grpSpPr>
      <p:pic>
        <p:nvPicPr>
          <p:cNvPr id="14" name="Picture 3" descr="F:\Créteil\Recherche LIC\CePIA\Logos\CEPIA epi UPEC.tif"/>
          <p:cNvPicPr>
            <a:picLocks noChangeAspect="1" noChangeArrowheads="1"/>
          </p:cNvPicPr>
          <p:nvPr/>
        </p:nvPicPr>
        <p:blipFill>
          <a:blip r:embed="rId2" cstate="print"/>
          <a:srcRect l="62015" t="31185" r="18494" b="65035"/>
          <a:stretch>
            <a:fillRect/>
          </a:stretch>
        </p:blipFill>
        <p:spPr bwMode="auto">
          <a:xfrm>
            <a:off x="143339" y="116632"/>
            <a:ext cx="1584176" cy="144016"/>
          </a:xfrm>
          <a:prstGeom prst="rect">
            <a:avLst/>
          </a:prstGeom>
          <a:noFill/>
        </p:spPr>
      </p:pic>
      <p:sp>
        <p:nvSpPr>
          <p:cNvPr id="15" name="Rectangle 14"/>
          <p:cNvSpPr/>
          <p:nvPr/>
        </p:nvSpPr>
        <p:spPr>
          <a:xfrm>
            <a:off x="0" y="0"/>
            <a:ext cx="12192000" cy="119675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6"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8F83B4-8B05-4143-A565-75BF8B8E1661}" type="datetimeFigureOut">
              <a:rPr lang="fr-FR" smtClean="0"/>
              <a:t>05/11/2020</a:t>
            </a:fld>
            <a:endParaRPr lang="fr-FR"/>
          </a:p>
        </p:txBody>
      </p:sp>
      <p:sp>
        <p:nvSpPr>
          <p:cNvPr id="7"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pic>
        <p:nvPicPr>
          <p:cNvPr id="9" name="Picture 2" descr="F:\Créteil\Recherche LIC\CePIA\Logos\CEpiA epi.tif"/>
          <p:cNvPicPr>
            <a:picLocks noChangeAspect="1" noChangeArrowheads="1"/>
          </p:cNvPicPr>
          <p:nvPr/>
        </p:nvPicPr>
        <p:blipFill>
          <a:blip r:embed="rId3" cstate="print"/>
          <a:srcRect l="7556" t="32141" r="7870" b="48160"/>
          <a:stretch>
            <a:fillRect/>
          </a:stretch>
        </p:blipFill>
        <p:spPr bwMode="auto">
          <a:xfrm>
            <a:off x="1" y="6367680"/>
            <a:ext cx="10320468" cy="490320"/>
          </a:xfrm>
          <a:prstGeom prst="rect">
            <a:avLst/>
          </a:prstGeom>
          <a:noFill/>
        </p:spPr>
      </p:pic>
      <p:pic>
        <p:nvPicPr>
          <p:cNvPr id="10" name="Picture 3" descr="F:\Créteil\Recherche LIC\CePIA\Logos\CEPIA epi UPEC.tif"/>
          <p:cNvPicPr>
            <a:picLocks noChangeAspect="1" noChangeArrowheads="1"/>
          </p:cNvPicPr>
          <p:nvPr/>
        </p:nvPicPr>
        <p:blipFill>
          <a:blip r:embed="rId2" cstate="print"/>
          <a:srcRect l="60243" t="56521" r="16132" b="28433"/>
          <a:stretch>
            <a:fillRect/>
          </a:stretch>
        </p:blipFill>
        <p:spPr bwMode="auto">
          <a:xfrm>
            <a:off x="10411456" y="6302584"/>
            <a:ext cx="1632181" cy="487265"/>
          </a:xfrm>
          <a:prstGeom prst="rect">
            <a:avLst/>
          </a:prstGeom>
          <a:noFill/>
        </p:spPr>
      </p:pic>
      <p:sp>
        <p:nvSpPr>
          <p:cNvPr id="11" name="Rectangle 10"/>
          <p:cNvSpPr/>
          <p:nvPr/>
        </p:nvSpPr>
        <p:spPr>
          <a:xfrm>
            <a:off x="0" y="6021288"/>
            <a:ext cx="10224459" cy="836712"/>
          </a:xfrm>
          <a:prstGeom prst="rect">
            <a:avLst/>
          </a:prstGeom>
          <a:gradFill flip="none" rotWithShape="1">
            <a:gsLst>
              <a:gs pos="0">
                <a:schemeClr val="bg1"/>
              </a:gs>
              <a:gs pos="64000">
                <a:schemeClr val="bg1">
                  <a:alpha val="76000"/>
                </a:schemeClr>
              </a:gs>
              <a:gs pos="100000">
                <a:schemeClr val="bg1">
                  <a:alpha val="6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12" name="Rectangle 11"/>
          <p:cNvSpPr/>
          <p:nvPr/>
        </p:nvSpPr>
        <p:spPr>
          <a:xfrm rot="5400000">
            <a:off x="9073631" y="5587940"/>
            <a:ext cx="980728" cy="1559392"/>
          </a:xfrm>
          <a:prstGeom prst="rect">
            <a:avLst/>
          </a:prstGeom>
          <a:gradFill flip="none" rotWithShape="1">
            <a:gsLst>
              <a:gs pos="0">
                <a:schemeClr val="bg1"/>
              </a:gs>
              <a:gs pos="100000">
                <a:schemeClr val="bg1">
                  <a:alpha val="1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13" name="Espace réservé du numéro de diapositive 11"/>
          <p:cNvSpPr txBox="1">
            <a:spLocks/>
          </p:cNvSpPr>
          <p:nvPr/>
        </p:nvSpPr>
        <p:spPr>
          <a:xfrm>
            <a:off x="9161819" y="5949281"/>
            <a:ext cx="2844800" cy="365125"/>
          </a:xfrm>
          <a:prstGeom prst="rect">
            <a:avLst/>
          </a:prstGeom>
        </p:spPr>
        <p:txBody>
          <a:bodyPr vert="horz" lIns="91440" tIns="45720" rIns="91440" bIns="45720" rtlCol="0" anchor="ctr"/>
          <a:lstStyle/>
          <a:p>
            <a:pPr algn="r">
              <a:defRPr/>
            </a:pPr>
            <a:fld id="{9DE71690-4012-4896-B90A-897933D7750D}" type="slidenum">
              <a:rPr lang="fr-FR" sz="1800" b="1" smtClean="0">
                <a:solidFill>
                  <a:prstClr val="black"/>
                </a:solidFill>
              </a:rPr>
              <a:pPr algn="r">
                <a:defRPr/>
              </a:pPr>
              <a:t>‹N°›</a:t>
            </a:fld>
            <a:endParaRPr lang="fr-FR" sz="1800" b="1" dirty="0">
              <a:solidFill>
                <a:prstClr val="black"/>
              </a:solidFill>
            </a:endParaRPr>
          </a:p>
        </p:txBody>
      </p:sp>
    </p:spTree>
    <p:extLst>
      <p:ext uri="{BB962C8B-B14F-4D97-AF65-F5344CB8AC3E}">
        <p14:creationId xmlns:p14="http://schemas.microsoft.com/office/powerpoint/2010/main" val="1625697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ide">
    <p:bg>
      <p:bgPr>
        <a:solidFill>
          <a:schemeClr val="bg1"/>
        </a:solidFill>
        <a:effectLst/>
      </p:bgPr>
    </p:bg>
    <p:spTree>
      <p:nvGrpSpPr>
        <p:cNvPr id="1" name=""/>
        <p:cNvGrpSpPr/>
        <p:nvPr/>
      </p:nvGrpSpPr>
      <p:grpSpPr>
        <a:xfrm>
          <a:off x="0" y="0"/>
          <a:ext cx="0" cy="0"/>
          <a:chOff x="0" y="0"/>
          <a:chExt cx="0" cy="0"/>
        </a:xfrm>
      </p:grpSpPr>
      <p:sp>
        <p:nvSpPr>
          <p:cNvPr id="6"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8F83B4-8B05-4143-A565-75BF8B8E1661}" type="datetimeFigureOut">
              <a:rPr lang="fr-FR" smtClean="0"/>
              <a:t>05/11/2020</a:t>
            </a:fld>
            <a:endParaRPr lang="fr-FR"/>
          </a:p>
        </p:txBody>
      </p:sp>
      <p:sp>
        <p:nvSpPr>
          <p:cNvPr id="7"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pic>
        <p:nvPicPr>
          <p:cNvPr id="9" name="Picture 2" descr="F:\Créteil\Recherche LIC\CePIA\Logos\CEpiA epi.tif"/>
          <p:cNvPicPr>
            <a:picLocks noChangeAspect="1" noChangeArrowheads="1"/>
          </p:cNvPicPr>
          <p:nvPr/>
        </p:nvPicPr>
        <p:blipFill>
          <a:blip r:embed="rId2" cstate="print"/>
          <a:srcRect l="7556" t="32141" r="7870" b="48160"/>
          <a:stretch>
            <a:fillRect/>
          </a:stretch>
        </p:blipFill>
        <p:spPr bwMode="auto">
          <a:xfrm>
            <a:off x="1" y="6367680"/>
            <a:ext cx="10320468" cy="490320"/>
          </a:xfrm>
          <a:prstGeom prst="rect">
            <a:avLst/>
          </a:prstGeom>
          <a:noFill/>
        </p:spPr>
      </p:pic>
      <p:pic>
        <p:nvPicPr>
          <p:cNvPr id="10" name="Picture 3" descr="F:\Créteil\Recherche LIC\CePIA\Logos\CEPIA epi UPEC.tif"/>
          <p:cNvPicPr>
            <a:picLocks noChangeAspect="1" noChangeArrowheads="1"/>
          </p:cNvPicPr>
          <p:nvPr/>
        </p:nvPicPr>
        <p:blipFill>
          <a:blip r:embed="rId3" cstate="print"/>
          <a:srcRect l="60243" t="56521" r="16132" b="28433"/>
          <a:stretch>
            <a:fillRect/>
          </a:stretch>
        </p:blipFill>
        <p:spPr bwMode="auto">
          <a:xfrm>
            <a:off x="10411456" y="6302584"/>
            <a:ext cx="1632181" cy="487265"/>
          </a:xfrm>
          <a:prstGeom prst="rect">
            <a:avLst/>
          </a:prstGeom>
          <a:noFill/>
        </p:spPr>
      </p:pic>
      <p:sp>
        <p:nvSpPr>
          <p:cNvPr id="11" name="Rectangle 10"/>
          <p:cNvSpPr/>
          <p:nvPr/>
        </p:nvSpPr>
        <p:spPr>
          <a:xfrm>
            <a:off x="0" y="6021288"/>
            <a:ext cx="10224459" cy="836712"/>
          </a:xfrm>
          <a:prstGeom prst="rect">
            <a:avLst/>
          </a:prstGeom>
          <a:gradFill flip="none" rotWithShape="1">
            <a:gsLst>
              <a:gs pos="0">
                <a:schemeClr val="bg1"/>
              </a:gs>
              <a:gs pos="64000">
                <a:schemeClr val="bg1">
                  <a:alpha val="76000"/>
                </a:schemeClr>
              </a:gs>
              <a:gs pos="100000">
                <a:schemeClr val="bg1">
                  <a:alpha val="6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12" name="Rectangle 11"/>
          <p:cNvSpPr/>
          <p:nvPr/>
        </p:nvSpPr>
        <p:spPr>
          <a:xfrm rot="5400000">
            <a:off x="9073631" y="5587940"/>
            <a:ext cx="980728" cy="1559392"/>
          </a:xfrm>
          <a:prstGeom prst="rect">
            <a:avLst/>
          </a:prstGeom>
          <a:gradFill flip="none" rotWithShape="1">
            <a:gsLst>
              <a:gs pos="0">
                <a:schemeClr val="bg1"/>
              </a:gs>
              <a:gs pos="100000">
                <a:schemeClr val="bg1">
                  <a:alpha val="1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13" name="Espace réservé du numéro de diapositive 11"/>
          <p:cNvSpPr txBox="1">
            <a:spLocks/>
          </p:cNvSpPr>
          <p:nvPr/>
        </p:nvSpPr>
        <p:spPr>
          <a:xfrm>
            <a:off x="9161819" y="5949281"/>
            <a:ext cx="2844800" cy="365125"/>
          </a:xfrm>
          <a:prstGeom prst="rect">
            <a:avLst/>
          </a:prstGeom>
        </p:spPr>
        <p:txBody>
          <a:bodyPr vert="horz" lIns="91440" tIns="45720" rIns="91440" bIns="45720" rtlCol="0" anchor="ctr"/>
          <a:lstStyle/>
          <a:p>
            <a:pPr algn="r">
              <a:defRPr/>
            </a:pPr>
            <a:fld id="{9DE71690-4012-4896-B90A-897933D7750D}" type="slidenum">
              <a:rPr lang="fr-FR" sz="1800" b="1" smtClean="0">
                <a:solidFill>
                  <a:prstClr val="black"/>
                </a:solidFill>
              </a:rPr>
              <a:pPr algn="r">
                <a:defRPr/>
              </a:pPr>
              <a:t>‹N°›</a:t>
            </a:fld>
            <a:endParaRPr lang="fr-FR" sz="1800" b="1" dirty="0">
              <a:solidFill>
                <a:prstClr val="black"/>
              </a:solidFill>
            </a:endParaRPr>
          </a:p>
        </p:txBody>
      </p:sp>
    </p:spTree>
    <p:extLst>
      <p:ext uri="{BB962C8B-B14F-4D97-AF65-F5344CB8AC3E}">
        <p14:creationId xmlns:p14="http://schemas.microsoft.com/office/powerpoint/2010/main" val="2000765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ide comple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05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a:xfrm>
            <a:off x="609600" y="6356351"/>
            <a:ext cx="2844800" cy="365125"/>
          </a:xfrm>
          <a:prstGeom prst="rect">
            <a:avLst/>
          </a:prstGeom>
        </p:spPr>
        <p:txBody>
          <a:bodyPr/>
          <a:lstStyle/>
          <a:p>
            <a:fld id="{C5EB188A-35EF-4E10-85EB-2A9DB7F13A0E}" type="datetimeFigureOut">
              <a:rPr lang="fr-FR" smtClean="0"/>
              <a:t>05/11/2020</a:t>
            </a:fld>
            <a:endParaRPr lang="fr-FR"/>
          </a:p>
        </p:txBody>
      </p:sp>
      <p:sp>
        <p:nvSpPr>
          <p:cNvPr id="4" name="Espace réservé du pied de page 3"/>
          <p:cNvSpPr>
            <a:spLocks noGrp="1"/>
          </p:cNvSpPr>
          <p:nvPr>
            <p:ph type="ftr" sz="quarter" idx="11"/>
          </p:nvPr>
        </p:nvSpPr>
        <p:spPr>
          <a:xfrm>
            <a:off x="4165600" y="6356351"/>
            <a:ext cx="38608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8737600" y="6356351"/>
            <a:ext cx="2844800" cy="365125"/>
          </a:xfrm>
          <a:prstGeom prst="rect">
            <a:avLst/>
          </a:prstGeom>
        </p:spPr>
        <p:txBody>
          <a:bodyPr/>
          <a:lstStyle/>
          <a:p>
            <a:fld id="{7F25F86A-6861-403B-AA18-7D9762885AF6}" type="slidenum">
              <a:rPr lang="fr-FR" smtClean="0"/>
              <a:t>‹N°›</a:t>
            </a:fld>
            <a:endParaRPr lang="fr-FR"/>
          </a:p>
        </p:txBody>
      </p:sp>
    </p:spTree>
    <p:extLst>
      <p:ext uri="{BB962C8B-B14F-4D97-AF65-F5344CB8AC3E}">
        <p14:creationId xmlns:p14="http://schemas.microsoft.com/office/powerpoint/2010/main" val="5102794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609600" y="1600201"/>
            <a:ext cx="10972800" cy="4525963"/>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09600" y="6356351"/>
            <a:ext cx="2844800" cy="365125"/>
          </a:xfrm>
          <a:prstGeom prst="rect">
            <a:avLst/>
          </a:prstGeom>
        </p:spPr>
        <p:txBody>
          <a:bodyPr/>
          <a:lstStyle/>
          <a:p>
            <a:fld id="{C5EB188A-35EF-4E10-85EB-2A9DB7F13A0E}" type="datetimeFigureOut">
              <a:rPr lang="fr-FR" smtClean="0"/>
              <a:t>05/11/2020</a:t>
            </a:fld>
            <a:endParaRPr lang="fr-FR"/>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737600" y="6356351"/>
            <a:ext cx="2844800" cy="365125"/>
          </a:xfrm>
          <a:prstGeom prst="rect">
            <a:avLst/>
          </a:prstGeom>
        </p:spPr>
        <p:txBody>
          <a:bodyPr/>
          <a:lstStyle/>
          <a:p>
            <a:fld id="{7F25F86A-6861-403B-AA18-7D9762885AF6}" type="slidenum">
              <a:rPr lang="fr-FR" smtClean="0"/>
              <a:t>‹N°›</a:t>
            </a:fld>
            <a:endParaRPr lang="fr-FR"/>
          </a:p>
        </p:txBody>
      </p:sp>
    </p:spTree>
    <p:extLst>
      <p:ext uri="{BB962C8B-B14F-4D97-AF65-F5344CB8AC3E}">
        <p14:creationId xmlns:p14="http://schemas.microsoft.com/office/powerpoint/2010/main" val="2643115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a:xfrm>
            <a:off x="609600" y="6356351"/>
            <a:ext cx="2844800" cy="365125"/>
          </a:xfrm>
          <a:prstGeom prst="rect">
            <a:avLst/>
          </a:prstGeom>
        </p:spPr>
        <p:txBody>
          <a:bodyPr/>
          <a:lstStyle/>
          <a:p>
            <a:fld id="{C5EB188A-35EF-4E10-85EB-2A9DB7F13A0E}" type="datetimeFigureOut">
              <a:rPr lang="fr-FR" smtClean="0"/>
              <a:t>05/11/2020</a:t>
            </a:fld>
            <a:endParaRPr lang="fr-FR"/>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737600" y="6356351"/>
            <a:ext cx="2844800" cy="365125"/>
          </a:xfrm>
          <a:prstGeom prst="rect">
            <a:avLst/>
          </a:prstGeom>
        </p:spPr>
        <p:txBody>
          <a:bodyPr/>
          <a:lstStyle/>
          <a:p>
            <a:fld id="{7F25F86A-6861-403B-AA18-7D9762885AF6}" type="slidenum">
              <a:rPr lang="fr-FR" smtClean="0"/>
              <a:t>‹N°›</a:t>
            </a:fld>
            <a:endParaRPr lang="fr-FR"/>
          </a:p>
        </p:txBody>
      </p:sp>
    </p:spTree>
    <p:extLst>
      <p:ext uri="{BB962C8B-B14F-4D97-AF65-F5344CB8AC3E}">
        <p14:creationId xmlns:p14="http://schemas.microsoft.com/office/powerpoint/2010/main" val="1929065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143DA4-81C4-4C19-A90F-F917FD208CD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2DCD67D-D87D-4794-A985-3FFA7C365E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2E49ED3-0440-4242-A295-5F361F0C4230}"/>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5" name="Espace réservé du pied de page 4">
            <a:extLst>
              <a:ext uri="{FF2B5EF4-FFF2-40B4-BE49-F238E27FC236}">
                <a16:creationId xmlns:a16="http://schemas.microsoft.com/office/drawing/2014/main" id="{3E367085-236D-47A8-A334-54559287D74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548DEF1-AEE1-4144-8A28-2EBFD1FB8AC6}"/>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3672661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A5BD44-B702-4C61-9425-BF68A7852BF8}"/>
              </a:ext>
            </a:extLst>
          </p:cNvPr>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85488293-DE8C-4C0D-BB96-91CE13E8691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54A4F4A-2A69-469F-A974-46A7EC76BB56}"/>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5" name="Espace réservé du pied de page 4">
            <a:extLst>
              <a:ext uri="{FF2B5EF4-FFF2-40B4-BE49-F238E27FC236}">
                <a16:creationId xmlns:a16="http://schemas.microsoft.com/office/drawing/2014/main" id="{7F9D04E7-6CC7-4FA0-B7B4-DD46C5E329B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5D3D0CA-AEBF-4DEA-AD2D-E131DD17AED2}"/>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190127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610EB4-2208-4EE9-8456-C4CED158B6A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358429B-C65E-4F0A-988A-B39EE64189F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E71F971-C418-48E6-A530-AFAC2EB8D556}"/>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5" name="Espace réservé du pied de page 4">
            <a:extLst>
              <a:ext uri="{FF2B5EF4-FFF2-40B4-BE49-F238E27FC236}">
                <a16:creationId xmlns:a16="http://schemas.microsoft.com/office/drawing/2014/main" id="{5B4C39C4-06F7-4740-A520-0218E8597DD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CF4AC06-BA2B-4F02-9932-929A96EB3ACF}"/>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2718558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143DA4-81C4-4C19-A90F-F917FD208CD0}"/>
              </a:ext>
            </a:extLst>
          </p:cNvPr>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52DCD67D-D87D-4794-A985-3FFA7C365EF2}"/>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2E49ED3-0440-4242-A295-5F361F0C4230}"/>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5" name="Espace réservé du pied de page 4">
            <a:extLst>
              <a:ext uri="{FF2B5EF4-FFF2-40B4-BE49-F238E27FC236}">
                <a16:creationId xmlns:a16="http://schemas.microsoft.com/office/drawing/2014/main" id="{3E367085-236D-47A8-A334-54559287D74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548DEF1-AEE1-4144-8A28-2EBFD1FB8AC6}"/>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389407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D5CB5B-F079-4526-A2C5-E2AE2670A5F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7C810EF-91AC-4898-BD61-2D6440ACCAA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9ABE864-B27B-4616-9975-61DECBDBB11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A45CE73-2AFB-42F4-A26F-DB40AD6A94E0}"/>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6" name="Espace réservé du pied de page 5">
            <a:extLst>
              <a:ext uri="{FF2B5EF4-FFF2-40B4-BE49-F238E27FC236}">
                <a16:creationId xmlns:a16="http://schemas.microsoft.com/office/drawing/2014/main" id="{03D42EA6-A57E-4470-B9E6-04D1ED93809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C779D71-620D-456D-B420-75F2C94075AB}"/>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2466829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55EC73-7597-48FA-9DBE-3CD6130302BA}"/>
              </a:ext>
            </a:extLst>
          </p:cNvPr>
          <p:cNvSpPr>
            <a:spLocks noGrp="1"/>
          </p:cNvSpPr>
          <p:nvPr>
            <p:ph type="title"/>
          </p:nvPr>
        </p:nvSpPr>
        <p:spPr>
          <a:xfrm>
            <a:off x="839788" y="365127"/>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BC788B2-9A1E-4DEB-A46B-35FCDEF7B004}"/>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06E4EED-51D8-4904-AEEF-194EDC716067}"/>
              </a:ext>
            </a:extLst>
          </p:cNvPr>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EF62A35-FA28-41BB-B596-DBE08160DD44}"/>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A4329EE-8A49-4B4F-B418-55D7123639DE}"/>
              </a:ext>
            </a:extLst>
          </p:cNvPr>
          <p:cNvSpPr>
            <a:spLocks noGrp="1"/>
          </p:cNvSpPr>
          <p:nvPr>
            <p:ph sz="quarter" idx="4"/>
          </p:nvPr>
        </p:nvSpPr>
        <p:spPr>
          <a:xfrm>
            <a:off x="6172201"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EA29059-D183-4C23-89CF-DF958B0D420A}"/>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8" name="Espace réservé du pied de page 7">
            <a:extLst>
              <a:ext uri="{FF2B5EF4-FFF2-40B4-BE49-F238E27FC236}">
                <a16:creationId xmlns:a16="http://schemas.microsoft.com/office/drawing/2014/main" id="{716834B5-76F2-460B-8E40-F9D14600726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D38F8D3-F285-4C20-8A20-F48DFC03FE6D}"/>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3832988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D8E335-822B-4625-971B-DDDD663F07C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394F6E8-60B3-49F3-B35E-27191851F802}"/>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4" name="Espace réservé du pied de page 3">
            <a:extLst>
              <a:ext uri="{FF2B5EF4-FFF2-40B4-BE49-F238E27FC236}">
                <a16:creationId xmlns:a16="http://schemas.microsoft.com/office/drawing/2014/main" id="{9CAEFE94-C8F9-4F55-9C55-DF09DF1A6AA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C9E0A61-98DC-4D7A-BE45-0B9FE75CD9E8}"/>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1679284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8008E68-7544-41E0-AE13-ACABF2BA669E}"/>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3" name="Espace réservé du pied de page 2">
            <a:extLst>
              <a:ext uri="{FF2B5EF4-FFF2-40B4-BE49-F238E27FC236}">
                <a16:creationId xmlns:a16="http://schemas.microsoft.com/office/drawing/2014/main" id="{191DF427-588C-4457-8E10-5A6B4CBA1A0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2EB4A9B-68E3-45FC-A740-C5C11B159357}"/>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17305922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B1728A-2A27-420E-A589-0DBB6E5E0DB7}"/>
              </a:ext>
            </a:extLst>
          </p:cNvPr>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06F32400-CF4F-4B9B-91FE-7DE7A8A4C05F}"/>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014CB31-64F3-48A5-9290-D561EBE573C3}"/>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D3884D3-CD6C-41C2-8531-99A5241B51E1}"/>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6" name="Espace réservé du pied de page 5">
            <a:extLst>
              <a:ext uri="{FF2B5EF4-FFF2-40B4-BE49-F238E27FC236}">
                <a16:creationId xmlns:a16="http://schemas.microsoft.com/office/drawing/2014/main" id="{13FCC384-478C-4EC3-A03F-CA5DD17FAB1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64802E3-9A1F-45FE-A8EC-FACDE7E01DFC}"/>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27088667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376B85-B60B-4C42-B887-971A42856CE2}"/>
              </a:ext>
            </a:extLst>
          </p:cNvPr>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2B5B7D59-E90D-4752-B8E3-19B79B3C8DBF}"/>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ECF2DFAC-B727-45F4-916B-9B54E7B7184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DDF558F-EC02-4DFA-A33E-C53DBAB344B9}"/>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6" name="Espace réservé du pied de page 5">
            <a:extLst>
              <a:ext uri="{FF2B5EF4-FFF2-40B4-BE49-F238E27FC236}">
                <a16:creationId xmlns:a16="http://schemas.microsoft.com/office/drawing/2014/main" id="{EFAEDDA3-C69B-4C88-B295-BCB3EE106DD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E90B466-7827-4E35-9067-D99E85523B65}"/>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18041562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D71A31-98B0-4B9D-9FF5-C66D6B5DF73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4A41BBD-D24E-4C19-983D-96E335545EA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2EE3D30-BC85-4531-9A48-9F1204581229}"/>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5" name="Espace réservé du pied de page 4">
            <a:extLst>
              <a:ext uri="{FF2B5EF4-FFF2-40B4-BE49-F238E27FC236}">
                <a16:creationId xmlns:a16="http://schemas.microsoft.com/office/drawing/2014/main" id="{84422678-9B35-409B-9C18-F9D01CA6137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58833C8-7610-4BA2-85DF-9491DFE4A571}"/>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3680362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D5CB5B-F079-4526-A2C5-E2AE2670A5F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7C810EF-91AC-4898-BD61-2D6440ACCAA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9ABE864-B27B-4616-9975-61DECBDBB11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A45CE73-2AFB-42F4-A26F-DB40AD6A94E0}"/>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6" name="Espace réservé du pied de page 5">
            <a:extLst>
              <a:ext uri="{FF2B5EF4-FFF2-40B4-BE49-F238E27FC236}">
                <a16:creationId xmlns:a16="http://schemas.microsoft.com/office/drawing/2014/main" id="{03D42EA6-A57E-4470-B9E6-04D1ED93809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C779D71-620D-456D-B420-75F2C94075AB}"/>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33082584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24050FE-3B6D-40DE-970D-51739A325A43}"/>
              </a:ext>
            </a:extLst>
          </p:cNvPr>
          <p:cNvSpPr>
            <a:spLocks noGrp="1"/>
          </p:cNvSpPr>
          <p:nvPr>
            <p:ph type="title" orient="vert"/>
          </p:nvPr>
        </p:nvSpPr>
        <p:spPr>
          <a:xfrm>
            <a:off x="8724901"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29F7A7C-022C-4F87-A9B2-EAA40C3CA526}"/>
              </a:ext>
            </a:extLst>
          </p:cNvPr>
          <p:cNvSpPr>
            <a:spLocks noGrp="1"/>
          </p:cNvSpPr>
          <p:nvPr>
            <p:ph type="body" orient="vert" idx="1"/>
          </p:nvPr>
        </p:nvSpPr>
        <p:spPr>
          <a:xfrm>
            <a:off x="838201"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8C82680-7787-462C-885A-4A98761AA5F9}"/>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5" name="Espace réservé du pied de page 4">
            <a:extLst>
              <a:ext uri="{FF2B5EF4-FFF2-40B4-BE49-F238E27FC236}">
                <a16:creationId xmlns:a16="http://schemas.microsoft.com/office/drawing/2014/main" id="{6EF82C0D-3207-4A27-8092-E8B0ACFCF5B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13F329D-FEDB-4718-B181-F89DDA20028A}"/>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11268745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Vide Bleu">
    <p:spTree>
      <p:nvGrpSpPr>
        <p:cNvPr id="1" name=""/>
        <p:cNvGrpSpPr/>
        <p:nvPr/>
      </p:nvGrpSpPr>
      <p:grpSpPr>
        <a:xfrm>
          <a:off x="0" y="0"/>
          <a:ext cx="0" cy="0"/>
          <a:chOff x="0" y="0"/>
          <a:chExt cx="0" cy="0"/>
        </a:xfrm>
      </p:grpSpPr>
      <p:pic>
        <p:nvPicPr>
          <p:cNvPr id="14" name="Picture 3" descr="F:\Créteil\Recherche LIC\CePIA\Logos\CEPIA epi UPEC.tif"/>
          <p:cNvPicPr>
            <a:picLocks noChangeAspect="1" noChangeArrowheads="1"/>
          </p:cNvPicPr>
          <p:nvPr userDrawn="1"/>
        </p:nvPicPr>
        <p:blipFill>
          <a:blip r:embed="rId2" cstate="print"/>
          <a:srcRect l="62015" t="31185" r="18494" b="65035"/>
          <a:stretch>
            <a:fillRect/>
          </a:stretch>
        </p:blipFill>
        <p:spPr bwMode="auto">
          <a:xfrm>
            <a:off x="143339" y="116632"/>
            <a:ext cx="1584176" cy="144016"/>
          </a:xfrm>
          <a:prstGeom prst="rect">
            <a:avLst/>
          </a:prstGeom>
          <a:noFill/>
        </p:spPr>
      </p:pic>
      <p:sp>
        <p:nvSpPr>
          <p:cNvPr id="15" name="Rectangle 14"/>
          <p:cNvSpPr/>
          <p:nvPr userDrawn="1"/>
        </p:nvSpPr>
        <p:spPr>
          <a:xfrm>
            <a:off x="0" y="0"/>
            <a:ext cx="12192000" cy="119675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 name="Rectangle 11"/>
          <p:cNvSpPr/>
          <p:nvPr userDrawn="1"/>
        </p:nvSpPr>
        <p:spPr>
          <a:xfrm rot="5400000">
            <a:off x="9073631" y="5587940"/>
            <a:ext cx="980728" cy="1559392"/>
          </a:xfrm>
          <a:prstGeom prst="rect">
            <a:avLst/>
          </a:prstGeom>
          <a:gradFill flip="none" rotWithShape="1">
            <a:gsLst>
              <a:gs pos="0">
                <a:schemeClr val="bg1"/>
              </a:gs>
              <a:gs pos="100000">
                <a:schemeClr val="bg1">
                  <a:alpha val="1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6" name="Espace réservé du numéro de diapositive 11">
            <a:extLst>
              <a:ext uri="{FF2B5EF4-FFF2-40B4-BE49-F238E27FC236}">
                <a16:creationId xmlns:a16="http://schemas.microsoft.com/office/drawing/2014/main" id="{C6CF98F8-3C04-4BF0-B115-09B6038FCFD2}"/>
              </a:ext>
            </a:extLst>
          </p:cNvPr>
          <p:cNvSpPr txBox="1">
            <a:spLocks/>
          </p:cNvSpPr>
          <p:nvPr userDrawn="1"/>
        </p:nvSpPr>
        <p:spPr>
          <a:xfrm>
            <a:off x="9254719" y="6360144"/>
            <a:ext cx="2844800" cy="365125"/>
          </a:xfrm>
          <a:prstGeom prst="rect">
            <a:avLst/>
          </a:prstGeom>
        </p:spPr>
        <p:txBody>
          <a:bodyPr vert="horz" lIns="68580" tIns="34290" rIns="68580" bIns="34290"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a:t>
            </a:r>
            <a:fld id="{9DE71690-4012-4896-B90A-897933D7750D}" type="slidenum">
              <a:rPr kumimoji="0" lang="fr-FR" sz="1200" b="0" i="0" u="none" strike="noStrike" kern="1200" cap="none" spc="0" normalizeH="0" baseline="0" noProof="0" smtClean="0">
                <a:ln>
                  <a:noFill/>
                </a:ln>
                <a:solidFill>
                  <a:schemeClr val="tx1"/>
                </a:solidFill>
                <a:effectLst/>
                <a:uLnTx/>
                <a:uFillTx/>
                <a:latin typeface="Franklin Gothic Book" panose="020B05030201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‹N°›</a:t>
            </a:fld>
            <a:r>
              <a:rPr kumimoji="0" lang="fr-FR" sz="12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a:t>
            </a:r>
          </a:p>
        </p:txBody>
      </p:sp>
      <p:cxnSp>
        <p:nvCxnSpPr>
          <p:cNvPr id="19" name="Connecteur droit 18">
            <a:extLst>
              <a:ext uri="{FF2B5EF4-FFF2-40B4-BE49-F238E27FC236}">
                <a16:creationId xmlns:a16="http://schemas.microsoft.com/office/drawing/2014/main" id="{8659D3AD-8BE1-4DB8-96B6-85AA97CFFDAC}"/>
              </a:ext>
            </a:extLst>
          </p:cNvPr>
          <p:cNvCxnSpPr>
            <a:cxnSpLocks/>
          </p:cNvCxnSpPr>
          <p:nvPr userDrawn="1"/>
        </p:nvCxnSpPr>
        <p:spPr>
          <a:xfrm>
            <a:off x="11376587" y="6245935"/>
            <a:ext cx="0" cy="51232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686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Vide ">
    <p:spTree>
      <p:nvGrpSpPr>
        <p:cNvPr id="1" name=""/>
        <p:cNvGrpSpPr/>
        <p:nvPr/>
      </p:nvGrpSpPr>
      <p:grpSpPr>
        <a:xfrm>
          <a:off x="0" y="0"/>
          <a:ext cx="0" cy="0"/>
          <a:chOff x="0" y="0"/>
          <a:chExt cx="0" cy="0"/>
        </a:xfrm>
      </p:grpSpPr>
      <p:sp>
        <p:nvSpPr>
          <p:cNvPr id="12" name="Rectangle 11"/>
          <p:cNvSpPr/>
          <p:nvPr userDrawn="1"/>
        </p:nvSpPr>
        <p:spPr>
          <a:xfrm rot="5400000">
            <a:off x="9073631" y="5587940"/>
            <a:ext cx="980728" cy="1559392"/>
          </a:xfrm>
          <a:prstGeom prst="rect">
            <a:avLst/>
          </a:prstGeom>
          <a:gradFill flip="none" rotWithShape="1">
            <a:gsLst>
              <a:gs pos="0">
                <a:schemeClr val="bg1"/>
              </a:gs>
              <a:gs pos="100000">
                <a:schemeClr val="bg1">
                  <a:alpha val="1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6" name="Espace réservé du numéro de diapositive 11">
            <a:extLst>
              <a:ext uri="{FF2B5EF4-FFF2-40B4-BE49-F238E27FC236}">
                <a16:creationId xmlns:a16="http://schemas.microsoft.com/office/drawing/2014/main" id="{C6CF98F8-3C04-4BF0-B115-09B6038FCFD2}"/>
              </a:ext>
            </a:extLst>
          </p:cNvPr>
          <p:cNvSpPr txBox="1">
            <a:spLocks/>
          </p:cNvSpPr>
          <p:nvPr userDrawn="1"/>
        </p:nvSpPr>
        <p:spPr>
          <a:xfrm>
            <a:off x="9254719" y="6360144"/>
            <a:ext cx="2844800" cy="365125"/>
          </a:xfrm>
          <a:prstGeom prst="rect">
            <a:avLst/>
          </a:prstGeom>
        </p:spPr>
        <p:txBody>
          <a:bodyPr vert="horz" lIns="68580" tIns="34290" rIns="68580" bIns="34290"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a:t>
            </a:r>
            <a:fld id="{9DE71690-4012-4896-B90A-897933D7750D}" type="slidenum">
              <a:rPr kumimoji="0" lang="fr-FR" sz="1200" b="0" i="0" u="none" strike="noStrike" kern="1200" cap="none" spc="0" normalizeH="0" baseline="0" noProof="0" smtClean="0">
                <a:ln>
                  <a:noFill/>
                </a:ln>
                <a:solidFill>
                  <a:schemeClr val="tx1"/>
                </a:solidFill>
                <a:effectLst/>
                <a:uLnTx/>
                <a:uFillTx/>
                <a:latin typeface="Franklin Gothic Book" panose="020B05030201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‹N°›</a:t>
            </a:fld>
            <a:r>
              <a:rPr kumimoji="0" lang="fr-FR" sz="12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a:t>
            </a:r>
          </a:p>
        </p:txBody>
      </p:sp>
      <p:cxnSp>
        <p:nvCxnSpPr>
          <p:cNvPr id="19" name="Connecteur droit 18">
            <a:extLst>
              <a:ext uri="{FF2B5EF4-FFF2-40B4-BE49-F238E27FC236}">
                <a16:creationId xmlns:a16="http://schemas.microsoft.com/office/drawing/2014/main" id="{8659D3AD-8BE1-4DB8-96B6-85AA97CFFDAC}"/>
              </a:ext>
            </a:extLst>
          </p:cNvPr>
          <p:cNvCxnSpPr>
            <a:cxnSpLocks/>
          </p:cNvCxnSpPr>
          <p:nvPr userDrawn="1"/>
        </p:nvCxnSpPr>
        <p:spPr>
          <a:xfrm>
            <a:off x="11376587" y="6245935"/>
            <a:ext cx="0" cy="51232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500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A2E70B-59BD-401F-A668-8F9D79A9AA1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A436484-B2E0-4534-8BFB-1EEF8F95F4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91D85F7-668B-4317-B247-1F216B7E32E9}"/>
              </a:ext>
            </a:extLst>
          </p:cNvPr>
          <p:cNvSpPr>
            <a:spLocks noGrp="1"/>
          </p:cNvSpPr>
          <p:nvPr>
            <p:ph type="dt" sz="half" idx="10"/>
          </p:nvPr>
        </p:nvSpPr>
        <p:spPr/>
        <p:txBody>
          <a:bodyPr/>
          <a:lstStyle/>
          <a:p>
            <a:fld id="{4EAA81C5-4039-4E27-A3C1-DE71F55BF1CA}" type="datetimeFigureOut">
              <a:rPr lang="fr-FR" smtClean="0"/>
              <a:t>05/11/2020</a:t>
            </a:fld>
            <a:endParaRPr lang="fr-FR"/>
          </a:p>
        </p:txBody>
      </p:sp>
      <p:sp>
        <p:nvSpPr>
          <p:cNvPr id="5" name="Espace réservé du pied de page 4">
            <a:extLst>
              <a:ext uri="{FF2B5EF4-FFF2-40B4-BE49-F238E27FC236}">
                <a16:creationId xmlns:a16="http://schemas.microsoft.com/office/drawing/2014/main" id="{5CFB497A-C2D2-443A-BA6E-3AC2EF8B9CE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37708E4-94E5-4CEA-AF78-6CA64CACC114}"/>
              </a:ext>
            </a:extLst>
          </p:cNvPr>
          <p:cNvSpPr>
            <a:spLocks noGrp="1"/>
          </p:cNvSpPr>
          <p:nvPr>
            <p:ph type="sldNum" sz="quarter" idx="12"/>
          </p:nvPr>
        </p:nvSpPr>
        <p:spPr/>
        <p:txBody>
          <a:bodyPr/>
          <a:lstStyle/>
          <a:p>
            <a:fld id="{F286194B-C780-485E-8048-E121E1BB259A}" type="slidenum">
              <a:rPr lang="fr-FR" smtClean="0"/>
              <a:t>‹N°›</a:t>
            </a:fld>
            <a:endParaRPr lang="fr-FR"/>
          </a:p>
        </p:txBody>
      </p:sp>
    </p:spTree>
    <p:extLst>
      <p:ext uri="{BB962C8B-B14F-4D97-AF65-F5344CB8AC3E}">
        <p14:creationId xmlns:p14="http://schemas.microsoft.com/office/powerpoint/2010/main" val="1980490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BDFDD-BACF-4C22-8907-E9E69C72429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D546EF1-C2BF-41BC-A612-5210221E37A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997BA5B-FE20-4AC2-98C3-0B0C0B319470}"/>
              </a:ext>
            </a:extLst>
          </p:cNvPr>
          <p:cNvSpPr>
            <a:spLocks noGrp="1"/>
          </p:cNvSpPr>
          <p:nvPr>
            <p:ph type="dt" sz="half" idx="10"/>
          </p:nvPr>
        </p:nvSpPr>
        <p:spPr/>
        <p:txBody>
          <a:bodyPr/>
          <a:lstStyle/>
          <a:p>
            <a:fld id="{4EAA81C5-4039-4E27-A3C1-DE71F55BF1CA}" type="datetimeFigureOut">
              <a:rPr lang="fr-FR" smtClean="0"/>
              <a:t>05/11/2020</a:t>
            </a:fld>
            <a:endParaRPr lang="fr-FR"/>
          </a:p>
        </p:txBody>
      </p:sp>
      <p:sp>
        <p:nvSpPr>
          <p:cNvPr id="5" name="Espace réservé du pied de page 4">
            <a:extLst>
              <a:ext uri="{FF2B5EF4-FFF2-40B4-BE49-F238E27FC236}">
                <a16:creationId xmlns:a16="http://schemas.microsoft.com/office/drawing/2014/main" id="{5475C453-3F0C-46E7-9E78-3E6E9BD2BCC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C5142B9-3D61-4AD8-A9AF-07AE3E394360}"/>
              </a:ext>
            </a:extLst>
          </p:cNvPr>
          <p:cNvSpPr>
            <a:spLocks noGrp="1"/>
          </p:cNvSpPr>
          <p:nvPr>
            <p:ph type="sldNum" sz="quarter" idx="12"/>
          </p:nvPr>
        </p:nvSpPr>
        <p:spPr/>
        <p:txBody>
          <a:bodyPr/>
          <a:lstStyle/>
          <a:p>
            <a:fld id="{F286194B-C780-485E-8048-E121E1BB259A}" type="slidenum">
              <a:rPr lang="fr-FR" smtClean="0"/>
              <a:t>‹N°›</a:t>
            </a:fld>
            <a:endParaRPr lang="fr-FR"/>
          </a:p>
        </p:txBody>
      </p:sp>
    </p:spTree>
    <p:extLst>
      <p:ext uri="{BB962C8B-B14F-4D97-AF65-F5344CB8AC3E}">
        <p14:creationId xmlns:p14="http://schemas.microsoft.com/office/powerpoint/2010/main" val="1861981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F39813-BB13-461C-8601-1951E10A64A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897755C-D247-4C4F-AB80-9F138F2AE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3D34F7E-3290-40C9-8C0C-1D37B6F9C2B4}"/>
              </a:ext>
            </a:extLst>
          </p:cNvPr>
          <p:cNvSpPr>
            <a:spLocks noGrp="1"/>
          </p:cNvSpPr>
          <p:nvPr>
            <p:ph type="dt" sz="half" idx="10"/>
          </p:nvPr>
        </p:nvSpPr>
        <p:spPr/>
        <p:txBody>
          <a:bodyPr/>
          <a:lstStyle/>
          <a:p>
            <a:fld id="{4EAA81C5-4039-4E27-A3C1-DE71F55BF1CA}" type="datetimeFigureOut">
              <a:rPr lang="fr-FR" smtClean="0"/>
              <a:t>05/11/2020</a:t>
            </a:fld>
            <a:endParaRPr lang="fr-FR"/>
          </a:p>
        </p:txBody>
      </p:sp>
      <p:sp>
        <p:nvSpPr>
          <p:cNvPr id="5" name="Espace réservé du pied de page 4">
            <a:extLst>
              <a:ext uri="{FF2B5EF4-FFF2-40B4-BE49-F238E27FC236}">
                <a16:creationId xmlns:a16="http://schemas.microsoft.com/office/drawing/2014/main" id="{62C2C4B1-A4A9-4BD2-A053-D1923F6E06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EA2EA51-D7F2-475D-841F-B44E292DE1CB}"/>
              </a:ext>
            </a:extLst>
          </p:cNvPr>
          <p:cNvSpPr>
            <a:spLocks noGrp="1"/>
          </p:cNvSpPr>
          <p:nvPr>
            <p:ph type="sldNum" sz="quarter" idx="12"/>
          </p:nvPr>
        </p:nvSpPr>
        <p:spPr/>
        <p:txBody>
          <a:bodyPr/>
          <a:lstStyle/>
          <a:p>
            <a:fld id="{F286194B-C780-485E-8048-E121E1BB259A}" type="slidenum">
              <a:rPr lang="fr-FR" smtClean="0"/>
              <a:t>‹N°›</a:t>
            </a:fld>
            <a:endParaRPr lang="fr-FR"/>
          </a:p>
        </p:txBody>
      </p:sp>
    </p:spTree>
    <p:extLst>
      <p:ext uri="{BB962C8B-B14F-4D97-AF65-F5344CB8AC3E}">
        <p14:creationId xmlns:p14="http://schemas.microsoft.com/office/powerpoint/2010/main" val="22232353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0DC6-A326-4B1A-9961-4868BD39225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6F7E329-0C27-4272-B78E-A120005589C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8522DFC-C970-4E0D-A9B9-9B5AC8B83E8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FD79DBE-C526-41BF-8072-44E043BC911B}"/>
              </a:ext>
            </a:extLst>
          </p:cNvPr>
          <p:cNvSpPr>
            <a:spLocks noGrp="1"/>
          </p:cNvSpPr>
          <p:nvPr>
            <p:ph type="dt" sz="half" idx="10"/>
          </p:nvPr>
        </p:nvSpPr>
        <p:spPr/>
        <p:txBody>
          <a:bodyPr/>
          <a:lstStyle/>
          <a:p>
            <a:fld id="{4EAA81C5-4039-4E27-A3C1-DE71F55BF1CA}" type="datetimeFigureOut">
              <a:rPr lang="fr-FR" smtClean="0"/>
              <a:t>05/11/2020</a:t>
            </a:fld>
            <a:endParaRPr lang="fr-FR"/>
          </a:p>
        </p:txBody>
      </p:sp>
      <p:sp>
        <p:nvSpPr>
          <p:cNvPr id="6" name="Espace réservé du pied de page 5">
            <a:extLst>
              <a:ext uri="{FF2B5EF4-FFF2-40B4-BE49-F238E27FC236}">
                <a16:creationId xmlns:a16="http://schemas.microsoft.com/office/drawing/2014/main" id="{472D63CD-A4A6-454E-A4B6-1348CA37C96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7CF55E5-4AC4-45F5-8FD9-44CF9A7C04BC}"/>
              </a:ext>
            </a:extLst>
          </p:cNvPr>
          <p:cNvSpPr>
            <a:spLocks noGrp="1"/>
          </p:cNvSpPr>
          <p:nvPr>
            <p:ph type="sldNum" sz="quarter" idx="12"/>
          </p:nvPr>
        </p:nvSpPr>
        <p:spPr/>
        <p:txBody>
          <a:bodyPr/>
          <a:lstStyle/>
          <a:p>
            <a:fld id="{F286194B-C780-485E-8048-E121E1BB259A}" type="slidenum">
              <a:rPr lang="fr-FR" smtClean="0"/>
              <a:t>‹N°›</a:t>
            </a:fld>
            <a:endParaRPr lang="fr-FR"/>
          </a:p>
        </p:txBody>
      </p:sp>
    </p:spTree>
    <p:extLst>
      <p:ext uri="{BB962C8B-B14F-4D97-AF65-F5344CB8AC3E}">
        <p14:creationId xmlns:p14="http://schemas.microsoft.com/office/powerpoint/2010/main" val="207258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971AC1-047F-4743-A3C9-B8CD929149E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29B1CE3-25C4-4176-BC56-B1FD6E9E40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5097EE2-3E85-4DE7-B80E-1205FC399EF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E1A2A48-AA06-4127-A6E7-1C4BDDF590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90A0521-50F7-4F68-AEF6-7A53EF3113A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10AA310-01FA-4498-8664-E34B988AB24A}"/>
              </a:ext>
            </a:extLst>
          </p:cNvPr>
          <p:cNvSpPr>
            <a:spLocks noGrp="1"/>
          </p:cNvSpPr>
          <p:nvPr>
            <p:ph type="dt" sz="half" idx="10"/>
          </p:nvPr>
        </p:nvSpPr>
        <p:spPr/>
        <p:txBody>
          <a:bodyPr/>
          <a:lstStyle/>
          <a:p>
            <a:fld id="{4EAA81C5-4039-4E27-A3C1-DE71F55BF1CA}" type="datetimeFigureOut">
              <a:rPr lang="fr-FR" smtClean="0"/>
              <a:t>05/11/2020</a:t>
            </a:fld>
            <a:endParaRPr lang="fr-FR"/>
          </a:p>
        </p:txBody>
      </p:sp>
      <p:sp>
        <p:nvSpPr>
          <p:cNvPr id="8" name="Espace réservé du pied de page 7">
            <a:extLst>
              <a:ext uri="{FF2B5EF4-FFF2-40B4-BE49-F238E27FC236}">
                <a16:creationId xmlns:a16="http://schemas.microsoft.com/office/drawing/2014/main" id="{5D806011-3132-4027-AA87-CBC8E0B0798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BC42879-A1C2-49B7-88FB-12BD8EEE984E}"/>
              </a:ext>
            </a:extLst>
          </p:cNvPr>
          <p:cNvSpPr>
            <a:spLocks noGrp="1"/>
          </p:cNvSpPr>
          <p:nvPr>
            <p:ph type="sldNum" sz="quarter" idx="12"/>
          </p:nvPr>
        </p:nvSpPr>
        <p:spPr/>
        <p:txBody>
          <a:bodyPr/>
          <a:lstStyle/>
          <a:p>
            <a:fld id="{F286194B-C780-485E-8048-E121E1BB259A}" type="slidenum">
              <a:rPr lang="fr-FR" smtClean="0"/>
              <a:t>‹N°›</a:t>
            </a:fld>
            <a:endParaRPr lang="fr-FR"/>
          </a:p>
        </p:txBody>
      </p:sp>
    </p:spTree>
    <p:extLst>
      <p:ext uri="{BB962C8B-B14F-4D97-AF65-F5344CB8AC3E}">
        <p14:creationId xmlns:p14="http://schemas.microsoft.com/office/powerpoint/2010/main" val="16063379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C4DD9C-CF3F-43B7-809C-CD5817EE4C2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A5E4E86-60D9-4888-9BE4-C486D5948F2B}"/>
              </a:ext>
            </a:extLst>
          </p:cNvPr>
          <p:cNvSpPr>
            <a:spLocks noGrp="1"/>
          </p:cNvSpPr>
          <p:nvPr>
            <p:ph type="dt" sz="half" idx="10"/>
          </p:nvPr>
        </p:nvSpPr>
        <p:spPr/>
        <p:txBody>
          <a:bodyPr/>
          <a:lstStyle/>
          <a:p>
            <a:fld id="{4EAA81C5-4039-4E27-A3C1-DE71F55BF1CA}" type="datetimeFigureOut">
              <a:rPr lang="fr-FR" smtClean="0"/>
              <a:t>05/11/2020</a:t>
            </a:fld>
            <a:endParaRPr lang="fr-FR"/>
          </a:p>
        </p:txBody>
      </p:sp>
      <p:sp>
        <p:nvSpPr>
          <p:cNvPr id="4" name="Espace réservé du pied de page 3">
            <a:extLst>
              <a:ext uri="{FF2B5EF4-FFF2-40B4-BE49-F238E27FC236}">
                <a16:creationId xmlns:a16="http://schemas.microsoft.com/office/drawing/2014/main" id="{0EAF6255-A136-40A1-9AA9-0D127BC3442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208223E-D5C9-48DA-A47D-50ACC36ABD53}"/>
              </a:ext>
            </a:extLst>
          </p:cNvPr>
          <p:cNvSpPr>
            <a:spLocks noGrp="1"/>
          </p:cNvSpPr>
          <p:nvPr>
            <p:ph type="sldNum" sz="quarter" idx="12"/>
          </p:nvPr>
        </p:nvSpPr>
        <p:spPr/>
        <p:txBody>
          <a:bodyPr/>
          <a:lstStyle/>
          <a:p>
            <a:fld id="{F286194B-C780-485E-8048-E121E1BB259A}" type="slidenum">
              <a:rPr lang="fr-FR" smtClean="0"/>
              <a:t>‹N°›</a:t>
            </a:fld>
            <a:endParaRPr lang="fr-FR"/>
          </a:p>
        </p:txBody>
      </p:sp>
    </p:spTree>
    <p:extLst>
      <p:ext uri="{BB962C8B-B14F-4D97-AF65-F5344CB8AC3E}">
        <p14:creationId xmlns:p14="http://schemas.microsoft.com/office/powerpoint/2010/main" val="31352783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9302F7B-E32C-4727-BCBF-14FAAC363146}"/>
              </a:ext>
            </a:extLst>
          </p:cNvPr>
          <p:cNvSpPr>
            <a:spLocks noGrp="1"/>
          </p:cNvSpPr>
          <p:nvPr>
            <p:ph type="dt" sz="half" idx="10"/>
          </p:nvPr>
        </p:nvSpPr>
        <p:spPr/>
        <p:txBody>
          <a:bodyPr/>
          <a:lstStyle/>
          <a:p>
            <a:fld id="{4EAA81C5-4039-4E27-A3C1-DE71F55BF1CA}" type="datetimeFigureOut">
              <a:rPr lang="fr-FR" smtClean="0"/>
              <a:t>05/11/2020</a:t>
            </a:fld>
            <a:endParaRPr lang="fr-FR"/>
          </a:p>
        </p:txBody>
      </p:sp>
      <p:sp>
        <p:nvSpPr>
          <p:cNvPr id="3" name="Espace réservé du pied de page 2">
            <a:extLst>
              <a:ext uri="{FF2B5EF4-FFF2-40B4-BE49-F238E27FC236}">
                <a16:creationId xmlns:a16="http://schemas.microsoft.com/office/drawing/2014/main" id="{CCD77055-2154-4D62-A182-06A60A063BB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D14D2FF-DA38-45E1-968F-70E05AE73786}"/>
              </a:ext>
            </a:extLst>
          </p:cNvPr>
          <p:cNvSpPr>
            <a:spLocks noGrp="1"/>
          </p:cNvSpPr>
          <p:nvPr>
            <p:ph type="sldNum" sz="quarter" idx="12"/>
          </p:nvPr>
        </p:nvSpPr>
        <p:spPr/>
        <p:txBody>
          <a:bodyPr/>
          <a:lstStyle/>
          <a:p>
            <a:fld id="{F286194B-C780-485E-8048-E121E1BB259A}" type="slidenum">
              <a:rPr lang="fr-FR" smtClean="0"/>
              <a:t>‹N°›</a:t>
            </a:fld>
            <a:endParaRPr lang="fr-FR"/>
          </a:p>
        </p:txBody>
      </p:sp>
    </p:spTree>
    <p:extLst>
      <p:ext uri="{BB962C8B-B14F-4D97-AF65-F5344CB8AC3E}">
        <p14:creationId xmlns:p14="http://schemas.microsoft.com/office/powerpoint/2010/main" val="2658710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55EC73-7597-48FA-9DBE-3CD6130302B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BC788B2-9A1E-4DEB-A46B-35FCDEF7B0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06E4EED-51D8-4904-AEEF-194EDC71606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EF62A35-FA28-41BB-B596-DBE08160D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A4329EE-8A49-4B4F-B418-55D7123639D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EA29059-D183-4C23-89CF-DF958B0D420A}"/>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8" name="Espace réservé du pied de page 7">
            <a:extLst>
              <a:ext uri="{FF2B5EF4-FFF2-40B4-BE49-F238E27FC236}">
                <a16:creationId xmlns:a16="http://schemas.microsoft.com/office/drawing/2014/main" id="{716834B5-76F2-460B-8E40-F9D14600726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D38F8D3-F285-4C20-8A20-F48DFC03FE6D}"/>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27109969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363876-B519-46D3-9BEF-64662777BA1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6BC0D5C-1A85-477B-90B5-4DDCA2DDDB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2696A74-7361-409D-9A97-584A8C59E9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641E716-E56B-403C-9D14-E1E15AA2279B}"/>
              </a:ext>
            </a:extLst>
          </p:cNvPr>
          <p:cNvSpPr>
            <a:spLocks noGrp="1"/>
          </p:cNvSpPr>
          <p:nvPr>
            <p:ph type="dt" sz="half" idx="10"/>
          </p:nvPr>
        </p:nvSpPr>
        <p:spPr/>
        <p:txBody>
          <a:bodyPr/>
          <a:lstStyle/>
          <a:p>
            <a:fld id="{4EAA81C5-4039-4E27-A3C1-DE71F55BF1CA}" type="datetimeFigureOut">
              <a:rPr lang="fr-FR" smtClean="0"/>
              <a:t>05/11/2020</a:t>
            </a:fld>
            <a:endParaRPr lang="fr-FR"/>
          </a:p>
        </p:txBody>
      </p:sp>
      <p:sp>
        <p:nvSpPr>
          <p:cNvPr id="6" name="Espace réservé du pied de page 5">
            <a:extLst>
              <a:ext uri="{FF2B5EF4-FFF2-40B4-BE49-F238E27FC236}">
                <a16:creationId xmlns:a16="http://schemas.microsoft.com/office/drawing/2014/main" id="{96BC1419-A087-49A8-A0DB-C3F76F7B1DC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4E8352B-CA86-468D-939A-73F61A12AAE9}"/>
              </a:ext>
            </a:extLst>
          </p:cNvPr>
          <p:cNvSpPr>
            <a:spLocks noGrp="1"/>
          </p:cNvSpPr>
          <p:nvPr>
            <p:ph type="sldNum" sz="quarter" idx="12"/>
          </p:nvPr>
        </p:nvSpPr>
        <p:spPr/>
        <p:txBody>
          <a:bodyPr/>
          <a:lstStyle/>
          <a:p>
            <a:fld id="{F286194B-C780-485E-8048-E121E1BB259A}" type="slidenum">
              <a:rPr lang="fr-FR" smtClean="0"/>
              <a:t>‹N°›</a:t>
            </a:fld>
            <a:endParaRPr lang="fr-FR"/>
          </a:p>
        </p:txBody>
      </p:sp>
    </p:spTree>
    <p:extLst>
      <p:ext uri="{BB962C8B-B14F-4D97-AF65-F5344CB8AC3E}">
        <p14:creationId xmlns:p14="http://schemas.microsoft.com/office/powerpoint/2010/main" val="4287274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5AFC7A-CF25-4793-9058-B543878846D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E9509E4-A94B-41EE-9A26-F77F29A56C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82D9B6F-1D88-472F-8D38-E3E6FFC584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698566B-89BC-4823-B0C5-7743373FA92F}"/>
              </a:ext>
            </a:extLst>
          </p:cNvPr>
          <p:cNvSpPr>
            <a:spLocks noGrp="1"/>
          </p:cNvSpPr>
          <p:nvPr>
            <p:ph type="dt" sz="half" idx="10"/>
          </p:nvPr>
        </p:nvSpPr>
        <p:spPr/>
        <p:txBody>
          <a:bodyPr/>
          <a:lstStyle/>
          <a:p>
            <a:fld id="{4EAA81C5-4039-4E27-A3C1-DE71F55BF1CA}" type="datetimeFigureOut">
              <a:rPr lang="fr-FR" smtClean="0"/>
              <a:t>05/11/2020</a:t>
            </a:fld>
            <a:endParaRPr lang="fr-FR"/>
          </a:p>
        </p:txBody>
      </p:sp>
      <p:sp>
        <p:nvSpPr>
          <p:cNvPr id="6" name="Espace réservé du pied de page 5">
            <a:extLst>
              <a:ext uri="{FF2B5EF4-FFF2-40B4-BE49-F238E27FC236}">
                <a16:creationId xmlns:a16="http://schemas.microsoft.com/office/drawing/2014/main" id="{29669A95-1BF7-4106-8872-E53104DE2C3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DF55F8B-3A83-4DB7-9DB3-57A23E8E61AF}"/>
              </a:ext>
            </a:extLst>
          </p:cNvPr>
          <p:cNvSpPr>
            <a:spLocks noGrp="1"/>
          </p:cNvSpPr>
          <p:nvPr>
            <p:ph type="sldNum" sz="quarter" idx="12"/>
          </p:nvPr>
        </p:nvSpPr>
        <p:spPr/>
        <p:txBody>
          <a:bodyPr/>
          <a:lstStyle/>
          <a:p>
            <a:fld id="{F286194B-C780-485E-8048-E121E1BB259A}" type="slidenum">
              <a:rPr lang="fr-FR" smtClean="0"/>
              <a:t>‹N°›</a:t>
            </a:fld>
            <a:endParaRPr lang="fr-FR"/>
          </a:p>
        </p:txBody>
      </p:sp>
    </p:spTree>
    <p:extLst>
      <p:ext uri="{BB962C8B-B14F-4D97-AF65-F5344CB8AC3E}">
        <p14:creationId xmlns:p14="http://schemas.microsoft.com/office/powerpoint/2010/main" val="33972416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823752-65CC-4451-BDA9-CF2AE4AD0CE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6C9EC39-49BF-4A0A-9116-31FDC9EC680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6AFC24D-0558-4CE4-8A23-84888CBFC6D6}"/>
              </a:ext>
            </a:extLst>
          </p:cNvPr>
          <p:cNvSpPr>
            <a:spLocks noGrp="1"/>
          </p:cNvSpPr>
          <p:nvPr>
            <p:ph type="dt" sz="half" idx="10"/>
          </p:nvPr>
        </p:nvSpPr>
        <p:spPr/>
        <p:txBody>
          <a:bodyPr/>
          <a:lstStyle/>
          <a:p>
            <a:fld id="{4EAA81C5-4039-4E27-A3C1-DE71F55BF1CA}" type="datetimeFigureOut">
              <a:rPr lang="fr-FR" smtClean="0"/>
              <a:t>05/11/2020</a:t>
            </a:fld>
            <a:endParaRPr lang="fr-FR"/>
          </a:p>
        </p:txBody>
      </p:sp>
      <p:sp>
        <p:nvSpPr>
          <p:cNvPr id="5" name="Espace réservé du pied de page 4">
            <a:extLst>
              <a:ext uri="{FF2B5EF4-FFF2-40B4-BE49-F238E27FC236}">
                <a16:creationId xmlns:a16="http://schemas.microsoft.com/office/drawing/2014/main" id="{63539027-2EF3-4E36-B971-2FF612A0D46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EEDDC28-B44D-42E0-99BB-713AAF6D481D}"/>
              </a:ext>
            </a:extLst>
          </p:cNvPr>
          <p:cNvSpPr>
            <a:spLocks noGrp="1"/>
          </p:cNvSpPr>
          <p:nvPr>
            <p:ph type="sldNum" sz="quarter" idx="12"/>
          </p:nvPr>
        </p:nvSpPr>
        <p:spPr/>
        <p:txBody>
          <a:bodyPr/>
          <a:lstStyle/>
          <a:p>
            <a:fld id="{F286194B-C780-485E-8048-E121E1BB259A}" type="slidenum">
              <a:rPr lang="fr-FR" smtClean="0"/>
              <a:t>‹N°›</a:t>
            </a:fld>
            <a:endParaRPr lang="fr-FR"/>
          </a:p>
        </p:txBody>
      </p:sp>
    </p:spTree>
    <p:extLst>
      <p:ext uri="{BB962C8B-B14F-4D97-AF65-F5344CB8AC3E}">
        <p14:creationId xmlns:p14="http://schemas.microsoft.com/office/powerpoint/2010/main" val="2796506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E8A5411-4580-4929-97A2-4DCD0C61833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CF320AE-397A-4D86-AAB1-A7C41FC96F1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30A2A57-28C2-4C77-8CFC-FC443587E9D8}"/>
              </a:ext>
            </a:extLst>
          </p:cNvPr>
          <p:cNvSpPr>
            <a:spLocks noGrp="1"/>
          </p:cNvSpPr>
          <p:nvPr>
            <p:ph type="dt" sz="half" idx="10"/>
          </p:nvPr>
        </p:nvSpPr>
        <p:spPr/>
        <p:txBody>
          <a:bodyPr/>
          <a:lstStyle/>
          <a:p>
            <a:fld id="{4EAA81C5-4039-4E27-A3C1-DE71F55BF1CA}" type="datetimeFigureOut">
              <a:rPr lang="fr-FR" smtClean="0"/>
              <a:t>05/11/2020</a:t>
            </a:fld>
            <a:endParaRPr lang="fr-FR"/>
          </a:p>
        </p:txBody>
      </p:sp>
      <p:sp>
        <p:nvSpPr>
          <p:cNvPr id="5" name="Espace réservé du pied de page 4">
            <a:extLst>
              <a:ext uri="{FF2B5EF4-FFF2-40B4-BE49-F238E27FC236}">
                <a16:creationId xmlns:a16="http://schemas.microsoft.com/office/drawing/2014/main" id="{C17D4D3A-08FE-4E12-853D-3FFD763FD85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7F1B6AB-C07B-458C-AED2-065A56CE7505}"/>
              </a:ext>
            </a:extLst>
          </p:cNvPr>
          <p:cNvSpPr>
            <a:spLocks noGrp="1"/>
          </p:cNvSpPr>
          <p:nvPr>
            <p:ph type="sldNum" sz="quarter" idx="12"/>
          </p:nvPr>
        </p:nvSpPr>
        <p:spPr/>
        <p:txBody>
          <a:bodyPr/>
          <a:lstStyle/>
          <a:p>
            <a:fld id="{F286194B-C780-485E-8048-E121E1BB259A}" type="slidenum">
              <a:rPr lang="fr-FR" smtClean="0"/>
              <a:t>‹N°›</a:t>
            </a:fld>
            <a:endParaRPr lang="fr-FR"/>
          </a:p>
        </p:txBody>
      </p:sp>
    </p:spTree>
    <p:extLst>
      <p:ext uri="{BB962C8B-B14F-4D97-AF65-F5344CB8AC3E}">
        <p14:creationId xmlns:p14="http://schemas.microsoft.com/office/powerpoint/2010/main" val="24474155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‹N°›</a:t>
            </a:fld>
            <a:endParaRPr lang="en-US" dirty="0"/>
          </a:p>
        </p:txBody>
      </p:sp>
    </p:spTree>
    <p:extLst>
      <p:ext uri="{BB962C8B-B14F-4D97-AF65-F5344CB8AC3E}">
        <p14:creationId xmlns:p14="http://schemas.microsoft.com/office/powerpoint/2010/main" val="31934294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‹N°›</a:t>
            </a:fld>
            <a:endParaRPr lang="en-US" dirty="0"/>
          </a:p>
        </p:txBody>
      </p:sp>
    </p:spTree>
    <p:extLst>
      <p:ext uri="{BB962C8B-B14F-4D97-AF65-F5344CB8AC3E}">
        <p14:creationId xmlns:p14="http://schemas.microsoft.com/office/powerpoint/2010/main" val="8546488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‹N°›</a:t>
            </a:fld>
            <a:endParaRPr lang="en-US" dirty="0"/>
          </a:p>
        </p:txBody>
      </p:sp>
    </p:spTree>
    <p:extLst>
      <p:ext uri="{BB962C8B-B14F-4D97-AF65-F5344CB8AC3E}">
        <p14:creationId xmlns:p14="http://schemas.microsoft.com/office/powerpoint/2010/main" val="37090498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‹N°›</a:t>
            </a:fld>
            <a:endParaRPr lang="en-US" dirty="0"/>
          </a:p>
        </p:txBody>
      </p:sp>
    </p:spTree>
    <p:extLst>
      <p:ext uri="{BB962C8B-B14F-4D97-AF65-F5344CB8AC3E}">
        <p14:creationId xmlns:p14="http://schemas.microsoft.com/office/powerpoint/2010/main" val="188650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‹N°›</a:t>
            </a:fld>
            <a:endParaRPr lang="en-US" dirty="0"/>
          </a:p>
        </p:txBody>
      </p:sp>
    </p:spTree>
    <p:extLst>
      <p:ext uri="{BB962C8B-B14F-4D97-AF65-F5344CB8AC3E}">
        <p14:creationId xmlns:p14="http://schemas.microsoft.com/office/powerpoint/2010/main" val="3632562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D8E335-822B-4625-971B-DDDD663F07C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394F6E8-60B3-49F3-B35E-27191851F802}"/>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4" name="Espace réservé du pied de page 3">
            <a:extLst>
              <a:ext uri="{FF2B5EF4-FFF2-40B4-BE49-F238E27FC236}">
                <a16:creationId xmlns:a16="http://schemas.microsoft.com/office/drawing/2014/main" id="{9CAEFE94-C8F9-4F55-9C55-DF09DF1A6AA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C9E0A61-98DC-4D7A-BE45-0B9FE75CD9E8}"/>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1195984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8008E68-7544-41E0-AE13-ACABF2BA669E}"/>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3" name="Espace réservé du pied de page 2">
            <a:extLst>
              <a:ext uri="{FF2B5EF4-FFF2-40B4-BE49-F238E27FC236}">
                <a16:creationId xmlns:a16="http://schemas.microsoft.com/office/drawing/2014/main" id="{191DF427-588C-4457-8E10-5A6B4CBA1A0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2EB4A9B-68E3-45FC-A740-C5C11B159357}"/>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2012699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B1728A-2A27-420E-A589-0DBB6E5E0DB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6F32400-CF4F-4B9B-91FE-7DE7A8A4C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014CB31-64F3-48A5-9290-D561EBE57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D3884D3-CD6C-41C2-8531-99A5241B51E1}"/>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6" name="Espace réservé du pied de page 5">
            <a:extLst>
              <a:ext uri="{FF2B5EF4-FFF2-40B4-BE49-F238E27FC236}">
                <a16:creationId xmlns:a16="http://schemas.microsoft.com/office/drawing/2014/main" id="{13FCC384-478C-4EC3-A03F-CA5DD17FAB1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64802E3-9A1F-45FE-A8EC-FACDE7E01DFC}"/>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1105278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376B85-B60B-4C42-B887-971A42856CE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B5B7D59-E90D-4752-B8E3-19B79B3C8D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CF2DFAC-B727-45F4-916B-9B54E7B718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DDF558F-EC02-4DFA-A33E-C53DBAB344B9}"/>
              </a:ext>
            </a:extLst>
          </p:cNvPr>
          <p:cNvSpPr>
            <a:spLocks noGrp="1"/>
          </p:cNvSpPr>
          <p:nvPr>
            <p:ph type="dt" sz="half" idx="10"/>
          </p:nvPr>
        </p:nvSpPr>
        <p:spPr/>
        <p:txBody>
          <a:bodyPr/>
          <a:lstStyle/>
          <a:p>
            <a:fld id="{F27658C9-7C70-4EBF-90D4-7E1A4DB81BEA}" type="datetimeFigureOut">
              <a:rPr lang="fr-FR" smtClean="0"/>
              <a:t>05/11/2020</a:t>
            </a:fld>
            <a:endParaRPr lang="fr-FR"/>
          </a:p>
        </p:txBody>
      </p:sp>
      <p:sp>
        <p:nvSpPr>
          <p:cNvPr id="6" name="Espace réservé du pied de page 5">
            <a:extLst>
              <a:ext uri="{FF2B5EF4-FFF2-40B4-BE49-F238E27FC236}">
                <a16:creationId xmlns:a16="http://schemas.microsoft.com/office/drawing/2014/main" id="{EFAEDDA3-C69B-4C88-B295-BCB3EE106DD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E90B466-7827-4E35-9067-D99E85523B65}"/>
              </a:ext>
            </a:extLst>
          </p:cNvPr>
          <p:cNvSpPr>
            <a:spLocks noGrp="1"/>
          </p:cNvSpPr>
          <p:nvPr>
            <p:ph type="sldNum" sz="quarter" idx="12"/>
          </p:nvPr>
        </p:nvSpPr>
        <p:spPr/>
        <p:txBody>
          <a:bodyPr/>
          <a:lstStyle/>
          <a:p>
            <a:fld id="{7F2C02FB-9FCA-48A8-9ABA-E708952670C7}" type="slidenum">
              <a:rPr lang="fr-FR" smtClean="0"/>
              <a:t>‹N°›</a:t>
            </a:fld>
            <a:endParaRPr lang="fr-FR"/>
          </a:p>
        </p:txBody>
      </p:sp>
    </p:spTree>
    <p:extLst>
      <p:ext uri="{BB962C8B-B14F-4D97-AF65-F5344CB8AC3E}">
        <p14:creationId xmlns:p14="http://schemas.microsoft.com/office/powerpoint/2010/main" val="2577110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3.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5.jp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6.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152C43E-342A-4ACE-A0F6-18FF44F261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25A460A-1904-4772-8A36-63C6B4D75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ABCFD54-966D-47DE-A6B8-C553AE9FA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7658C9-7C70-4EBF-90D4-7E1A4DB81BEA}" type="datetimeFigureOut">
              <a:rPr lang="fr-FR" smtClean="0"/>
              <a:t>05/11/2020</a:t>
            </a:fld>
            <a:endParaRPr lang="fr-FR"/>
          </a:p>
        </p:txBody>
      </p:sp>
      <p:sp>
        <p:nvSpPr>
          <p:cNvPr id="5" name="Espace réservé du pied de page 4">
            <a:extLst>
              <a:ext uri="{FF2B5EF4-FFF2-40B4-BE49-F238E27FC236}">
                <a16:creationId xmlns:a16="http://schemas.microsoft.com/office/drawing/2014/main" id="{411AED4E-966E-4902-B021-87AE687B86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B89FB55-5946-47AA-84AB-BB30F14C4E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C02FB-9FCA-48A8-9ABA-E708952670C7}" type="slidenum">
              <a:rPr lang="fr-FR" smtClean="0"/>
              <a:t>‹N°›</a:t>
            </a:fld>
            <a:endParaRPr lang="fr-FR"/>
          </a:p>
        </p:txBody>
      </p:sp>
    </p:spTree>
    <p:extLst>
      <p:ext uri="{BB962C8B-B14F-4D97-AF65-F5344CB8AC3E}">
        <p14:creationId xmlns:p14="http://schemas.microsoft.com/office/powerpoint/2010/main" val="3104732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19347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68360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152C43E-342A-4ACE-A0F6-18FF44F2615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25A460A-1904-4772-8A36-63C6B4D75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ABCFD54-966D-47DE-A6B8-C553AE9FA74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27658C9-7C70-4EBF-90D4-7E1A4DB81BEA}" type="datetimeFigureOut">
              <a:rPr lang="fr-FR" smtClean="0"/>
              <a:t>05/11/2020</a:t>
            </a:fld>
            <a:endParaRPr lang="fr-FR"/>
          </a:p>
        </p:txBody>
      </p:sp>
      <p:sp>
        <p:nvSpPr>
          <p:cNvPr id="5" name="Espace réservé du pied de page 4">
            <a:extLst>
              <a:ext uri="{FF2B5EF4-FFF2-40B4-BE49-F238E27FC236}">
                <a16:creationId xmlns:a16="http://schemas.microsoft.com/office/drawing/2014/main" id="{411AED4E-966E-4902-B021-87AE687B862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B89FB55-5946-47AA-84AB-BB30F14C4E1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2C02FB-9FCA-48A8-9ABA-E708952670C7}" type="slidenum">
              <a:rPr lang="fr-FR" smtClean="0"/>
              <a:t>‹N°›</a:t>
            </a:fld>
            <a:endParaRPr lang="fr-FR"/>
          </a:p>
        </p:txBody>
      </p:sp>
    </p:spTree>
    <p:extLst>
      <p:ext uri="{BB962C8B-B14F-4D97-AF65-F5344CB8AC3E}">
        <p14:creationId xmlns:p14="http://schemas.microsoft.com/office/powerpoint/2010/main" val="282620913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55A4051-B91D-42EE-9AFA-B39F87647B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8CAFEF0-9A97-4B51-BE86-4F823F9699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349945-A5C2-40A3-BDF8-224C2D665D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AA81C5-4039-4E27-A3C1-DE71F55BF1CA}" type="datetimeFigureOut">
              <a:rPr lang="fr-FR" smtClean="0"/>
              <a:t>05/11/2020</a:t>
            </a:fld>
            <a:endParaRPr lang="fr-FR"/>
          </a:p>
        </p:txBody>
      </p:sp>
      <p:sp>
        <p:nvSpPr>
          <p:cNvPr id="5" name="Espace réservé du pied de page 4">
            <a:extLst>
              <a:ext uri="{FF2B5EF4-FFF2-40B4-BE49-F238E27FC236}">
                <a16:creationId xmlns:a16="http://schemas.microsoft.com/office/drawing/2014/main" id="{74557E3A-C3BC-41D7-8334-B64CE3238D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4AF5846-8FD5-4308-AC49-2B5E27361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86194B-C780-485E-8048-E121E1BB259A}" type="slidenum">
              <a:rPr lang="fr-FR" smtClean="0"/>
              <a:t>‹N°›</a:t>
            </a:fld>
            <a:endParaRPr lang="fr-FR"/>
          </a:p>
        </p:txBody>
      </p:sp>
    </p:spTree>
    <p:extLst>
      <p:ext uri="{BB962C8B-B14F-4D97-AF65-F5344CB8AC3E}">
        <p14:creationId xmlns:p14="http://schemas.microsoft.com/office/powerpoint/2010/main" val="239853017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8123071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Lst>
  <p:hf hdr="0" ftr="0" dt="0"/>
  <p:txStyles>
    <p:titleStyle>
      <a:lvl1pPr algn="l" defTabSz="914400" rtl="0" eaLnBrk="1" latinLnBrk="0" hangingPunct="1">
        <a:lnSpc>
          <a:spcPct val="90000"/>
        </a:lnSpc>
        <a:spcBef>
          <a:spcPct val="0"/>
        </a:spcBef>
        <a:buNone/>
        <a:defRPr sz="3800" b="1" i="0" kern="1200" baseline="0">
          <a:solidFill>
            <a:schemeClr val="bg1"/>
          </a:solidFill>
          <a:latin typeface="Calibri"/>
          <a:ea typeface="+mj-ea"/>
          <a:cs typeface="Calibri"/>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notesSlide" Target="../notesSlides/notesSlide5.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sv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notesSlide" Target="../notesSlides/notesSlide6.xml"/><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sv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59.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0.xml"/><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B87781-54B0-470E-913B-35C7B279729B}"/>
              </a:ext>
            </a:extLst>
          </p:cNvPr>
          <p:cNvSpPr>
            <a:spLocks noGrp="1"/>
          </p:cNvSpPr>
          <p:nvPr>
            <p:ph type="ctrTitle"/>
          </p:nvPr>
        </p:nvSpPr>
        <p:spPr>
          <a:xfrm>
            <a:off x="0" y="1391479"/>
            <a:ext cx="12192000" cy="3865314"/>
          </a:xfrm>
        </p:spPr>
        <p:txBody>
          <a:bodyPr>
            <a:normAutofit fontScale="90000"/>
          </a:bodyPr>
          <a:lstStyle/>
          <a:p>
            <a:br>
              <a:rPr lang="fr-FR" dirty="0"/>
            </a:br>
            <a:r>
              <a:rPr lang="fr-FR" dirty="0"/>
              <a:t>Apports et défis </a:t>
            </a:r>
            <a:br>
              <a:rPr lang="fr-FR" dirty="0"/>
            </a:br>
            <a:r>
              <a:rPr lang="fr-FR" dirty="0"/>
              <a:t>liés à l’usage de l’Intelligence Artificielle </a:t>
            </a:r>
            <a:br>
              <a:rPr lang="fr-FR" dirty="0"/>
            </a:br>
            <a:r>
              <a:rPr lang="fr-FR" dirty="0"/>
              <a:t>en épidémiologie clinique</a:t>
            </a:r>
            <a:br>
              <a:rPr lang="fr-FR" dirty="0"/>
            </a:br>
            <a:br>
              <a:rPr lang="fr-FR" sz="1100" dirty="0"/>
            </a:br>
            <a:r>
              <a:rPr lang="fr-FR" sz="3100" b="0" dirty="0"/>
              <a:t>Exemples applicatifs en gériatrie et oncologie</a:t>
            </a:r>
            <a:br>
              <a:rPr lang="fr-FR" dirty="0"/>
            </a:br>
            <a:br>
              <a:rPr lang="fr-FR" dirty="0"/>
            </a:br>
            <a:r>
              <a:rPr lang="fr-FR" sz="2400" dirty="0">
                <a:latin typeface="Franklin Gothic Book" panose="020B0503020102020204" pitchFamily="34" charset="0"/>
              </a:rPr>
              <a:t>Etienne Audureau</a:t>
            </a:r>
            <a:br>
              <a:rPr lang="fr-FR" sz="2400" dirty="0">
                <a:latin typeface="Franklin Gothic Book" panose="020B0503020102020204" pitchFamily="34" charset="0"/>
              </a:rPr>
            </a:br>
            <a:r>
              <a:rPr lang="fr-FR" sz="2400" dirty="0">
                <a:latin typeface="Franklin Gothic Book" panose="020B0503020102020204" pitchFamily="34" charset="0"/>
              </a:rPr>
              <a:t>UPEC, IMRB Inserm, Equipe </a:t>
            </a:r>
            <a:r>
              <a:rPr lang="fr-FR" sz="2400" dirty="0" err="1">
                <a:latin typeface="Franklin Gothic Book" panose="020B0503020102020204" pitchFamily="34" charset="0"/>
              </a:rPr>
              <a:t>CEpiA</a:t>
            </a:r>
            <a:br>
              <a:rPr lang="fr-FR" dirty="0">
                <a:latin typeface="Franklin Gothic Book" panose="020B0503020102020204" pitchFamily="34" charset="0"/>
              </a:rPr>
            </a:br>
            <a:endParaRPr lang="fr-FR" dirty="0"/>
          </a:p>
        </p:txBody>
      </p:sp>
      <p:pic>
        <p:nvPicPr>
          <p:cNvPr id="3" name="Image 2">
            <a:extLst>
              <a:ext uri="{FF2B5EF4-FFF2-40B4-BE49-F238E27FC236}">
                <a16:creationId xmlns:a16="http://schemas.microsoft.com/office/drawing/2014/main" id="{258909B8-EC5D-4290-AB56-FE34D3EE92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4684" y="6093970"/>
            <a:ext cx="1251795" cy="449540"/>
          </a:xfrm>
          <a:prstGeom prst="rect">
            <a:avLst/>
          </a:prstGeom>
        </p:spPr>
      </p:pic>
      <p:pic>
        <p:nvPicPr>
          <p:cNvPr id="4" name="Image 3">
            <a:extLst>
              <a:ext uri="{FF2B5EF4-FFF2-40B4-BE49-F238E27FC236}">
                <a16:creationId xmlns:a16="http://schemas.microsoft.com/office/drawing/2014/main" id="{EC7023E6-2776-4DF5-8974-1EC788B9DE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851" y="6029512"/>
            <a:ext cx="1403648" cy="578456"/>
          </a:xfrm>
          <a:prstGeom prst="rect">
            <a:avLst/>
          </a:prstGeom>
        </p:spPr>
      </p:pic>
      <p:pic>
        <p:nvPicPr>
          <p:cNvPr id="5" name="Image 4">
            <a:extLst>
              <a:ext uri="{FF2B5EF4-FFF2-40B4-BE49-F238E27FC236}">
                <a16:creationId xmlns:a16="http://schemas.microsoft.com/office/drawing/2014/main" id="{E896F0DE-A808-4567-86B0-8E62BB8F7D5E}"/>
              </a:ext>
            </a:extLst>
          </p:cNvPr>
          <p:cNvPicPr>
            <a:picLocks noChangeAspect="1"/>
          </p:cNvPicPr>
          <p:nvPr/>
        </p:nvPicPr>
        <p:blipFill>
          <a:blip r:embed="rId4"/>
          <a:stretch>
            <a:fillRect/>
          </a:stretch>
        </p:blipFill>
        <p:spPr>
          <a:xfrm>
            <a:off x="8053768" y="5644425"/>
            <a:ext cx="1547662" cy="1091761"/>
          </a:xfrm>
          <a:prstGeom prst="rect">
            <a:avLst/>
          </a:prstGeom>
        </p:spPr>
      </p:pic>
      <p:pic>
        <p:nvPicPr>
          <p:cNvPr id="7" name="Image 6">
            <a:extLst>
              <a:ext uri="{FF2B5EF4-FFF2-40B4-BE49-F238E27FC236}">
                <a16:creationId xmlns:a16="http://schemas.microsoft.com/office/drawing/2014/main" id="{A9BC2AF5-F56B-4F7F-8F81-A9620CD66A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1758" y="5853346"/>
            <a:ext cx="1626291" cy="690164"/>
          </a:xfrm>
          <a:prstGeom prst="rect">
            <a:avLst/>
          </a:prstGeom>
        </p:spPr>
      </p:pic>
    </p:spTree>
    <p:extLst>
      <p:ext uri="{BB962C8B-B14F-4D97-AF65-F5344CB8AC3E}">
        <p14:creationId xmlns:p14="http://schemas.microsoft.com/office/powerpoint/2010/main" val="78415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1653518" y="6366111"/>
            <a:ext cx="38348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1" i="0" u="none" strike="noStrike" kern="1200" cap="none" spc="0" normalizeH="0" baseline="0" noProof="0" smtClean="0">
                <a:ln>
                  <a:noFill/>
                </a:ln>
                <a:solidFill>
                  <a:srgbClr val="113468">
                    <a:tint val="75000"/>
                  </a:srgbClr>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dirty="0">
              <a:ln>
                <a:noFill/>
              </a:ln>
              <a:solidFill>
                <a:srgbClr val="113468">
                  <a:tint val="75000"/>
                </a:srgbClr>
              </a:solidFill>
              <a:effectLst/>
              <a:uLnTx/>
              <a:uFillTx/>
              <a:latin typeface="Calibri"/>
              <a:ea typeface="+mn-ea"/>
              <a:cs typeface="Calibri"/>
            </a:endParaRPr>
          </a:p>
        </p:txBody>
      </p:sp>
      <p:sp>
        <p:nvSpPr>
          <p:cNvPr id="6" name="TextBox 5">
            <a:extLst>
              <a:ext uri="{FF2B5EF4-FFF2-40B4-BE49-F238E27FC236}">
                <a16:creationId xmlns:a16="http://schemas.microsoft.com/office/drawing/2014/main" id="{07E695D4-AFB7-462C-AE27-721BA5BA5F13}"/>
              </a:ext>
            </a:extLst>
          </p:cNvPr>
          <p:cNvSpPr txBox="1"/>
          <p:nvPr/>
        </p:nvSpPr>
        <p:spPr>
          <a:xfrm>
            <a:off x="5724008" y="6485401"/>
            <a:ext cx="261787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457C"/>
                </a:solidFill>
                <a:effectLst/>
                <a:uLnTx/>
                <a:uFillTx/>
                <a:latin typeface="Calibri"/>
                <a:ea typeface="+mn-ea"/>
                <a:cs typeface="Calibri"/>
              </a:rPr>
              <a:t>Etienne Audureau</a:t>
            </a:r>
          </a:p>
        </p:txBody>
      </p:sp>
      <p:sp>
        <p:nvSpPr>
          <p:cNvPr id="13" name="Espace réservé du texte 2">
            <a:extLst>
              <a:ext uri="{FF2B5EF4-FFF2-40B4-BE49-F238E27FC236}">
                <a16:creationId xmlns:a16="http://schemas.microsoft.com/office/drawing/2014/main" id="{D10648FA-6E6F-4B8A-BB46-ACE90B21AB4E}"/>
              </a:ext>
            </a:extLst>
          </p:cNvPr>
          <p:cNvSpPr txBox="1">
            <a:spLocks/>
          </p:cNvSpPr>
          <p:nvPr/>
        </p:nvSpPr>
        <p:spPr>
          <a:xfrm>
            <a:off x="75893" y="552140"/>
            <a:ext cx="1878413" cy="1032820"/>
          </a:xfrm>
          <a:prstGeom prst="rect">
            <a:avLst/>
          </a:prstGeom>
          <a:solidFill>
            <a:srgbClr val="71438D"/>
          </a:solidFill>
        </p:spPr>
        <p:txBody>
          <a:bodyPr/>
          <a:lstStyle>
            <a:defPPr>
              <a:defRPr lang="en-US"/>
            </a:defPPr>
            <a:lvl1pPr indent="0">
              <a:lnSpc>
                <a:spcPct val="90000"/>
              </a:lnSpc>
              <a:spcBef>
                <a:spcPts val="1000"/>
              </a:spcBef>
              <a:buFont typeface="Arial"/>
              <a:buNone/>
              <a:defRPr sz="1600" b="1">
                <a:solidFill>
                  <a:schemeClr val="bg1"/>
                </a:solidFill>
                <a:latin typeface="Century Gothic" panose="020B0502020202020204" pitchFamily="34" charset="0"/>
                <a:cs typeface="Calibri"/>
              </a:defRPr>
            </a:lvl1pPr>
            <a:lvl2pPr marL="685800" indent="-228600">
              <a:lnSpc>
                <a:spcPct val="90000"/>
              </a:lnSpc>
              <a:spcBef>
                <a:spcPts val="500"/>
              </a:spcBef>
              <a:buFont typeface="Arial"/>
              <a:buChar char="•"/>
              <a:defRPr sz="2400">
                <a:solidFill>
                  <a:schemeClr val="bg1"/>
                </a:solidFill>
                <a:latin typeface="Calibri"/>
                <a:cs typeface="Calibri"/>
              </a:defRPr>
            </a:lvl2pPr>
            <a:lvl3pPr marL="1143000" indent="-228600">
              <a:lnSpc>
                <a:spcPct val="90000"/>
              </a:lnSpc>
              <a:spcBef>
                <a:spcPts val="500"/>
              </a:spcBef>
              <a:buFont typeface="Arial"/>
              <a:buChar char="•"/>
              <a:defRPr sz="2000">
                <a:solidFill>
                  <a:schemeClr val="bg1"/>
                </a:solidFill>
                <a:latin typeface="Calibri"/>
                <a:cs typeface="Calibri"/>
              </a:defRPr>
            </a:lvl3pPr>
            <a:lvl4pPr marL="1600200" indent="-228600">
              <a:lnSpc>
                <a:spcPct val="90000"/>
              </a:lnSpc>
              <a:spcBef>
                <a:spcPts val="500"/>
              </a:spcBef>
              <a:buFont typeface="Arial"/>
              <a:buChar char="•"/>
              <a:defRPr>
                <a:solidFill>
                  <a:schemeClr val="bg1"/>
                </a:solidFill>
                <a:latin typeface="Calibri"/>
                <a:cs typeface="Calibri"/>
              </a:defRPr>
            </a:lvl4pPr>
            <a:lvl5pPr marL="2057400" indent="-228600">
              <a:lnSpc>
                <a:spcPct val="90000"/>
              </a:lnSpc>
              <a:spcBef>
                <a:spcPts val="500"/>
              </a:spcBef>
              <a:buFont typeface="Arial"/>
              <a:buChar char="•"/>
              <a:defRPr>
                <a:solidFill>
                  <a:schemeClr val="bg1"/>
                </a:solidFill>
                <a:latin typeface="Calibri"/>
                <a:cs typeface="Calibri"/>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Calibri"/>
              </a:rPr>
              <a:t>1-year Overall survival</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4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Calibri"/>
              </a:rPr>
              <a:t>Survival Random Forest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5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Calibri"/>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1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Calibri"/>
              </a:rPr>
              <a:t>(1000 decision trees)</a:t>
            </a:r>
          </a:p>
        </p:txBody>
      </p:sp>
      <p:pic>
        <p:nvPicPr>
          <p:cNvPr id="2" name="Image 1">
            <a:extLst>
              <a:ext uri="{FF2B5EF4-FFF2-40B4-BE49-F238E27FC236}">
                <a16:creationId xmlns:a16="http://schemas.microsoft.com/office/drawing/2014/main" id="{17473410-864B-47AE-BD0E-C72B3479B635}"/>
              </a:ext>
            </a:extLst>
          </p:cNvPr>
          <p:cNvPicPr>
            <a:picLocks noChangeAspect="1"/>
          </p:cNvPicPr>
          <p:nvPr/>
        </p:nvPicPr>
        <p:blipFill>
          <a:blip r:embed="rId3"/>
          <a:stretch>
            <a:fillRect/>
          </a:stretch>
        </p:blipFill>
        <p:spPr>
          <a:xfrm>
            <a:off x="2863834" y="-514745"/>
            <a:ext cx="6152944" cy="6553632"/>
          </a:xfrm>
          <a:prstGeom prst="rect">
            <a:avLst/>
          </a:prstGeom>
        </p:spPr>
      </p:pic>
      <p:sp>
        <p:nvSpPr>
          <p:cNvPr id="7" name="Titre 1">
            <a:extLst>
              <a:ext uri="{FF2B5EF4-FFF2-40B4-BE49-F238E27FC236}">
                <a16:creationId xmlns:a16="http://schemas.microsoft.com/office/drawing/2014/main" id="{AABD6580-3609-4152-9D04-1B8AEBD95680}"/>
              </a:ext>
            </a:extLst>
          </p:cNvPr>
          <p:cNvSpPr txBox="1">
            <a:spLocks/>
          </p:cNvSpPr>
          <p:nvPr/>
        </p:nvSpPr>
        <p:spPr bwMode="auto">
          <a:xfrm>
            <a:off x="68621" y="54638"/>
            <a:ext cx="8124825" cy="523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lang="fr-FR" sz="2800" kern="1200" dirty="0">
                <a:solidFill>
                  <a:schemeClr val="bg1"/>
                </a:solidFill>
                <a:latin typeface="Avenir 35 Light" pitchFamily="20" charset="0"/>
                <a:ea typeface="ヒラギノ角ゴ Pro W3" pitchFamily="114" charset="-128"/>
                <a:cs typeface="ヒラギノ角ゴ Pro W3" charset="0"/>
              </a:defRPr>
            </a:lvl1pPr>
            <a:lvl2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2pPr>
            <a:lvl3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3pPr>
            <a:lvl4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4pPr>
            <a:lvl5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altLang="fr-FR" sz="2400" dirty="0" err="1">
                <a:solidFill>
                  <a:prstClr val="white"/>
                </a:solidFill>
                <a:latin typeface="Franklin Gothic Demi Cond" panose="020B0706030402020204" pitchFamily="34" charset="0"/>
                <a:ea typeface="ヒラギノ角ゴ Pro W3" charset="-128"/>
              </a:rPr>
              <a:t>Results</a:t>
            </a:r>
            <a:endParaRPr lang="fr-FR" altLang="fr-FR" sz="1600" i="1" dirty="0">
              <a:solidFill>
                <a:prstClr val="white"/>
              </a:solidFill>
              <a:latin typeface="Franklin Gothic Book" panose="020B0503020102020204" pitchFamily="34" charset="0"/>
              <a:ea typeface="ヒラギノ角ゴ Pro W3" charset="-128"/>
            </a:endParaRPr>
          </a:p>
        </p:txBody>
      </p:sp>
      <p:sp>
        <p:nvSpPr>
          <p:cNvPr id="8" name="Espace réservé du texte 2">
            <a:extLst>
              <a:ext uri="{FF2B5EF4-FFF2-40B4-BE49-F238E27FC236}">
                <a16:creationId xmlns:a16="http://schemas.microsoft.com/office/drawing/2014/main" id="{17A8312C-DA1E-4C97-90BA-9D5ACFD57171}"/>
              </a:ext>
            </a:extLst>
          </p:cNvPr>
          <p:cNvSpPr txBox="1">
            <a:spLocks/>
          </p:cNvSpPr>
          <p:nvPr/>
        </p:nvSpPr>
        <p:spPr>
          <a:xfrm>
            <a:off x="10675741" y="133506"/>
            <a:ext cx="1429667" cy="659008"/>
          </a:xfrm>
          <a:prstGeom prst="rect">
            <a:avLst/>
          </a:prstGeom>
          <a:solidFill>
            <a:schemeClr val="tx1">
              <a:lumMod val="50000"/>
            </a:schemeClr>
          </a:solidFill>
        </p:spPr>
        <p:txBody>
          <a:bodyPr/>
          <a:lstStyle>
            <a:defPPr>
              <a:defRPr lang="en-US"/>
            </a:defPPr>
            <a:lvl1pPr marL="0" indent="0" defTabSz="914400" eaLnBrk="1" latinLnBrk="0" hangingPunct="1">
              <a:lnSpc>
                <a:spcPct val="100000"/>
              </a:lnSpc>
              <a:spcBef>
                <a:spcPts val="0"/>
              </a:spcBef>
              <a:buFont typeface="Arial"/>
              <a:buNone/>
              <a:defRPr sz="1800" b="1">
                <a:solidFill>
                  <a:schemeClr val="bg1"/>
                </a:solidFill>
                <a:latin typeface="Franklin Gothic Book" panose="020B0503020102020204" pitchFamily="34" charset="0"/>
                <a:ea typeface="+mn-ea"/>
                <a:cs typeface="Calibri"/>
              </a:defRPr>
            </a:lvl1pPr>
            <a:lvl2pPr marL="685800" indent="-228600" defTabSz="914400" eaLnBrk="1" latinLnBrk="0" hangingPunct="1">
              <a:lnSpc>
                <a:spcPct val="90000"/>
              </a:lnSpc>
              <a:spcBef>
                <a:spcPts val="500"/>
              </a:spcBef>
              <a:buFont typeface="Arial"/>
              <a:buChar char="•"/>
              <a:defRPr>
                <a:solidFill>
                  <a:schemeClr val="bg1"/>
                </a:solidFill>
                <a:latin typeface="Calibri"/>
                <a:ea typeface="+mn-ea"/>
                <a:cs typeface="Calibri"/>
              </a:defRPr>
            </a:lvl2pPr>
            <a:lvl3pPr marL="1143000" indent="-228600" defTabSz="914400" eaLnBrk="1" latinLnBrk="0" hangingPunct="1">
              <a:lnSpc>
                <a:spcPct val="90000"/>
              </a:lnSpc>
              <a:spcBef>
                <a:spcPts val="500"/>
              </a:spcBef>
              <a:buFont typeface="Arial"/>
              <a:buChar char="•"/>
              <a:defRPr sz="2000">
                <a:solidFill>
                  <a:schemeClr val="bg1"/>
                </a:solidFill>
                <a:latin typeface="Calibri"/>
                <a:ea typeface="+mn-ea"/>
                <a:cs typeface="Calibri"/>
              </a:defRPr>
            </a:lvl3pPr>
            <a:lvl4pPr marL="1600200" indent="-228600" defTabSz="914400" eaLnBrk="1" latinLnBrk="0" hangingPunct="1">
              <a:lnSpc>
                <a:spcPct val="90000"/>
              </a:lnSpc>
              <a:spcBef>
                <a:spcPts val="500"/>
              </a:spcBef>
              <a:buFont typeface="Arial"/>
              <a:buChar char="•"/>
              <a:defRPr sz="1800">
                <a:solidFill>
                  <a:schemeClr val="bg1"/>
                </a:solidFill>
                <a:latin typeface="Calibri"/>
                <a:ea typeface="+mn-ea"/>
                <a:cs typeface="Calibri"/>
              </a:defRPr>
            </a:lvl4pPr>
            <a:lvl5pPr marL="2057400" indent="-228600" defTabSz="914400" eaLnBrk="1" latinLnBrk="0" hangingPunct="1">
              <a:lnSpc>
                <a:spcPct val="90000"/>
              </a:lnSpc>
              <a:spcBef>
                <a:spcPts val="500"/>
              </a:spcBef>
              <a:buFont typeface="Arial"/>
              <a:buChar char="•"/>
              <a:defRPr sz="1800">
                <a:solidFill>
                  <a:schemeClr val="bg1"/>
                </a:solidFill>
                <a:latin typeface="Calibri"/>
                <a:ea typeface="+mn-ea"/>
                <a:cs typeface="Calibri"/>
              </a:defRPr>
            </a:lvl5pPr>
            <a:lvl6pPr marL="2514600" indent="-228600">
              <a:lnSpc>
                <a:spcPct val="90000"/>
              </a:lnSpc>
              <a:spcBef>
                <a:spcPts val="500"/>
              </a:spcBef>
              <a:buFont typeface="Arial"/>
              <a:buChar char="•"/>
              <a:defRPr sz="1800">
                <a:latin typeface="+mn-lt"/>
                <a:ea typeface="+mn-ea"/>
              </a:defRPr>
            </a:lvl6pPr>
            <a:lvl7pPr marL="2971800" indent="-228600">
              <a:lnSpc>
                <a:spcPct val="90000"/>
              </a:lnSpc>
              <a:spcBef>
                <a:spcPts val="500"/>
              </a:spcBef>
              <a:buFont typeface="Arial"/>
              <a:buChar char="•"/>
              <a:defRPr sz="1800">
                <a:latin typeface="+mn-lt"/>
                <a:ea typeface="+mn-ea"/>
              </a:defRPr>
            </a:lvl7pPr>
            <a:lvl8pPr marL="3429000" indent="-228600">
              <a:lnSpc>
                <a:spcPct val="90000"/>
              </a:lnSpc>
              <a:spcBef>
                <a:spcPts val="500"/>
              </a:spcBef>
              <a:buFont typeface="Arial"/>
              <a:buChar char="•"/>
              <a:defRPr sz="1800">
                <a:latin typeface="+mn-lt"/>
                <a:ea typeface="+mn-ea"/>
              </a:defRPr>
            </a:lvl8pPr>
            <a:lvl9pPr marL="3886200" indent="-228600">
              <a:lnSpc>
                <a:spcPct val="90000"/>
              </a:lnSpc>
              <a:spcBef>
                <a:spcPts val="500"/>
              </a:spcBef>
              <a:buFont typeface="Arial"/>
              <a:buChar char="•"/>
              <a:defRPr sz="1800">
                <a:latin typeface="+mn-lt"/>
                <a:ea typeface="+mn-ea"/>
              </a:defRPr>
            </a:lvl9pPr>
          </a:lstStyle>
          <a:p>
            <a:pPr algn="ctr" fontAlgn="base">
              <a:spcAft>
                <a:spcPct val="0"/>
              </a:spcAft>
            </a:pPr>
            <a:r>
              <a:rPr lang="en-US" sz="1600" dirty="0">
                <a:solidFill>
                  <a:prstClr val="white"/>
                </a:solidFill>
                <a:latin typeface="Franklin Gothic Demi" panose="020B0703020102020204" pitchFamily="34" charset="0"/>
              </a:rPr>
              <a:t>Supervised approaches</a:t>
            </a:r>
          </a:p>
        </p:txBody>
      </p:sp>
    </p:spTree>
    <p:extLst>
      <p:ext uri="{BB962C8B-B14F-4D97-AF65-F5344CB8AC3E}">
        <p14:creationId xmlns:p14="http://schemas.microsoft.com/office/powerpoint/2010/main" val="121183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1653518" y="6366111"/>
            <a:ext cx="38348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1" i="0" u="none" strike="noStrike" kern="1200" cap="none" spc="0" normalizeH="0" baseline="0" noProof="0" smtClean="0">
                <a:ln>
                  <a:noFill/>
                </a:ln>
                <a:solidFill>
                  <a:srgbClr val="113468">
                    <a:tint val="75000"/>
                  </a:srgbClr>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dirty="0">
              <a:ln>
                <a:noFill/>
              </a:ln>
              <a:solidFill>
                <a:srgbClr val="113468">
                  <a:tint val="75000"/>
                </a:srgbClr>
              </a:solidFill>
              <a:effectLst/>
              <a:uLnTx/>
              <a:uFillTx/>
              <a:latin typeface="Calibri"/>
              <a:ea typeface="+mn-ea"/>
              <a:cs typeface="Calibri"/>
            </a:endParaRPr>
          </a:p>
        </p:txBody>
      </p:sp>
      <p:sp>
        <p:nvSpPr>
          <p:cNvPr id="6" name="TextBox 5">
            <a:extLst>
              <a:ext uri="{FF2B5EF4-FFF2-40B4-BE49-F238E27FC236}">
                <a16:creationId xmlns:a16="http://schemas.microsoft.com/office/drawing/2014/main" id="{07E695D4-AFB7-462C-AE27-721BA5BA5F13}"/>
              </a:ext>
            </a:extLst>
          </p:cNvPr>
          <p:cNvSpPr txBox="1"/>
          <p:nvPr/>
        </p:nvSpPr>
        <p:spPr>
          <a:xfrm>
            <a:off x="5724008" y="6485401"/>
            <a:ext cx="261787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457C"/>
                </a:solidFill>
                <a:effectLst/>
                <a:uLnTx/>
                <a:uFillTx/>
                <a:latin typeface="Calibri"/>
                <a:ea typeface="+mn-ea"/>
                <a:cs typeface="Calibri"/>
              </a:rPr>
              <a:t>Etienne Audureau</a:t>
            </a:r>
          </a:p>
        </p:txBody>
      </p:sp>
      <p:sp>
        <p:nvSpPr>
          <p:cNvPr id="13" name="Espace réservé du texte 2">
            <a:extLst>
              <a:ext uri="{FF2B5EF4-FFF2-40B4-BE49-F238E27FC236}">
                <a16:creationId xmlns:a16="http://schemas.microsoft.com/office/drawing/2014/main" id="{D10648FA-6E6F-4B8A-BB46-ACE90B21AB4E}"/>
              </a:ext>
            </a:extLst>
          </p:cNvPr>
          <p:cNvSpPr txBox="1">
            <a:spLocks/>
          </p:cNvSpPr>
          <p:nvPr/>
        </p:nvSpPr>
        <p:spPr>
          <a:xfrm>
            <a:off x="425515" y="832653"/>
            <a:ext cx="6031651" cy="702849"/>
          </a:xfrm>
          <a:prstGeom prst="rect">
            <a:avLst/>
          </a:prstGeom>
          <a:solidFill>
            <a:schemeClr val="accent1">
              <a:lumMod val="75000"/>
            </a:schemeClr>
          </a:solidFill>
        </p:spPr>
        <p:txBody>
          <a:bodyPr/>
          <a:lstStyle>
            <a:defPPr>
              <a:defRPr lang="en-US"/>
            </a:defPPr>
            <a:lvl1pPr indent="0">
              <a:lnSpc>
                <a:spcPct val="90000"/>
              </a:lnSpc>
              <a:spcBef>
                <a:spcPts val="1000"/>
              </a:spcBef>
              <a:buFont typeface="Arial"/>
              <a:buNone/>
              <a:defRPr sz="1600" b="1">
                <a:solidFill>
                  <a:schemeClr val="bg1"/>
                </a:solidFill>
                <a:latin typeface="Century Gothic" panose="020B0502020202020204" pitchFamily="34" charset="0"/>
                <a:cs typeface="Calibri"/>
              </a:defRPr>
            </a:lvl1pPr>
            <a:lvl2pPr marL="685800" indent="-228600">
              <a:lnSpc>
                <a:spcPct val="90000"/>
              </a:lnSpc>
              <a:spcBef>
                <a:spcPts val="500"/>
              </a:spcBef>
              <a:buFont typeface="Arial"/>
              <a:buChar char="•"/>
              <a:defRPr sz="2400">
                <a:solidFill>
                  <a:schemeClr val="bg1"/>
                </a:solidFill>
                <a:latin typeface="Calibri"/>
                <a:cs typeface="Calibri"/>
              </a:defRPr>
            </a:lvl2pPr>
            <a:lvl3pPr marL="1143000" indent="-228600">
              <a:lnSpc>
                <a:spcPct val="90000"/>
              </a:lnSpc>
              <a:spcBef>
                <a:spcPts val="500"/>
              </a:spcBef>
              <a:buFont typeface="Arial"/>
              <a:buChar char="•"/>
              <a:defRPr sz="2000">
                <a:solidFill>
                  <a:schemeClr val="bg1"/>
                </a:solidFill>
                <a:latin typeface="Calibri"/>
                <a:cs typeface="Calibri"/>
              </a:defRPr>
            </a:lvl3pPr>
            <a:lvl4pPr marL="1600200" indent="-228600">
              <a:lnSpc>
                <a:spcPct val="90000"/>
              </a:lnSpc>
              <a:spcBef>
                <a:spcPts val="500"/>
              </a:spcBef>
              <a:buFont typeface="Arial"/>
              <a:buChar char="•"/>
              <a:defRPr>
                <a:solidFill>
                  <a:schemeClr val="bg1"/>
                </a:solidFill>
                <a:latin typeface="Calibri"/>
                <a:cs typeface="Calibri"/>
              </a:defRPr>
            </a:lvl4pPr>
            <a:lvl5pPr marL="2057400" indent="-228600">
              <a:lnSpc>
                <a:spcPct val="90000"/>
              </a:lnSpc>
              <a:spcBef>
                <a:spcPts val="500"/>
              </a:spcBef>
              <a:buFont typeface="Arial"/>
              <a:buChar char="•"/>
              <a:defRPr>
                <a:solidFill>
                  <a:schemeClr val="bg1"/>
                </a:solidFill>
                <a:latin typeface="Calibri"/>
                <a:cs typeface="Calibri"/>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Calibri"/>
              </a:rPr>
              <a:t>Comparison of the predictive performance across models</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Calibri"/>
              </a:rPr>
              <a:t>Harrell C-indexes</a:t>
            </a:r>
          </a:p>
        </p:txBody>
      </p:sp>
      <p:pic>
        <p:nvPicPr>
          <p:cNvPr id="2" name="Image 1">
            <a:extLst>
              <a:ext uri="{FF2B5EF4-FFF2-40B4-BE49-F238E27FC236}">
                <a16:creationId xmlns:a16="http://schemas.microsoft.com/office/drawing/2014/main" id="{FD5FE6EC-B47F-40DA-91FC-1393F69A62CA}"/>
              </a:ext>
            </a:extLst>
          </p:cNvPr>
          <p:cNvPicPr>
            <a:picLocks noChangeAspect="1"/>
          </p:cNvPicPr>
          <p:nvPr/>
        </p:nvPicPr>
        <p:blipFill>
          <a:blip r:embed="rId2"/>
          <a:stretch>
            <a:fillRect/>
          </a:stretch>
        </p:blipFill>
        <p:spPr>
          <a:xfrm>
            <a:off x="425515" y="1996125"/>
            <a:ext cx="9612149" cy="1911594"/>
          </a:xfrm>
          <a:prstGeom prst="rect">
            <a:avLst/>
          </a:prstGeom>
          <a:effectLst>
            <a:outerShdw blurRad="50800" dist="38100" dir="2700000" algn="tl" rotWithShape="0">
              <a:prstClr val="black">
                <a:alpha val="40000"/>
              </a:prstClr>
            </a:outerShdw>
          </a:effectLst>
        </p:spPr>
      </p:pic>
      <p:sp>
        <p:nvSpPr>
          <p:cNvPr id="3" name="Espace réservé du texte 2">
            <a:extLst>
              <a:ext uri="{FF2B5EF4-FFF2-40B4-BE49-F238E27FC236}">
                <a16:creationId xmlns:a16="http://schemas.microsoft.com/office/drawing/2014/main" id="{BD858E60-EB8A-4D62-A65D-464E72F5E6C1}"/>
              </a:ext>
            </a:extLst>
          </p:cNvPr>
          <p:cNvSpPr txBox="1">
            <a:spLocks/>
          </p:cNvSpPr>
          <p:nvPr/>
        </p:nvSpPr>
        <p:spPr>
          <a:xfrm>
            <a:off x="10675741" y="133506"/>
            <a:ext cx="1429667" cy="659008"/>
          </a:xfrm>
          <a:prstGeom prst="rect">
            <a:avLst/>
          </a:prstGeom>
          <a:solidFill>
            <a:schemeClr val="tx1">
              <a:lumMod val="50000"/>
            </a:schemeClr>
          </a:solidFill>
        </p:spPr>
        <p:txBody>
          <a:bodyPr/>
          <a:lstStyle>
            <a:defPPr>
              <a:defRPr lang="en-US"/>
            </a:defPPr>
            <a:lvl1pPr marL="0" indent="0" defTabSz="914400" eaLnBrk="1" latinLnBrk="0" hangingPunct="1">
              <a:lnSpc>
                <a:spcPct val="100000"/>
              </a:lnSpc>
              <a:spcBef>
                <a:spcPts val="0"/>
              </a:spcBef>
              <a:buFont typeface="Arial"/>
              <a:buNone/>
              <a:defRPr sz="1800" b="1">
                <a:solidFill>
                  <a:schemeClr val="bg1"/>
                </a:solidFill>
                <a:latin typeface="Franklin Gothic Book" panose="020B0503020102020204" pitchFamily="34" charset="0"/>
                <a:ea typeface="+mn-ea"/>
                <a:cs typeface="Calibri"/>
              </a:defRPr>
            </a:lvl1pPr>
            <a:lvl2pPr marL="685800" indent="-228600" defTabSz="914400" eaLnBrk="1" latinLnBrk="0" hangingPunct="1">
              <a:lnSpc>
                <a:spcPct val="90000"/>
              </a:lnSpc>
              <a:spcBef>
                <a:spcPts val="500"/>
              </a:spcBef>
              <a:buFont typeface="Arial"/>
              <a:buChar char="•"/>
              <a:defRPr>
                <a:solidFill>
                  <a:schemeClr val="bg1"/>
                </a:solidFill>
                <a:latin typeface="Calibri"/>
                <a:ea typeface="+mn-ea"/>
                <a:cs typeface="Calibri"/>
              </a:defRPr>
            </a:lvl2pPr>
            <a:lvl3pPr marL="1143000" indent="-228600" defTabSz="914400" eaLnBrk="1" latinLnBrk="0" hangingPunct="1">
              <a:lnSpc>
                <a:spcPct val="90000"/>
              </a:lnSpc>
              <a:spcBef>
                <a:spcPts val="500"/>
              </a:spcBef>
              <a:buFont typeface="Arial"/>
              <a:buChar char="•"/>
              <a:defRPr sz="2000">
                <a:solidFill>
                  <a:schemeClr val="bg1"/>
                </a:solidFill>
                <a:latin typeface="Calibri"/>
                <a:ea typeface="+mn-ea"/>
                <a:cs typeface="Calibri"/>
              </a:defRPr>
            </a:lvl3pPr>
            <a:lvl4pPr marL="1600200" indent="-228600" defTabSz="914400" eaLnBrk="1" latinLnBrk="0" hangingPunct="1">
              <a:lnSpc>
                <a:spcPct val="90000"/>
              </a:lnSpc>
              <a:spcBef>
                <a:spcPts val="500"/>
              </a:spcBef>
              <a:buFont typeface="Arial"/>
              <a:buChar char="•"/>
              <a:defRPr sz="1800">
                <a:solidFill>
                  <a:schemeClr val="bg1"/>
                </a:solidFill>
                <a:latin typeface="Calibri"/>
                <a:ea typeface="+mn-ea"/>
                <a:cs typeface="Calibri"/>
              </a:defRPr>
            </a:lvl4pPr>
            <a:lvl5pPr marL="2057400" indent="-228600" defTabSz="914400" eaLnBrk="1" latinLnBrk="0" hangingPunct="1">
              <a:lnSpc>
                <a:spcPct val="90000"/>
              </a:lnSpc>
              <a:spcBef>
                <a:spcPts val="500"/>
              </a:spcBef>
              <a:buFont typeface="Arial"/>
              <a:buChar char="•"/>
              <a:defRPr sz="1800">
                <a:solidFill>
                  <a:schemeClr val="bg1"/>
                </a:solidFill>
                <a:latin typeface="Calibri"/>
                <a:ea typeface="+mn-ea"/>
                <a:cs typeface="Calibri"/>
              </a:defRPr>
            </a:lvl5pPr>
            <a:lvl6pPr marL="2514600" indent="-228600">
              <a:lnSpc>
                <a:spcPct val="90000"/>
              </a:lnSpc>
              <a:spcBef>
                <a:spcPts val="500"/>
              </a:spcBef>
              <a:buFont typeface="Arial"/>
              <a:buChar char="•"/>
              <a:defRPr sz="1800">
                <a:latin typeface="+mn-lt"/>
                <a:ea typeface="+mn-ea"/>
              </a:defRPr>
            </a:lvl6pPr>
            <a:lvl7pPr marL="2971800" indent="-228600">
              <a:lnSpc>
                <a:spcPct val="90000"/>
              </a:lnSpc>
              <a:spcBef>
                <a:spcPts val="500"/>
              </a:spcBef>
              <a:buFont typeface="Arial"/>
              <a:buChar char="•"/>
              <a:defRPr sz="1800">
                <a:latin typeface="+mn-lt"/>
                <a:ea typeface="+mn-ea"/>
              </a:defRPr>
            </a:lvl7pPr>
            <a:lvl8pPr marL="3429000" indent="-228600">
              <a:lnSpc>
                <a:spcPct val="90000"/>
              </a:lnSpc>
              <a:spcBef>
                <a:spcPts val="500"/>
              </a:spcBef>
              <a:buFont typeface="Arial"/>
              <a:buChar char="•"/>
              <a:defRPr sz="1800">
                <a:latin typeface="+mn-lt"/>
                <a:ea typeface="+mn-ea"/>
              </a:defRPr>
            </a:lvl8pPr>
            <a:lvl9pPr marL="3886200" indent="-228600">
              <a:lnSpc>
                <a:spcPct val="90000"/>
              </a:lnSpc>
              <a:spcBef>
                <a:spcPts val="500"/>
              </a:spcBef>
              <a:buFont typeface="Arial"/>
              <a:buChar char="•"/>
              <a:defRPr sz="1800">
                <a:latin typeface="+mn-lt"/>
                <a:ea typeface="+mn-ea"/>
              </a:defRPr>
            </a:lvl9pPr>
          </a:lstStyle>
          <a:p>
            <a:pPr algn="ctr" fontAlgn="base">
              <a:spcAft>
                <a:spcPct val="0"/>
              </a:spcAft>
            </a:pPr>
            <a:r>
              <a:rPr lang="en-US" sz="1600" dirty="0">
                <a:solidFill>
                  <a:prstClr val="white"/>
                </a:solidFill>
                <a:latin typeface="Franklin Gothic Demi" panose="020B0703020102020204" pitchFamily="34" charset="0"/>
              </a:rPr>
              <a:t>Supervised approaches</a:t>
            </a:r>
          </a:p>
        </p:txBody>
      </p:sp>
      <p:sp>
        <p:nvSpPr>
          <p:cNvPr id="10" name="ZoneTexte 9">
            <a:extLst>
              <a:ext uri="{FF2B5EF4-FFF2-40B4-BE49-F238E27FC236}">
                <a16:creationId xmlns:a16="http://schemas.microsoft.com/office/drawing/2014/main" id="{176FFE33-8821-401D-B591-75B55C44EE6B}"/>
              </a:ext>
            </a:extLst>
          </p:cNvPr>
          <p:cNvSpPr txBox="1"/>
          <p:nvPr/>
        </p:nvSpPr>
        <p:spPr>
          <a:xfrm>
            <a:off x="537444" y="4356100"/>
            <a:ext cx="10651256" cy="1200329"/>
          </a:xfrm>
          <a:prstGeom prst="rect">
            <a:avLst/>
          </a:prstGeom>
          <a:noFill/>
        </p:spPr>
        <p:txBody>
          <a:bodyPr wrap="square" rtlCol="0">
            <a:spAutoFit/>
          </a:bodyPr>
          <a:lstStyle/>
          <a:p>
            <a:r>
              <a:rPr lang="fr-FR" sz="2400" b="1" dirty="0" err="1">
                <a:solidFill>
                  <a:srgbClr val="92D050"/>
                </a:solidFill>
              </a:rPr>
              <a:t>Improved</a:t>
            </a:r>
            <a:r>
              <a:rPr lang="fr-FR" sz="2400" b="1" dirty="0">
                <a:solidFill>
                  <a:srgbClr val="92D050"/>
                </a:solidFill>
              </a:rPr>
              <a:t> </a:t>
            </a:r>
            <a:r>
              <a:rPr lang="fr-FR" sz="2400" b="1" dirty="0" err="1">
                <a:solidFill>
                  <a:srgbClr val="92D050"/>
                </a:solidFill>
              </a:rPr>
              <a:t>prediction</a:t>
            </a:r>
            <a:r>
              <a:rPr lang="fr-FR" sz="2400" b="1" dirty="0">
                <a:solidFill>
                  <a:srgbClr val="92D050"/>
                </a:solidFill>
              </a:rPr>
              <a:t> performance</a:t>
            </a:r>
          </a:p>
          <a:p>
            <a:r>
              <a:rPr lang="fr-FR" sz="2400" dirty="0">
                <a:solidFill>
                  <a:schemeClr val="bg1"/>
                </a:solidFill>
              </a:rPr>
              <a:t>But </a:t>
            </a:r>
            <a:r>
              <a:rPr lang="fr-FR" sz="2400" b="1" i="1" dirty="0" err="1">
                <a:solidFill>
                  <a:schemeClr val="accent6">
                    <a:lumMod val="75000"/>
                  </a:schemeClr>
                </a:solidFill>
              </a:rPr>
              <a:t>increased</a:t>
            </a:r>
            <a:r>
              <a:rPr lang="fr-FR" sz="2400" dirty="0">
                <a:solidFill>
                  <a:schemeClr val="bg1"/>
                </a:solidFill>
              </a:rPr>
              <a:t> </a:t>
            </a:r>
            <a:r>
              <a:rPr lang="fr-FR" sz="2400" b="1" i="1" dirty="0" err="1">
                <a:solidFill>
                  <a:schemeClr val="accent6">
                    <a:lumMod val="75000"/>
                  </a:schemeClr>
                </a:solidFill>
              </a:rPr>
              <a:t>complexity</a:t>
            </a:r>
            <a:r>
              <a:rPr lang="fr-FR" sz="2400" dirty="0">
                <a:solidFill>
                  <a:schemeClr val="bg1"/>
                </a:solidFill>
              </a:rPr>
              <a:t> for </a:t>
            </a:r>
            <a:r>
              <a:rPr lang="fr-FR" sz="2400" dirty="0" err="1">
                <a:solidFill>
                  <a:schemeClr val="bg1"/>
                </a:solidFill>
              </a:rPr>
              <a:t>implementation</a:t>
            </a:r>
            <a:r>
              <a:rPr lang="fr-FR" sz="2400" dirty="0">
                <a:solidFill>
                  <a:schemeClr val="bg1"/>
                </a:solidFill>
              </a:rPr>
              <a:t> and </a:t>
            </a:r>
            <a:r>
              <a:rPr lang="fr-FR" sz="2400" dirty="0" err="1">
                <a:solidFill>
                  <a:schemeClr val="bg1"/>
                </a:solidFill>
              </a:rPr>
              <a:t>understanding</a:t>
            </a:r>
            <a:r>
              <a:rPr lang="fr-FR" sz="2400" dirty="0">
                <a:solidFill>
                  <a:schemeClr val="bg1"/>
                </a:solidFill>
              </a:rPr>
              <a:t> </a:t>
            </a:r>
          </a:p>
          <a:p>
            <a:r>
              <a:rPr lang="fr-FR" sz="2400" dirty="0">
                <a:solidFill>
                  <a:schemeClr val="bg1"/>
                </a:solidFill>
              </a:rPr>
              <a:t>in routine </a:t>
            </a:r>
            <a:r>
              <a:rPr lang="fr-FR" sz="2400" dirty="0" err="1">
                <a:solidFill>
                  <a:schemeClr val="bg1"/>
                </a:solidFill>
              </a:rPr>
              <a:t>clinical</a:t>
            </a:r>
            <a:r>
              <a:rPr lang="fr-FR" sz="2400" dirty="0">
                <a:solidFill>
                  <a:schemeClr val="bg1"/>
                </a:solidFill>
              </a:rPr>
              <a:t> practice </a:t>
            </a:r>
            <a:r>
              <a:rPr lang="fr-FR" sz="2400" i="1" dirty="0">
                <a:solidFill>
                  <a:schemeClr val="bg1"/>
                </a:solidFill>
              </a:rPr>
              <a:t>(« black box »)</a:t>
            </a:r>
          </a:p>
        </p:txBody>
      </p:sp>
      <p:sp>
        <p:nvSpPr>
          <p:cNvPr id="9" name="Titre 1">
            <a:extLst>
              <a:ext uri="{FF2B5EF4-FFF2-40B4-BE49-F238E27FC236}">
                <a16:creationId xmlns:a16="http://schemas.microsoft.com/office/drawing/2014/main" id="{E14C051D-067A-42D0-8306-45C8BE0798AF}"/>
              </a:ext>
            </a:extLst>
          </p:cNvPr>
          <p:cNvSpPr txBox="1">
            <a:spLocks/>
          </p:cNvSpPr>
          <p:nvPr/>
        </p:nvSpPr>
        <p:spPr bwMode="auto">
          <a:xfrm>
            <a:off x="68621" y="54638"/>
            <a:ext cx="8124825" cy="523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lang="fr-FR" sz="2800" kern="1200" dirty="0">
                <a:solidFill>
                  <a:schemeClr val="bg1"/>
                </a:solidFill>
                <a:latin typeface="Avenir 35 Light" pitchFamily="20" charset="0"/>
                <a:ea typeface="ヒラギノ角ゴ Pro W3" pitchFamily="114" charset="-128"/>
                <a:cs typeface="ヒラギノ角ゴ Pro W3" charset="0"/>
              </a:defRPr>
            </a:lvl1pPr>
            <a:lvl2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2pPr>
            <a:lvl3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3pPr>
            <a:lvl4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4pPr>
            <a:lvl5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altLang="fr-FR" sz="2400" dirty="0" err="1">
                <a:solidFill>
                  <a:prstClr val="white"/>
                </a:solidFill>
                <a:latin typeface="Franklin Gothic Demi Cond" panose="020B0706030402020204" pitchFamily="34" charset="0"/>
                <a:ea typeface="ヒラギノ角ゴ Pro W3" charset="-128"/>
              </a:rPr>
              <a:t>Results</a:t>
            </a:r>
            <a:r>
              <a:rPr lang="fr-FR" altLang="fr-FR" sz="2400" dirty="0">
                <a:solidFill>
                  <a:prstClr val="white"/>
                </a:solidFill>
                <a:latin typeface="Franklin Gothic Demi Cond" panose="020B0706030402020204" pitchFamily="34" charset="0"/>
                <a:ea typeface="ヒラギノ角ゴ Pro W3" charset="-128"/>
              </a:rPr>
              <a:t> </a:t>
            </a:r>
            <a:r>
              <a:rPr lang="fr-FR" altLang="fr-FR" sz="1600" i="1" dirty="0" err="1">
                <a:solidFill>
                  <a:prstClr val="white"/>
                </a:solidFill>
                <a:latin typeface="Franklin Gothic Book" panose="020B0503020102020204" pitchFamily="34" charset="0"/>
                <a:ea typeface="ヒラギノ角ゴ Pro W3" charset="-128"/>
              </a:rPr>
              <a:t>Predicting</a:t>
            </a:r>
            <a:r>
              <a:rPr lang="fr-FR" altLang="fr-FR" sz="1600" i="1" dirty="0">
                <a:solidFill>
                  <a:prstClr val="white"/>
                </a:solidFill>
                <a:latin typeface="Franklin Gothic Book" panose="020B0503020102020204" pitchFamily="34" charset="0"/>
                <a:ea typeface="ヒラギノ角ゴ Pro W3" charset="-128"/>
              </a:rPr>
              <a:t> </a:t>
            </a:r>
            <a:r>
              <a:rPr lang="fr-FR" altLang="fr-FR" sz="1600" i="1" dirty="0" err="1">
                <a:solidFill>
                  <a:prstClr val="white"/>
                </a:solidFill>
                <a:latin typeface="Franklin Gothic Book" panose="020B0503020102020204" pitchFamily="34" charset="0"/>
                <a:ea typeface="ヒラギノ角ゴ Pro W3" charset="-128"/>
              </a:rPr>
              <a:t>survival</a:t>
            </a:r>
            <a:r>
              <a:rPr lang="fr-FR" altLang="fr-FR" sz="1600" i="1" dirty="0">
                <a:solidFill>
                  <a:prstClr val="white"/>
                </a:solidFill>
                <a:latin typeface="Franklin Gothic Book" panose="020B0503020102020204" pitchFamily="34" charset="0"/>
                <a:ea typeface="ヒラギノ角ゴ Pro W3" charset="-128"/>
              </a:rPr>
              <a:t> in </a:t>
            </a:r>
            <a:r>
              <a:rPr lang="fr-FR" altLang="fr-FR" sz="1600" i="1" dirty="0" err="1">
                <a:solidFill>
                  <a:prstClr val="white"/>
                </a:solidFill>
                <a:latin typeface="Franklin Gothic Book" panose="020B0503020102020204" pitchFamily="34" charset="0"/>
                <a:ea typeface="ヒラギノ角ゴ Pro W3" charset="-128"/>
              </a:rPr>
              <a:t>older</a:t>
            </a:r>
            <a:r>
              <a:rPr lang="fr-FR" altLang="fr-FR" sz="1600" i="1" dirty="0">
                <a:solidFill>
                  <a:prstClr val="white"/>
                </a:solidFill>
                <a:latin typeface="Franklin Gothic Book" panose="020B0503020102020204" pitchFamily="34" charset="0"/>
                <a:ea typeface="ヒラギノ角ゴ Pro W3" charset="-128"/>
              </a:rPr>
              <a:t> patients with cancer</a:t>
            </a:r>
          </a:p>
        </p:txBody>
      </p:sp>
    </p:spTree>
    <p:extLst>
      <p:ext uri="{BB962C8B-B14F-4D97-AF65-F5344CB8AC3E}">
        <p14:creationId xmlns:p14="http://schemas.microsoft.com/office/powerpoint/2010/main" val="60257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8F57BA8-9FF6-42F6-8FB7-3AE28E6855FF}"/>
              </a:ext>
            </a:extLst>
          </p:cNvPr>
          <p:cNvSpPr>
            <a:spLocks noGrp="1"/>
          </p:cNvSpPr>
          <p:nvPr>
            <p:ph type="sldNum" sz="quarter" idx="4"/>
          </p:nvPr>
        </p:nvSpPr>
        <p:spPr/>
        <p:txBody>
          <a:bodyPr/>
          <a:lstStyle/>
          <a:p>
            <a:fld id="{2FFBAD49-1F68-914B-9DFB-5D552C1A2BEB}" type="slidenum">
              <a:rPr lang="en-US" smtClean="0"/>
              <a:pPr/>
              <a:t>12</a:t>
            </a:fld>
            <a:endParaRPr lang="en-US" dirty="0"/>
          </a:p>
        </p:txBody>
      </p:sp>
      <p:pic>
        <p:nvPicPr>
          <p:cNvPr id="5" name="Interface DEMO">
            <a:hlinkClick r:id="" action="ppaction://media"/>
            <a:extLst>
              <a:ext uri="{FF2B5EF4-FFF2-40B4-BE49-F238E27FC236}">
                <a16:creationId xmlns:a16="http://schemas.microsoft.com/office/drawing/2014/main" id="{368BC4ED-01AF-45B9-8CCA-D9B829B413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670"/>
          </a:xfrm>
          <a:prstGeom prst="rect">
            <a:avLst/>
          </a:prstGeom>
        </p:spPr>
      </p:pic>
    </p:spTree>
    <p:extLst>
      <p:ext uri="{BB962C8B-B14F-4D97-AF65-F5344CB8AC3E}">
        <p14:creationId xmlns:p14="http://schemas.microsoft.com/office/powerpoint/2010/main" val="84014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B63DEE-35EB-4145-8B8F-6636920F0D6A}"/>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C68A4232-B693-4AE7-B38D-3194E2D8AFF7}"/>
              </a:ext>
            </a:extLst>
          </p:cNvPr>
          <p:cNvSpPr>
            <a:spLocks noGrp="1"/>
          </p:cNvSpPr>
          <p:nvPr>
            <p:ph type="subTitle" idx="1"/>
          </p:nvPr>
        </p:nvSpPr>
        <p:spPr/>
        <p:txBody>
          <a:bodyPr/>
          <a:lstStyle/>
          <a:p>
            <a:endParaRPr lang="fr-FR"/>
          </a:p>
        </p:txBody>
      </p:sp>
      <p:pic>
        <p:nvPicPr>
          <p:cNvPr id="4" name="Image 3">
            <a:extLst>
              <a:ext uri="{FF2B5EF4-FFF2-40B4-BE49-F238E27FC236}">
                <a16:creationId xmlns:a16="http://schemas.microsoft.com/office/drawing/2014/main" id="{85DCC4A7-917B-4D90-8041-0B74C0E6BD18}"/>
              </a:ext>
            </a:extLst>
          </p:cNvPr>
          <p:cNvPicPr>
            <a:picLocks noChangeAspect="1"/>
          </p:cNvPicPr>
          <p:nvPr/>
        </p:nvPicPr>
        <p:blipFill>
          <a:blip r:embed="rId2"/>
          <a:stretch>
            <a:fillRect/>
          </a:stretch>
        </p:blipFill>
        <p:spPr>
          <a:xfrm>
            <a:off x="0" y="1028700"/>
            <a:ext cx="12192000" cy="5550118"/>
          </a:xfrm>
          <a:prstGeom prst="rect">
            <a:avLst/>
          </a:prstGeom>
        </p:spPr>
      </p:pic>
      <p:sp>
        <p:nvSpPr>
          <p:cNvPr id="5" name="Espace réservé du texte 2">
            <a:extLst>
              <a:ext uri="{FF2B5EF4-FFF2-40B4-BE49-F238E27FC236}">
                <a16:creationId xmlns:a16="http://schemas.microsoft.com/office/drawing/2014/main" id="{9FA5E125-417C-4849-ADC4-876AEBA8B096}"/>
              </a:ext>
            </a:extLst>
          </p:cNvPr>
          <p:cNvSpPr txBox="1">
            <a:spLocks/>
          </p:cNvSpPr>
          <p:nvPr/>
        </p:nvSpPr>
        <p:spPr>
          <a:xfrm>
            <a:off x="10675741" y="133506"/>
            <a:ext cx="1429667" cy="895194"/>
          </a:xfrm>
          <a:prstGeom prst="rect">
            <a:avLst/>
          </a:prstGeom>
          <a:solidFill>
            <a:schemeClr val="tx1">
              <a:lumMod val="95000"/>
              <a:lumOff val="5000"/>
            </a:schemeClr>
          </a:solidFill>
        </p:spPr>
        <p:txBody>
          <a:bodyPr/>
          <a:lstStyle>
            <a:defPPr>
              <a:defRPr lang="en-US"/>
            </a:defPPr>
            <a:lvl1pPr marL="0" indent="0" defTabSz="914400" eaLnBrk="1" latinLnBrk="0" hangingPunct="1">
              <a:lnSpc>
                <a:spcPct val="100000"/>
              </a:lnSpc>
              <a:spcBef>
                <a:spcPts val="0"/>
              </a:spcBef>
              <a:buFont typeface="Arial"/>
              <a:buNone/>
              <a:defRPr sz="1800" b="1">
                <a:solidFill>
                  <a:schemeClr val="bg1"/>
                </a:solidFill>
                <a:latin typeface="Franklin Gothic Book" panose="020B0503020102020204" pitchFamily="34" charset="0"/>
                <a:ea typeface="+mn-ea"/>
                <a:cs typeface="Calibri"/>
              </a:defRPr>
            </a:lvl1pPr>
            <a:lvl2pPr marL="685800" indent="-228600" defTabSz="914400" eaLnBrk="1" latinLnBrk="0" hangingPunct="1">
              <a:lnSpc>
                <a:spcPct val="90000"/>
              </a:lnSpc>
              <a:spcBef>
                <a:spcPts val="500"/>
              </a:spcBef>
              <a:buFont typeface="Arial"/>
              <a:buChar char="•"/>
              <a:defRPr>
                <a:solidFill>
                  <a:schemeClr val="bg1"/>
                </a:solidFill>
                <a:latin typeface="Calibri"/>
                <a:ea typeface="+mn-ea"/>
                <a:cs typeface="Calibri"/>
              </a:defRPr>
            </a:lvl2pPr>
            <a:lvl3pPr marL="1143000" indent="-228600" defTabSz="914400" eaLnBrk="1" latinLnBrk="0" hangingPunct="1">
              <a:lnSpc>
                <a:spcPct val="90000"/>
              </a:lnSpc>
              <a:spcBef>
                <a:spcPts val="500"/>
              </a:spcBef>
              <a:buFont typeface="Arial"/>
              <a:buChar char="•"/>
              <a:defRPr sz="2000">
                <a:solidFill>
                  <a:schemeClr val="bg1"/>
                </a:solidFill>
                <a:latin typeface="Calibri"/>
                <a:ea typeface="+mn-ea"/>
                <a:cs typeface="Calibri"/>
              </a:defRPr>
            </a:lvl3pPr>
            <a:lvl4pPr marL="1600200" indent="-228600" defTabSz="914400" eaLnBrk="1" latinLnBrk="0" hangingPunct="1">
              <a:lnSpc>
                <a:spcPct val="90000"/>
              </a:lnSpc>
              <a:spcBef>
                <a:spcPts val="500"/>
              </a:spcBef>
              <a:buFont typeface="Arial"/>
              <a:buChar char="•"/>
              <a:defRPr sz="1800">
                <a:solidFill>
                  <a:schemeClr val="bg1"/>
                </a:solidFill>
                <a:latin typeface="Calibri"/>
                <a:ea typeface="+mn-ea"/>
                <a:cs typeface="Calibri"/>
              </a:defRPr>
            </a:lvl4pPr>
            <a:lvl5pPr marL="2057400" indent="-228600" defTabSz="914400" eaLnBrk="1" latinLnBrk="0" hangingPunct="1">
              <a:lnSpc>
                <a:spcPct val="90000"/>
              </a:lnSpc>
              <a:spcBef>
                <a:spcPts val="500"/>
              </a:spcBef>
              <a:buFont typeface="Arial"/>
              <a:buChar char="•"/>
              <a:defRPr sz="1800">
                <a:solidFill>
                  <a:schemeClr val="bg1"/>
                </a:solidFill>
                <a:latin typeface="Calibri"/>
                <a:ea typeface="+mn-ea"/>
                <a:cs typeface="Calibri"/>
              </a:defRPr>
            </a:lvl5pPr>
            <a:lvl6pPr marL="2514600" indent="-228600">
              <a:lnSpc>
                <a:spcPct val="90000"/>
              </a:lnSpc>
              <a:spcBef>
                <a:spcPts val="500"/>
              </a:spcBef>
              <a:buFont typeface="Arial"/>
              <a:buChar char="•"/>
              <a:defRPr sz="1800">
                <a:latin typeface="+mn-lt"/>
                <a:ea typeface="+mn-ea"/>
              </a:defRPr>
            </a:lvl6pPr>
            <a:lvl7pPr marL="2971800" indent="-228600">
              <a:lnSpc>
                <a:spcPct val="90000"/>
              </a:lnSpc>
              <a:spcBef>
                <a:spcPts val="500"/>
              </a:spcBef>
              <a:buFont typeface="Arial"/>
              <a:buChar char="•"/>
              <a:defRPr sz="1800">
                <a:latin typeface="+mn-lt"/>
                <a:ea typeface="+mn-ea"/>
              </a:defRPr>
            </a:lvl7pPr>
            <a:lvl8pPr marL="3429000" indent="-228600">
              <a:lnSpc>
                <a:spcPct val="90000"/>
              </a:lnSpc>
              <a:spcBef>
                <a:spcPts val="500"/>
              </a:spcBef>
              <a:buFont typeface="Arial"/>
              <a:buChar char="•"/>
              <a:defRPr sz="1800">
                <a:latin typeface="+mn-lt"/>
                <a:ea typeface="+mn-ea"/>
              </a:defRPr>
            </a:lvl8pPr>
            <a:lvl9pPr marL="3886200" indent="-228600">
              <a:lnSpc>
                <a:spcPct val="90000"/>
              </a:lnSpc>
              <a:spcBef>
                <a:spcPts val="500"/>
              </a:spcBef>
              <a:buFont typeface="Arial"/>
              <a:buChar char="•"/>
              <a:defRPr sz="1800">
                <a:latin typeface="+mn-lt"/>
                <a:ea typeface="+mn-ea"/>
              </a:defRPr>
            </a:lvl9pPr>
          </a:lstStyle>
          <a:p>
            <a:pPr algn="ctr" fontAlgn="base">
              <a:spcAft>
                <a:spcPct val="0"/>
              </a:spcAft>
            </a:pPr>
            <a:r>
              <a:rPr lang="en-US" sz="1600" dirty="0">
                <a:solidFill>
                  <a:prstClr val="white"/>
                </a:solidFill>
                <a:latin typeface="Franklin Gothic Demi" panose="020B0703020102020204" pitchFamily="34" charset="0"/>
              </a:rPr>
              <a:t>Supervised approaches (2)</a:t>
            </a:r>
          </a:p>
        </p:txBody>
      </p:sp>
      <p:sp>
        <p:nvSpPr>
          <p:cNvPr id="6" name="Titre 1">
            <a:extLst>
              <a:ext uri="{FF2B5EF4-FFF2-40B4-BE49-F238E27FC236}">
                <a16:creationId xmlns:a16="http://schemas.microsoft.com/office/drawing/2014/main" id="{24C9FAAA-68C1-4C01-B90F-9721DD10888B}"/>
              </a:ext>
            </a:extLst>
          </p:cNvPr>
          <p:cNvSpPr txBox="1">
            <a:spLocks/>
          </p:cNvSpPr>
          <p:nvPr/>
        </p:nvSpPr>
        <p:spPr bwMode="auto">
          <a:xfrm>
            <a:off x="68621" y="54638"/>
            <a:ext cx="8124825" cy="796262"/>
          </a:xfrm>
          <a:prstGeom prst="rect">
            <a:avLst/>
          </a:prstGeom>
          <a:solidFill>
            <a:schemeClr val="tx1">
              <a:lumMod val="95000"/>
              <a:lumOff val="5000"/>
            </a:schemeClr>
          </a:solidFill>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lang="fr-FR" sz="2800" kern="1200" dirty="0">
                <a:solidFill>
                  <a:schemeClr val="bg1"/>
                </a:solidFill>
                <a:latin typeface="Avenir 35 Light" pitchFamily="20" charset="0"/>
                <a:ea typeface="ヒラギノ角ゴ Pro W3" pitchFamily="114" charset="-128"/>
                <a:cs typeface="ヒラギノ角ゴ Pro W3" charset="0"/>
              </a:defRPr>
            </a:lvl1pPr>
            <a:lvl2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2pPr>
            <a:lvl3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3pPr>
            <a:lvl4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4pPr>
            <a:lvl5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altLang="fr-FR" sz="2400" dirty="0">
                <a:solidFill>
                  <a:prstClr val="white"/>
                </a:solidFill>
                <a:latin typeface="Franklin Gothic Demi Cond" panose="020B0706030402020204" pitchFamily="34" charset="0"/>
                <a:ea typeface="ヒラギノ角ゴ Pro W3" charset="-128"/>
              </a:rPr>
              <a:t>Exemple (2) :  </a:t>
            </a:r>
            <a:r>
              <a:rPr lang="fr-FR" altLang="fr-FR" sz="2400" dirty="0" err="1">
                <a:solidFill>
                  <a:prstClr val="white"/>
                </a:solidFill>
                <a:latin typeface="Franklin Gothic Demi Cond" panose="020B0706030402020204" pitchFamily="34" charset="0"/>
                <a:ea typeface="ヒラギノ角ゴ Pro W3" charset="-128"/>
              </a:rPr>
              <a:t>Sickle</a:t>
            </a:r>
            <a:r>
              <a:rPr lang="fr-FR" altLang="fr-FR" sz="2400" dirty="0">
                <a:solidFill>
                  <a:prstClr val="white"/>
                </a:solidFill>
                <a:latin typeface="Franklin Gothic Demi Cond" panose="020B0706030402020204" pitchFamily="34" charset="0"/>
                <a:ea typeface="ヒラギノ角ゴ Pro W3" charset="-128"/>
              </a:rPr>
              <a:t> </a:t>
            </a:r>
            <a:r>
              <a:rPr lang="fr-FR" altLang="fr-FR" sz="2400" dirty="0" err="1">
                <a:solidFill>
                  <a:prstClr val="white"/>
                </a:solidFill>
                <a:latin typeface="Franklin Gothic Demi Cond" panose="020B0706030402020204" pitchFamily="34" charset="0"/>
                <a:ea typeface="ヒラギノ角ゴ Pro W3" charset="-128"/>
              </a:rPr>
              <a:t>cell</a:t>
            </a:r>
            <a:r>
              <a:rPr lang="fr-FR" altLang="fr-FR" sz="2400" dirty="0">
                <a:solidFill>
                  <a:prstClr val="white"/>
                </a:solidFill>
                <a:latin typeface="Franklin Gothic Demi Cond" panose="020B0706030402020204" pitchFamily="34" charset="0"/>
                <a:ea typeface="ヒラギノ角ゴ Pro W3" charset="-128"/>
              </a:rPr>
              <a:t> </a:t>
            </a:r>
            <a:r>
              <a:rPr lang="fr-FR" altLang="fr-FR" sz="2400" dirty="0" err="1">
                <a:solidFill>
                  <a:prstClr val="white"/>
                </a:solidFill>
                <a:latin typeface="Franklin Gothic Demi Cond" panose="020B0706030402020204" pitchFamily="34" charset="0"/>
                <a:ea typeface="ヒラギノ角ゴ Pro W3" charset="-128"/>
              </a:rPr>
              <a:t>disease</a:t>
            </a:r>
            <a:r>
              <a:rPr lang="fr-FR" altLang="fr-FR" sz="2400" dirty="0">
                <a:solidFill>
                  <a:prstClr val="white"/>
                </a:solidFill>
                <a:latin typeface="Franklin Gothic Demi Cond" panose="020B0706030402020204" pitchFamily="34" charset="0"/>
                <a:ea typeface="ヒラギノ角ゴ Pro W3" charset="-128"/>
              </a:rPr>
              <a:t> </a:t>
            </a:r>
          </a:p>
          <a:p>
            <a:r>
              <a:rPr lang="fr-FR" altLang="fr-FR" sz="1600" i="1" dirty="0" err="1">
                <a:solidFill>
                  <a:prstClr val="white"/>
                </a:solidFill>
                <a:latin typeface="Franklin Gothic Book" panose="020B0503020102020204" pitchFamily="34" charset="0"/>
                <a:ea typeface="ヒラギノ角ゴ Pro W3" charset="-128"/>
              </a:rPr>
              <a:t>Prediction</a:t>
            </a:r>
            <a:r>
              <a:rPr lang="fr-FR" altLang="fr-FR" sz="1600" i="1" dirty="0">
                <a:solidFill>
                  <a:prstClr val="white"/>
                </a:solidFill>
                <a:latin typeface="Franklin Gothic Book" panose="020B0503020102020204" pitchFamily="34" charset="0"/>
                <a:ea typeface="ヒラギノ角ゴ Pro W3" charset="-128"/>
              </a:rPr>
              <a:t> of the </a:t>
            </a:r>
            <a:r>
              <a:rPr lang="fr-FR" altLang="fr-FR" sz="1600" i="1" dirty="0" err="1">
                <a:solidFill>
                  <a:prstClr val="white"/>
                </a:solidFill>
                <a:latin typeface="Franklin Gothic Book" panose="020B0503020102020204" pitchFamily="34" charset="0"/>
                <a:ea typeface="ヒラギノ角ゴ Pro W3" charset="-128"/>
              </a:rPr>
              <a:t>required</a:t>
            </a:r>
            <a:r>
              <a:rPr lang="fr-FR" altLang="fr-FR" sz="1600" i="1" dirty="0">
                <a:solidFill>
                  <a:prstClr val="white"/>
                </a:solidFill>
                <a:latin typeface="Franklin Gothic Book" panose="020B0503020102020204" pitchFamily="34" charset="0"/>
                <a:ea typeface="ヒラギノ角ゴ Pro W3" charset="-128"/>
              </a:rPr>
              <a:t> </a:t>
            </a:r>
            <a:r>
              <a:rPr lang="fr-FR" altLang="fr-FR" sz="1600" i="1" dirty="0" err="1">
                <a:solidFill>
                  <a:prstClr val="white"/>
                </a:solidFill>
                <a:latin typeface="Franklin Gothic Book" panose="020B0503020102020204" pitchFamily="34" charset="0"/>
                <a:ea typeface="ヒラギノ角ゴ Pro W3" charset="-128"/>
              </a:rPr>
              <a:t>blood</a:t>
            </a:r>
            <a:r>
              <a:rPr lang="fr-FR" altLang="fr-FR" sz="1600" i="1" dirty="0">
                <a:solidFill>
                  <a:prstClr val="white"/>
                </a:solidFill>
                <a:latin typeface="Franklin Gothic Book" panose="020B0503020102020204" pitchFamily="34" charset="0"/>
                <a:ea typeface="ヒラギノ角ゴ Pro W3" charset="-128"/>
              </a:rPr>
              <a:t> volume to transfuse and helper for care planification</a:t>
            </a:r>
            <a:endParaRPr lang="fr-FR" altLang="fr-FR" sz="1200" i="1" dirty="0">
              <a:solidFill>
                <a:prstClr val="white"/>
              </a:solidFill>
              <a:latin typeface="Franklin Gothic Book" panose="020B0503020102020204" pitchFamily="34" charset="0"/>
              <a:ea typeface="ヒラギノ角ゴ Pro W3" charset="-128"/>
            </a:endParaRPr>
          </a:p>
        </p:txBody>
      </p:sp>
      <p:pic>
        <p:nvPicPr>
          <p:cNvPr id="8" name="Image 7">
            <a:extLst>
              <a:ext uri="{FF2B5EF4-FFF2-40B4-BE49-F238E27FC236}">
                <a16:creationId xmlns:a16="http://schemas.microsoft.com/office/drawing/2014/main" id="{7CAC6FE7-5F73-4727-A621-30AFA1553DAD}"/>
              </a:ext>
            </a:extLst>
          </p:cNvPr>
          <p:cNvPicPr>
            <a:picLocks noChangeAspect="1"/>
          </p:cNvPicPr>
          <p:nvPr/>
        </p:nvPicPr>
        <p:blipFill>
          <a:blip r:embed="rId3"/>
          <a:stretch>
            <a:fillRect/>
          </a:stretch>
        </p:blipFill>
        <p:spPr>
          <a:xfrm>
            <a:off x="8434972" y="105123"/>
            <a:ext cx="1887034" cy="796263"/>
          </a:xfrm>
          <a:prstGeom prst="rect">
            <a:avLst/>
          </a:prstGeom>
        </p:spPr>
      </p:pic>
      <p:sp>
        <p:nvSpPr>
          <p:cNvPr id="9" name="ZoneTexte 8">
            <a:extLst>
              <a:ext uri="{FF2B5EF4-FFF2-40B4-BE49-F238E27FC236}">
                <a16:creationId xmlns:a16="http://schemas.microsoft.com/office/drawing/2014/main" id="{92BC261A-841A-45B2-893C-15F29AE216F4}"/>
              </a:ext>
            </a:extLst>
          </p:cNvPr>
          <p:cNvSpPr txBox="1"/>
          <p:nvPr/>
        </p:nvSpPr>
        <p:spPr>
          <a:xfrm>
            <a:off x="68621" y="6477258"/>
            <a:ext cx="8140700" cy="369332"/>
          </a:xfrm>
          <a:prstGeom prst="rect">
            <a:avLst/>
          </a:prstGeom>
          <a:noFill/>
        </p:spPr>
        <p:txBody>
          <a:bodyPr wrap="square" rtlCol="0">
            <a:spAutoFit/>
          </a:bodyPr>
          <a:lstStyle/>
          <a:p>
            <a:r>
              <a:rPr lang="fr-FR" dirty="0" err="1"/>
              <a:t>Prediction</a:t>
            </a:r>
            <a:r>
              <a:rPr lang="fr-FR" dirty="0"/>
              <a:t> by </a:t>
            </a:r>
            <a:r>
              <a:rPr lang="fr-FR" i="1" dirty="0" err="1"/>
              <a:t>Extreme</a:t>
            </a:r>
            <a:r>
              <a:rPr lang="fr-FR" i="1" dirty="0"/>
              <a:t> Gradient </a:t>
            </a:r>
            <a:r>
              <a:rPr lang="fr-FR" i="1" dirty="0" err="1"/>
              <a:t>Boosting</a:t>
            </a:r>
            <a:r>
              <a:rPr lang="fr-FR" i="1" dirty="0"/>
              <a:t> (</a:t>
            </a:r>
            <a:r>
              <a:rPr lang="fr-FR" i="1" dirty="0" err="1"/>
              <a:t>xgboost</a:t>
            </a:r>
            <a:r>
              <a:rPr lang="fr-FR" i="1" dirty="0"/>
              <a:t>)</a:t>
            </a:r>
          </a:p>
        </p:txBody>
      </p:sp>
    </p:spTree>
    <p:extLst>
      <p:ext uri="{BB962C8B-B14F-4D97-AF65-F5344CB8AC3E}">
        <p14:creationId xmlns:p14="http://schemas.microsoft.com/office/powerpoint/2010/main" val="525231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89D47A-BAD3-45BB-AA99-CBEF8E3F39B3}"/>
              </a:ext>
            </a:extLst>
          </p:cNvPr>
          <p:cNvSpPr>
            <a:spLocks noGrp="1"/>
          </p:cNvSpPr>
          <p:nvPr>
            <p:ph type="title"/>
          </p:nvPr>
        </p:nvSpPr>
        <p:spPr/>
        <p:txBody>
          <a:bodyPr>
            <a:normAutofit/>
          </a:bodyPr>
          <a:lstStyle/>
          <a:p>
            <a:pPr marL="447675" indent="-11113" algn="l"/>
            <a:r>
              <a:rPr lang="fr-FR" dirty="0" err="1"/>
              <a:t>Unsupervised</a:t>
            </a:r>
            <a:r>
              <a:rPr lang="fr-FR" dirty="0"/>
              <a:t> </a:t>
            </a:r>
            <a:r>
              <a:rPr lang="fr-FR" dirty="0" err="1"/>
              <a:t>approaches</a:t>
            </a:r>
            <a:r>
              <a:rPr lang="fr-FR" dirty="0"/>
              <a:t>  </a:t>
            </a:r>
            <a:br>
              <a:rPr lang="fr-FR" dirty="0"/>
            </a:br>
            <a:br>
              <a:rPr lang="fr-FR" sz="1050" dirty="0"/>
            </a:br>
            <a:r>
              <a:rPr lang="fr-FR" sz="2400" b="0" i="1" dirty="0"/>
              <a:t>Identification and </a:t>
            </a:r>
            <a:r>
              <a:rPr lang="fr-FR" sz="2400" b="0" i="1" dirty="0" err="1"/>
              <a:t>characterization</a:t>
            </a:r>
            <a:r>
              <a:rPr lang="fr-FR" sz="2400" b="0" i="1" dirty="0"/>
              <a:t> of </a:t>
            </a:r>
            <a:r>
              <a:rPr lang="fr-FR" sz="2400" b="0" i="1" dirty="0" err="1"/>
              <a:t>typical</a:t>
            </a:r>
            <a:r>
              <a:rPr lang="fr-FR" sz="2400" b="0" i="1" dirty="0"/>
              <a:t> profiles</a:t>
            </a:r>
            <a:endParaRPr lang="fr-FR" b="0" i="1" dirty="0"/>
          </a:p>
        </p:txBody>
      </p:sp>
    </p:spTree>
    <p:extLst>
      <p:ext uri="{BB962C8B-B14F-4D97-AF65-F5344CB8AC3E}">
        <p14:creationId xmlns:p14="http://schemas.microsoft.com/office/powerpoint/2010/main" val="175770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1836738" y="695170"/>
            <a:ext cx="9155112" cy="6029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a:p>
            <a:pPr algn="ctr">
              <a:defRPr/>
            </a:pPr>
            <a:endParaRPr lang="fr-FR" dirty="0"/>
          </a:p>
        </p:txBody>
      </p:sp>
      <p:sp>
        <p:nvSpPr>
          <p:cNvPr id="42" name="Rectangle 41"/>
          <p:cNvSpPr/>
          <p:nvPr/>
        </p:nvSpPr>
        <p:spPr>
          <a:xfrm>
            <a:off x="4873625" y="985681"/>
            <a:ext cx="4743450" cy="311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fr-FR" sz="1600" dirty="0">
                <a:solidFill>
                  <a:schemeClr val="tx1"/>
                </a:solidFill>
                <a:latin typeface="Arial" panose="020B0604020202020204" pitchFamily="34" charset="0"/>
                <a:cs typeface="Arial" panose="020B0604020202020204" pitchFamily="34" charset="0"/>
              </a:rPr>
              <a:t>Inflammatory/age/smoking/HIV-related profiles</a:t>
            </a:r>
            <a:endParaRPr lang="fr-FR" sz="1600" dirty="0">
              <a:solidFill>
                <a:schemeClr val="tx1"/>
              </a:solidFill>
              <a:latin typeface="Arial Narrow" panose="020B0606020202030204" pitchFamily="34" charset="0"/>
            </a:endParaRPr>
          </a:p>
        </p:txBody>
      </p:sp>
      <p:grpSp>
        <p:nvGrpSpPr>
          <p:cNvPr id="17414" name="Groupe 43"/>
          <p:cNvGrpSpPr>
            <a:grpSpLocks/>
          </p:cNvGrpSpPr>
          <p:nvPr/>
        </p:nvGrpSpPr>
        <p:grpSpPr bwMode="auto">
          <a:xfrm>
            <a:off x="2197725" y="926263"/>
            <a:ext cx="1120775" cy="2114550"/>
            <a:chOff x="1006310" y="1433789"/>
            <a:chExt cx="1120567" cy="2113545"/>
          </a:xfrm>
        </p:grpSpPr>
        <p:sp>
          <p:nvSpPr>
            <p:cNvPr id="47" name="Rectangle 46"/>
            <p:cNvSpPr/>
            <p:nvPr/>
          </p:nvSpPr>
          <p:spPr>
            <a:xfrm>
              <a:off x="1006310" y="1433789"/>
              <a:ext cx="926928" cy="311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i="1" dirty="0">
                  <a:solidFill>
                    <a:schemeClr val="tx1"/>
                  </a:solidFill>
                  <a:latin typeface="Arial Narrow" panose="020B0606020202030204" pitchFamily="34" charset="0"/>
                </a:rPr>
                <a:t>Clusters</a:t>
              </a:r>
            </a:p>
          </p:txBody>
        </p:sp>
        <p:sp>
          <p:nvSpPr>
            <p:cNvPr id="17518" name="ZoneTexte 48"/>
            <p:cNvSpPr txBox="1">
              <a:spLocks noChangeArrowheads="1"/>
            </p:cNvSpPr>
            <p:nvPr/>
          </p:nvSpPr>
          <p:spPr bwMode="auto">
            <a:xfrm>
              <a:off x="1942146" y="2204864"/>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fr-FR" sz="1200">
                <a:solidFill>
                  <a:srgbClr val="6294DF"/>
                </a:solidFill>
                <a:latin typeface="Franklin Gothic Demi Cond"/>
              </a:endParaRPr>
            </a:p>
          </p:txBody>
        </p:sp>
        <p:sp>
          <p:nvSpPr>
            <p:cNvPr id="17519" name="ZoneTexte 49"/>
            <p:cNvSpPr txBox="1">
              <a:spLocks noChangeArrowheads="1"/>
            </p:cNvSpPr>
            <p:nvPr/>
          </p:nvSpPr>
          <p:spPr bwMode="auto">
            <a:xfrm>
              <a:off x="1786048" y="327033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fr-FR" sz="1200">
                <a:solidFill>
                  <a:srgbClr val="FF5C03"/>
                </a:solidFill>
                <a:latin typeface="Franklin Gothic Demi Cond"/>
              </a:endParaRPr>
            </a:p>
          </p:txBody>
        </p:sp>
      </p:grpSp>
      <p:cxnSp>
        <p:nvCxnSpPr>
          <p:cNvPr id="53" name="Connecteur droit 52"/>
          <p:cNvCxnSpPr>
            <a:cxnSpLocks/>
          </p:cNvCxnSpPr>
          <p:nvPr/>
        </p:nvCxnSpPr>
        <p:spPr>
          <a:xfrm>
            <a:off x="4695825" y="1296832"/>
            <a:ext cx="0" cy="52689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7416"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8225" y="1457170"/>
            <a:ext cx="491490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rme libre : forme 5"/>
          <p:cNvSpPr>
            <a:spLocks/>
          </p:cNvSpPr>
          <p:nvPr/>
        </p:nvSpPr>
        <p:spPr bwMode="auto">
          <a:xfrm>
            <a:off x="4878388" y="5464019"/>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pic>
        <p:nvPicPr>
          <p:cNvPr id="17418"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9263" y="1586664"/>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qu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2437" y="1931150"/>
            <a:ext cx="819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qu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0388" y="1594601"/>
            <a:ext cx="7715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que 1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9038" y="1612064"/>
            <a:ext cx="7143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phique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56500" y="2210551"/>
            <a:ext cx="7143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phique 1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3724" y="2509000"/>
            <a:ext cx="9525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raphique 2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34187" y="1878763"/>
            <a:ext cx="8001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que 1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39038" y="1526339"/>
            <a:ext cx="1619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phique 15"/>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18413" y="2178801"/>
            <a:ext cx="7334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phique 16"/>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80313" y="2580439"/>
            <a:ext cx="3524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phique 19"/>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61338" y="1659689"/>
            <a:ext cx="4286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phique 20"/>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9038" y="2296276"/>
            <a:ext cx="4286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phique 21"/>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96088" y="1443789"/>
            <a:ext cx="4286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que 22"/>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97724" y="3140826"/>
            <a:ext cx="4191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phique 23"/>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247063" y="2778876"/>
            <a:ext cx="4286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Forme libre : forme 39"/>
          <p:cNvSpPr>
            <a:spLocks/>
          </p:cNvSpPr>
          <p:nvPr/>
        </p:nvSpPr>
        <p:spPr bwMode="auto">
          <a:xfrm>
            <a:off x="7824788" y="1841344"/>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43" name="Forme libre : forme 42"/>
          <p:cNvSpPr>
            <a:spLocks/>
          </p:cNvSpPr>
          <p:nvPr/>
        </p:nvSpPr>
        <p:spPr bwMode="auto">
          <a:xfrm>
            <a:off x="4895850" y="1852456"/>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45" name="Forme libre : forme 44"/>
          <p:cNvSpPr>
            <a:spLocks/>
          </p:cNvSpPr>
          <p:nvPr/>
        </p:nvSpPr>
        <p:spPr bwMode="auto">
          <a:xfrm>
            <a:off x="6850063" y="1839756"/>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46" name="Forme libre : forme 45"/>
          <p:cNvSpPr>
            <a:spLocks/>
          </p:cNvSpPr>
          <p:nvPr/>
        </p:nvSpPr>
        <p:spPr bwMode="auto">
          <a:xfrm>
            <a:off x="5876925" y="1841344"/>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48" name="Forme libre : forme 47"/>
          <p:cNvSpPr>
            <a:spLocks/>
          </p:cNvSpPr>
          <p:nvPr/>
        </p:nvSpPr>
        <p:spPr bwMode="auto">
          <a:xfrm>
            <a:off x="4887913" y="3104994"/>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52" name="Forme libre : forme 51"/>
          <p:cNvSpPr>
            <a:spLocks/>
          </p:cNvSpPr>
          <p:nvPr/>
        </p:nvSpPr>
        <p:spPr bwMode="auto">
          <a:xfrm>
            <a:off x="8883650" y="1841344"/>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54" name="Forme libre : forme 53"/>
          <p:cNvSpPr>
            <a:spLocks/>
          </p:cNvSpPr>
          <p:nvPr/>
        </p:nvSpPr>
        <p:spPr bwMode="auto">
          <a:xfrm>
            <a:off x="5854700" y="3117694"/>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55" name="Forme libre : forme 54"/>
          <p:cNvSpPr>
            <a:spLocks/>
          </p:cNvSpPr>
          <p:nvPr/>
        </p:nvSpPr>
        <p:spPr bwMode="auto">
          <a:xfrm>
            <a:off x="5865813" y="4252756"/>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56" name="Forme libre : forme 55"/>
          <p:cNvSpPr>
            <a:spLocks/>
          </p:cNvSpPr>
          <p:nvPr/>
        </p:nvSpPr>
        <p:spPr bwMode="auto">
          <a:xfrm>
            <a:off x="7864475" y="4276569"/>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57" name="Forme libre : forme 56"/>
          <p:cNvSpPr>
            <a:spLocks/>
          </p:cNvSpPr>
          <p:nvPr/>
        </p:nvSpPr>
        <p:spPr bwMode="auto">
          <a:xfrm>
            <a:off x="8880475" y="3098644"/>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58" name="Forme libre : forme 57"/>
          <p:cNvSpPr>
            <a:spLocks/>
          </p:cNvSpPr>
          <p:nvPr/>
        </p:nvSpPr>
        <p:spPr bwMode="auto">
          <a:xfrm>
            <a:off x="7843838" y="3119281"/>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59" name="Forme libre : forme 58"/>
          <p:cNvSpPr>
            <a:spLocks/>
          </p:cNvSpPr>
          <p:nvPr/>
        </p:nvSpPr>
        <p:spPr bwMode="auto">
          <a:xfrm>
            <a:off x="8877300" y="5471956"/>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60" name="Forme libre : forme 59"/>
          <p:cNvSpPr>
            <a:spLocks/>
          </p:cNvSpPr>
          <p:nvPr/>
        </p:nvSpPr>
        <p:spPr bwMode="auto">
          <a:xfrm>
            <a:off x="4886325" y="4241644"/>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61" name="Forme libre : forme 60"/>
          <p:cNvSpPr>
            <a:spLocks/>
          </p:cNvSpPr>
          <p:nvPr/>
        </p:nvSpPr>
        <p:spPr bwMode="auto">
          <a:xfrm>
            <a:off x="6858000" y="4271806"/>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62" name="Forme libre : forme 61"/>
          <p:cNvSpPr>
            <a:spLocks/>
          </p:cNvSpPr>
          <p:nvPr/>
        </p:nvSpPr>
        <p:spPr bwMode="auto">
          <a:xfrm>
            <a:off x="5865813" y="5465606"/>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63" name="Forme libre : forme 62"/>
          <p:cNvSpPr>
            <a:spLocks/>
          </p:cNvSpPr>
          <p:nvPr/>
        </p:nvSpPr>
        <p:spPr bwMode="auto">
          <a:xfrm>
            <a:off x="6831013" y="3111344"/>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67" name="Forme libre : forme 66"/>
          <p:cNvSpPr>
            <a:spLocks/>
          </p:cNvSpPr>
          <p:nvPr/>
        </p:nvSpPr>
        <p:spPr bwMode="auto">
          <a:xfrm>
            <a:off x="8883650" y="4265456"/>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68" name="Forme libre : forme 67"/>
          <p:cNvSpPr>
            <a:spLocks/>
          </p:cNvSpPr>
          <p:nvPr/>
        </p:nvSpPr>
        <p:spPr bwMode="auto">
          <a:xfrm>
            <a:off x="6846888" y="5468781"/>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69" name="Forme libre : forme 68"/>
          <p:cNvSpPr>
            <a:spLocks/>
          </p:cNvSpPr>
          <p:nvPr/>
        </p:nvSpPr>
        <p:spPr bwMode="auto">
          <a:xfrm>
            <a:off x="7818438" y="5470369"/>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pic>
        <p:nvPicPr>
          <p:cNvPr id="26" name="Graphique 25"/>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326064" y="1633381"/>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Graphique 75"/>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94439" y="1631794"/>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Graphique 76"/>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240714" y="1634969"/>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Graphique 77"/>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78689" y="1615919"/>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Graphique 78"/>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312276" y="1631794"/>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Graphique 79"/>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311776" y="2895444"/>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Graphique 80"/>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89676" y="2897031"/>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Graphique 81"/>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296276" y="4063844"/>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Graphique 82"/>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69164" y="2901794"/>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Graphique 83"/>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281989" y="2908144"/>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Graphique 84"/>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315451" y="2893856"/>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Graphique 85"/>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311776" y="4033681"/>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Graphique 86"/>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96026" y="4040031"/>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Graphique 87"/>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91389" y="4054319"/>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Graphique 88"/>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308601" y="5248119"/>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Graphique 89"/>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94439" y="5248119"/>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Graphique 90"/>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73926" y="5248119"/>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Graphique 91"/>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247064" y="5249706"/>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Graphique 92"/>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299576" y="5256056"/>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Graphique 93"/>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310689" y="4046381"/>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phique 26"/>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356351" y="2044544"/>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Graphique 94"/>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367339" y="2025494"/>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Graphique 95"/>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35839" y="2033431"/>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Graphique 96"/>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12151" y="2027081"/>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Graphique 9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364664" y="2035019"/>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Graphique 98"/>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367339" y="3285969"/>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Graphique 99"/>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355139" y="3285969"/>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Graphique 100"/>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34376" y="3314544"/>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Graphique 101"/>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15201" y="3306606"/>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Graphique 102"/>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330951" y="3317719"/>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Graphique 103"/>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363076" y="4449606"/>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Graphique 104"/>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361489" y="5657694"/>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Graphique 105"/>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43901" y="4459131"/>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Graphique 106"/>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10564" y="5664044"/>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Graphique 10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27901" y="5657694"/>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Graphique 108"/>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42189" y="4452781"/>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Graphique 109"/>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351589" y="4436906"/>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Graphique 110"/>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364164" y="4435319"/>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Graphique 111"/>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354639" y="5648169"/>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Graphique 112"/>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354764" y="5654519"/>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phique 27"/>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56226" y="2269969"/>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Graphique 113"/>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340851" y="2266794"/>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Graphique 114"/>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336089" y="3517744"/>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Graphique 115"/>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334126" y="2265206"/>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Graphique 116"/>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13614" y="2263619"/>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Graphique 117"/>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81989" y="2271556"/>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Graphique 118"/>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43526" y="3532031"/>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Graphique 119"/>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313489" y="3520919"/>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Graphique 120"/>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292976" y="3533619"/>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Graphique 121"/>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04214" y="3532031"/>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Graphique 122"/>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23139" y="4692494"/>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Graphique 123"/>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72464" y="5892644"/>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Graphique 124"/>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24851" y="4697256"/>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Graphique 125"/>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334501" y="5886294"/>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Graphique 126"/>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340851" y="4692494"/>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Graphique 127"/>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49876" y="4657569"/>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Graphique 128"/>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323014" y="4667094"/>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Graphique 129"/>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326189" y="5895819"/>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Graphique 130"/>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04089" y="5884706"/>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Graphique 131"/>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37176" y="5881531"/>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 name="ZoneTexte 136"/>
          <p:cNvSpPr txBox="1">
            <a:spLocks noChangeArrowheads="1"/>
          </p:cNvSpPr>
          <p:nvPr/>
        </p:nvSpPr>
        <p:spPr bwMode="auto">
          <a:xfrm>
            <a:off x="1216649" y="3285289"/>
            <a:ext cx="30099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FR" sz="1000" b="1" dirty="0">
                <a:solidFill>
                  <a:srgbClr val="E11B22"/>
                </a:solidFill>
                <a:latin typeface="Arial Narrow" pitchFamily="34" charset="0"/>
              </a:rPr>
              <a:t>Cluster A. </a:t>
            </a:r>
          </a:p>
          <a:p>
            <a:r>
              <a:rPr lang="fr-FR" sz="1000" dirty="0" err="1">
                <a:solidFill>
                  <a:srgbClr val="E11B22"/>
                </a:solidFill>
                <a:latin typeface="Arial Narrow" pitchFamily="34" charset="0"/>
              </a:rPr>
              <a:t>Heaviest</a:t>
            </a:r>
            <a:r>
              <a:rPr lang="fr-FR" sz="1000" dirty="0">
                <a:solidFill>
                  <a:srgbClr val="E11B22"/>
                </a:solidFill>
                <a:latin typeface="Arial Narrow" pitchFamily="34" charset="0"/>
              </a:rPr>
              <a:t> </a:t>
            </a:r>
            <a:r>
              <a:rPr lang="fr-FR" sz="1000" dirty="0" err="1">
                <a:solidFill>
                  <a:srgbClr val="E11B22"/>
                </a:solidFill>
                <a:latin typeface="Arial Narrow" pitchFamily="34" charset="0"/>
              </a:rPr>
              <a:t>Smokers</a:t>
            </a:r>
            <a:r>
              <a:rPr lang="fr-FR" sz="1000" dirty="0">
                <a:solidFill>
                  <a:srgbClr val="E11B22"/>
                </a:solidFill>
                <a:latin typeface="Arial Narrow" pitchFamily="34" charset="0"/>
              </a:rPr>
              <a:t> / Global </a:t>
            </a:r>
            <a:r>
              <a:rPr lang="fr-FR" sz="1000" dirty="0" err="1">
                <a:solidFill>
                  <a:srgbClr val="E11B22"/>
                </a:solidFill>
                <a:latin typeface="Arial Narrow" pitchFamily="34" charset="0"/>
              </a:rPr>
              <a:t>inflammatory</a:t>
            </a:r>
            <a:r>
              <a:rPr lang="fr-FR" sz="1000" dirty="0">
                <a:solidFill>
                  <a:srgbClr val="E11B22"/>
                </a:solidFill>
                <a:latin typeface="Arial Narrow" pitchFamily="34" charset="0"/>
              </a:rPr>
              <a:t> </a:t>
            </a:r>
            <a:r>
              <a:rPr lang="fr-FR" sz="1000" dirty="0" err="1">
                <a:solidFill>
                  <a:srgbClr val="E11B22"/>
                </a:solidFill>
                <a:latin typeface="Arial Narrow" pitchFamily="34" charset="0"/>
              </a:rPr>
              <a:t>response</a:t>
            </a:r>
            <a:r>
              <a:rPr lang="fr-FR" sz="1000" dirty="0">
                <a:solidFill>
                  <a:srgbClr val="E11B22"/>
                </a:solidFill>
                <a:latin typeface="Arial Narrow" pitchFamily="34" charset="0"/>
              </a:rPr>
              <a:t>  </a:t>
            </a:r>
            <a:r>
              <a:rPr lang="it-IT" sz="1000" dirty="0">
                <a:solidFill>
                  <a:srgbClr val="E11B22"/>
                </a:solidFill>
                <a:latin typeface="Arial Narrow" pitchFamily="34" charset="0"/>
              </a:rPr>
              <a:t>(ICAM-1, IL-6, IL1-β, MCP-1, TNF-α,) </a:t>
            </a:r>
            <a:endParaRPr lang="fr-FR" sz="1000" dirty="0">
              <a:solidFill>
                <a:srgbClr val="E11B22"/>
              </a:solidFill>
              <a:latin typeface="Arial Narrow" pitchFamily="34" charset="0"/>
            </a:endParaRPr>
          </a:p>
        </p:txBody>
      </p:sp>
      <p:sp>
        <p:nvSpPr>
          <p:cNvPr id="133" name="ZoneTexte 132"/>
          <p:cNvSpPr txBox="1">
            <a:spLocks noChangeArrowheads="1"/>
          </p:cNvSpPr>
          <p:nvPr/>
        </p:nvSpPr>
        <p:spPr bwMode="auto">
          <a:xfrm>
            <a:off x="1200774" y="3885363"/>
            <a:ext cx="30099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FR" sz="1000" b="1" dirty="0">
                <a:solidFill>
                  <a:srgbClr val="FF5C03"/>
                </a:solidFill>
                <a:latin typeface="Arial Narrow" pitchFamily="34" charset="0"/>
              </a:rPr>
              <a:t>Cluster B.</a:t>
            </a:r>
          </a:p>
          <a:p>
            <a:r>
              <a:rPr lang="fr-FR" sz="1000" dirty="0" err="1">
                <a:solidFill>
                  <a:srgbClr val="FF5C03"/>
                </a:solidFill>
                <a:latin typeface="Arial Narrow" pitchFamily="34" charset="0"/>
              </a:rPr>
              <a:t>Smokers</a:t>
            </a:r>
            <a:r>
              <a:rPr lang="fr-FR" sz="1000" dirty="0">
                <a:solidFill>
                  <a:srgbClr val="FF5C03"/>
                </a:solidFill>
                <a:latin typeface="Arial Narrow" pitchFamily="34" charset="0"/>
              </a:rPr>
              <a:t> / Global </a:t>
            </a:r>
            <a:r>
              <a:rPr lang="fr-FR" sz="1000" dirty="0" err="1">
                <a:solidFill>
                  <a:srgbClr val="FF5C03"/>
                </a:solidFill>
                <a:latin typeface="Arial Narrow" pitchFamily="34" charset="0"/>
              </a:rPr>
              <a:t>inflammatory</a:t>
            </a:r>
            <a:r>
              <a:rPr lang="fr-FR" sz="1000" dirty="0">
                <a:solidFill>
                  <a:srgbClr val="FF5C03"/>
                </a:solidFill>
                <a:latin typeface="Arial Narrow" pitchFamily="34" charset="0"/>
              </a:rPr>
              <a:t> </a:t>
            </a:r>
            <a:r>
              <a:rPr lang="fr-FR" sz="1000" dirty="0" err="1">
                <a:solidFill>
                  <a:srgbClr val="FF5C03"/>
                </a:solidFill>
                <a:latin typeface="Arial Narrow" pitchFamily="34" charset="0"/>
              </a:rPr>
              <a:t>response</a:t>
            </a:r>
            <a:r>
              <a:rPr lang="fr-FR" sz="1000" dirty="0">
                <a:solidFill>
                  <a:srgbClr val="FF5C03"/>
                </a:solidFill>
                <a:latin typeface="Arial Narrow" pitchFamily="34" charset="0"/>
              </a:rPr>
              <a:t> (VCAM-1, </a:t>
            </a:r>
            <a:r>
              <a:rPr lang="en-US" sz="1000" dirty="0" err="1">
                <a:solidFill>
                  <a:srgbClr val="FF5C03"/>
                </a:solidFill>
                <a:latin typeface="Arial Narrow" pitchFamily="34" charset="0"/>
              </a:rPr>
              <a:t>hsCRP</a:t>
            </a:r>
            <a:r>
              <a:rPr lang="en-US" sz="1000" dirty="0">
                <a:solidFill>
                  <a:srgbClr val="FF5C03"/>
                </a:solidFill>
                <a:latin typeface="Arial Narrow" pitchFamily="34" charset="0"/>
              </a:rPr>
              <a:t>, D-dimers, sST2, sCD14) and lower CD4</a:t>
            </a:r>
            <a:r>
              <a:rPr lang="en-US" sz="1000" baseline="30000" dirty="0">
                <a:solidFill>
                  <a:srgbClr val="FF5C03"/>
                </a:solidFill>
                <a:latin typeface="Arial Narrow" pitchFamily="34" charset="0"/>
              </a:rPr>
              <a:t>+</a:t>
            </a:r>
            <a:r>
              <a:rPr lang="en-US" sz="1000" dirty="0">
                <a:solidFill>
                  <a:srgbClr val="FF5C03"/>
                </a:solidFill>
                <a:latin typeface="Arial Narrow" pitchFamily="34" charset="0"/>
              </a:rPr>
              <a:t>/CD8</a:t>
            </a:r>
            <a:r>
              <a:rPr lang="en-US" sz="1000" baseline="30000" dirty="0">
                <a:solidFill>
                  <a:srgbClr val="FF5C03"/>
                </a:solidFill>
                <a:latin typeface="Arial Narrow" pitchFamily="34" charset="0"/>
              </a:rPr>
              <a:t>+</a:t>
            </a:r>
            <a:r>
              <a:rPr lang="en-US" sz="1000" dirty="0">
                <a:solidFill>
                  <a:srgbClr val="FF5C03"/>
                </a:solidFill>
                <a:latin typeface="Arial Narrow" pitchFamily="34" charset="0"/>
              </a:rPr>
              <a:t> ratio than </a:t>
            </a:r>
            <a:r>
              <a:rPr lang="en-US" sz="1000" dirty="0">
                <a:solidFill>
                  <a:srgbClr val="FF0000"/>
                </a:solidFill>
                <a:latin typeface="Arial Narrow" pitchFamily="34" charset="0"/>
              </a:rPr>
              <a:t>A.</a:t>
            </a:r>
            <a:endParaRPr lang="fr-FR" sz="1000" dirty="0">
              <a:solidFill>
                <a:srgbClr val="FF0000"/>
              </a:solidFill>
              <a:latin typeface="Arial Narrow" pitchFamily="34" charset="0"/>
            </a:endParaRPr>
          </a:p>
        </p:txBody>
      </p:sp>
      <p:sp>
        <p:nvSpPr>
          <p:cNvPr id="134" name="ZoneTexte 133"/>
          <p:cNvSpPr txBox="1">
            <a:spLocks noChangeArrowheads="1"/>
          </p:cNvSpPr>
          <p:nvPr/>
        </p:nvSpPr>
        <p:spPr bwMode="auto">
          <a:xfrm>
            <a:off x="1200774" y="4485438"/>
            <a:ext cx="3308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FR" sz="1000" b="1" dirty="0">
                <a:solidFill>
                  <a:srgbClr val="6294DF"/>
                </a:solidFill>
                <a:latin typeface="Arial Narrow" pitchFamily="34" charset="0"/>
              </a:rPr>
              <a:t>Cluster C.</a:t>
            </a:r>
          </a:p>
          <a:p>
            <a:r>
              <a:rPr lang="fr-FR" sz="1000" dirty="0" err="1">
                <a:solidFill>
                  <a:srgbClr val="6294DF"/>
                </a:solidFill>
                <a:latin typeface="Arial Narrow" pitchFamily="34" charset="0"/>
              </a:rPr>
              <a:t>Highly</a:t>
            </a:r>
            <a:r>
              <a:rPr lang="fr-FR" sz="1000" dirty="0">
                <a:solidFill>
                  <a:srgbClr val="6294DF"/>
                </a:solidFill>
                <a:latin typeface="Arial Narrow" pitchFamily="34" charset="0"/>
              </a:rPr>
              <a:t> </a:t>
            </a:r>
            <a:r>
              <a:rPr lang="fr-FR" sz="1000" dirty="0" err="1">
                <a:solidFill>
                  <a:srgbClr val="6294DF"/>
                </a:solidFill>
                <a:latin typeface="Arial Narrow" pitchFamily="34" charset="0"/>
              </a:rPr>
              <a:t>specific</a:t>
            </a:r>
            <a:r>
              <a:rPr lang="fr-FR" sz="1000" dirty="0">
                <a:solidFill>
                  <a:srgbClr val="6294DF"/>
                </a:solidFill>
                <a:latin typeface="Arial Narrow" pitchFamily="34" charset="0"/>
              </a:rPr>
              <a:t> </a:t>
            </a:r>
            <a:r>
              <a:rPr lang="fr-FR" sz="1000" dirty="0" err="1">
                <a:solidFill>
                  <a:srgbClr val="6294DF"/>
                </a:solidFill>
                <a:latin typeface="Arial Narrow" pitchFamily="34" charset="0"/>
              </a:rPr>
              <a:t>Inflammatory</a:t>
            </a:r>
            <a:r>
              <a:rPr lang="fr-FR" sz="1000" dirty="0">
                <a:solidFill>
                  <a:srgbClr val="6294DF"/>
                </a:solidFill>
                <a:latin typeface="Arial Narrow" pitchFamily="34" charset="0"/>
              </a:rPr>
              <a:t> </a:t>
            </a:r>
            <a:r>
              <a:rPr lang="fr-FR" sz="1000" dirty="0" err="1">
                <a:solidFill>
                  <a:srgbClr val="6294DF"/>
                </a:solidFill>
                <a:latin typeface="Arial Narrow" pitchFamily="34" charset="0"/>
              </a:rPr>
              <a:t>response</a:t>
            </a:r>
            <a:r>
              <a:rPr lang="fr-FR" sz="1000" dirty="0">
                <a:solidFill>
                  <a:srgbClr val="6294DF"/>
                </a:solidFill>
                <a:latin typeface="Arial Narrow" pitchFamily="34" charset="0"/>
              </a:rPr>
              <a:t> (D-dimer, </a:t>
            </a:r>
            <a:r>
              <a:rPr lang="fr-FR" sz="1000" dirty="0" err="1">
                <a:solidFill>
                  <a:srgbClr val="6294DF"/>
                </a:solidFill>
                <a:latin typeface="Arial Narrow" pitchFamily="34" charset="0"/>
              </a:rPr>
              <a:t>hsCRP</a:t>
            </a:r>
            <a:r>
              <a:rPr lang="fr-FR" sz="1000" dirty="0">
                <a:solidFill>
                  <a:srgbClr val="6294DF"/>
                </a:solidFill>
                <a:latin typeface="Arial Narrow" pitchFamily="34" charset="0"/>
              </a:rPr>
              <a:t>)</a:t>
            </a:r>
          </a:p>
        </p:txBody>
      </p:sp>
      <p:sp>
        <p:nvSpPr>
          <p:cNvPr id="135" name="ZoneTexte 134"/>
          <p:cNvSpPr txBox="1">
            <a:spLocks noChangeArrowheads="1"/>
          </p:cNvSpPr>
          <p:nvPr/>
        </p:nvSpPr>
        <p:spPr bwMode="auto">
          <a:xfrm>
            <a:off x="1191249" y="5009313"/>
            <a:ext cx="3011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FR" sz="1000" b="1" dirty="0">
                <a:solidFill>
                  <a:srgbClr val="A662BF"/>
                </a:solidFill>
                <a:latin typeface="Arial Narrow" pitchFamily="34" charset="0"/>
              </a:rPr>
              <a:t>Cluster D. </a:t>
            </a:r>
          </a:p>
          <a:p>
            <a:r>
              <a:rPr lang="fr-FR" sz="1000" dirty="0">
                <a:solidFill>
                  <a:srgbClr val="A662BF"/>
                </a:solidFill>
                <a:latin typeface="Arial Narrow" pitchFamily="34" charset="0"/>
              </a:rPr>
              <a:t>Low </a:t>
            </a:r>
            <a:r>
              <a:rPr lang="fr-FR" sz="1000" dirty="0" err="1">
                <a:solidFill>
                  <a:srgbClr val="A662BF"/>
                </a:solidFill>
                <a:latin typeface="Arial Narrow" pitchFamily="34" charset="0"/>
              </a:rPr>
              <a:t>inflammatory</a:t>
            </a:r>
            <a:r>
              <a:rPr lang="fr-FR" sz="1000" dirty="0">
                <a:solidFill>
                  <a:srgbClr val="A662BF"/>
                </a:solidFill>
                <a:latin typeface="Arial Narrow" pitchFamily="34" charset="0"/>
              </a:rPr>
              <a:t> </a:t>
            </a:r>
            <a:r>
              <a:rPr lang="fr-FR" sz="1000" dirty="0" err="1">
                <a:solidFill>
                  <a:srgbClr val="A662BF"/>
                </a:solidFill>
                <a:latin typeface="Arial Narrow" pitchFamily="34" charset="0"/>
              </a:rPr>
              <a:t>response</a:t>
            </a:r>
            <a:r>
              <a:rPr lang="fr-FR" sz="1000" dirty="0">
                <a:solidFill>
                  <a:srgbClr val="A662BF"/>
                </a:solidFill>
                <a:latin typeface="Arial Narrow" pitchFamily="34" charset="0"/>
              </a:rPr>
              <a:t> / best HIV-</a:t>
            </a:r>
            <a:r>
              <a:rPr lang="fr-FR" sz="1000" dirty="0" err="1">
                <a:solidFill>
                  <a:srgbClr val="A662BF"/>
                </a:solidFill>
                <a:latin typeface="Arial Narrow" pitchFamily="34" charset="0"/>
              </a:rPr>
              <a:t>related</a:t>
            </a:r>
            <a:r>
              <a:rPr lang="fr-FR" sz="1000" dirty="0">
                <a:solidFill>
                  <a:srgbClr val="A662BF"/>
                </a:solidFill>
                <a:latin typeface="Arial Narrow" pitchFamily="34" charset="0"/>
              </a:rPr>
              <a:t> parameters</a:t>
            </a:r>
          </a:p>
        </p:txBody>
      </p:sp>
      <p:sp>
        <p:nvSpPr>
          <p:cNvPr id="136" name="ZoneTexte 135"/>
          <p:cNvSpPr txBox="1">
            <a:spLocks noChangeArrowheads="1"/>
          </p:cNvSpPr>
          <p:nvPr/>
        </p:nvSpPr>
        <p:spPr bwMode="auto">
          <a:xfrm>
            <a:off x="1207114" y="5455440"/>
            <a:ext cx="2965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FR" sz="1000" b="1" dirty="0">
                <a:solidFill>
                  <a:srgbClr val="4A5590"/>
                </a:solidFill>
                <a:latin typeface="Arial Narrow" pitchFamily="34" charset="0"/>
              </a:rPr>
              <a:t>Cluster E.</a:t>
            </a:r>
          </a:p>
          <a:p>
            <a:r>
              <a:rPr lang="fr-FR" sz="1000" dirty="0" err="1">
                <a:solidFill>
                  <a:srgbClr val="4A5590"/>
                </a:solidFill>
                <a:latin typeface="Arial Narrow" pitchFamily="34" charset="0"/>
              </a:rPr>
              <a:t>Moderate</a:t>
            </a:r>
            <a:r>
              <a:rPr lang="fr-FR" sz="1000" dirty="0">
                <a:solidFill>
                  <a:srgbClr val="4A5590"/>
                </a:solidFill>
                <a:latin typeface="Arial Narrow" pitchFamily="34" charset="0"/>
              </a:rPr>
              <a:t> </a:t>
            </a:r>
            <a:r>
              <a:rPr lang="fr-FR" sz="1000" dirty="0" err="1">
                <a:solidFill>
                  <a:srgbClr val="4A5590"/>
                </a:solidFill>
                <a:latin typeface="Arial Narrow" pitchFamily="34" charset="0"/>
              </a:rPr>
              <a:t>inflammatory</a:t>
            </a:r>
            <a:r>
              <a:rPr lang="fr-FR" sz="1000" dirty="0">
                <a:solidFill>
                  <a:srgbClr val="4A5590"/>
                </a:solidFill>
                <a:latin typeface="Arial Narrow" pitchFamily="34" charset="0"/>
              </a:rPr>
              <a:t> </a:t>
            </a:r>
            <a:r>
              <a:rPr lang="fr-FR" sz="1000" dirty="0" err="1">
                <a:solidFill>
                  <a:srgbClr val="4A5590"/>
                </a:solidFill>
                <a:latin typeface="Arial Narrow" pitchFamily="34" charset="0"/>
              </a:rPr>
              <a:t>response</a:t>
            </a:r>
            <a:r>
              <a:rPr lang="fr-FR" sz="1000" dirty="0">
                <a:solidFill>
                  <a:srgbClr val="4A5590"/>
                </a:solidFill>
                <a:latin typeface="Arial Narrow" pitchFamily="34" charset="0"/>
              </a:rPr>
              <a:t> / </a:t>
            </a:r>
            <a:r>
              <a:rPr lang="fr-FR" sz="1000" dirty="0" err="1">
                <a:solidFill>
                  <a:srgbClr val="4A5590"/>
                </a:solidFill>
                <a:latin typeface="Arial Narrow" pitchFamily="34" charset="0"/>
              </a:rPr>
              <a:t>lowest</a:t>
            </a:r>
            <a:r>
              <a:rPr lang="fr-FR" sz="1000" dirty="0">
                <a:solidFill>
                  <a:srgbClr val="4A5590"/>
                </a:solidFill>
                <a:latin typeface="Arial Narrow" pitchFamily="34" charset="0"/>
              </a:rPr>
              <a:t> CD4</a:t>
            </a:r>
            <a:r>
              <a:rPr lang="fr-FR" sz="1000" baseline="30000" dirty="0">
                <a:solidFill>
                  <a:srgbClr val="4A5590"/>
                </a:solidFill>
                <a:latin typeface="Arial Narrow" pitchFamily="34" charset="0"/>
              </a:rPr>
              <a:t>+</a:t>
            </a:r>
            <a:r>
              <a:rPr lang="fr-FR" sz="1000" dirty="0">
                <a:solidFill>
                  <a:srgbClr val="4A5590"/>
                </a:solidFill>
                <a:latin typeface="Arial Narrow" pitchFamily="34" charset="0"/>
              </a:rPr>
              <a:t>/CD8</a:t>
            </a:r>
            <a:r>
              <a:rPr lang="fr-FR" sz="1000" baseline="30000" dirty="0">
                <a:solidFill>
                  <a:srgbClr val="4A5590"/>
                </a:solidFill>
                <a:latin typeface="Arial Narrow" pitchFamily="34" charset="0"/>
              </a:rPr>
              <a:t>+</a:t>
            </a:r>
            <a:r>
              <a:rPr lang="fr-FR" sz="1000" dirty="0">
                <a:solidFill>
                  <a:srgbClr val="4A5590"/>
                </a:solidFill>
                <a:latin typeface="Arial Narrow" pitchFamily="34" charset="0"/>
              </a:rPr>
              <a:t> ratio</a:t>
            </a:r>
          </a:p>
        </p:txBody>
      </p:sp>
      <p:pic>
        <p:nvPicPr>
          <p:cNvPr id="139" name="Graphique 138">
            <a:extLst>
              <a:ext uri="{FF2B5EF4-FFF2-40B4-BE49-F238E27FC236}">
                <a16:creationId xmlns:a16="http://schemas.microsoft.com/office/drawing/2014/main" id="{F2F6DBAC-4BD4-413B-A6F8-1DB1E48AB60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10800000">
            <a:off x="10133013" y="1449232"/>
            <a:ext cx="193674" cy="1228725"/>
          </a:xfrm>
          <a:prstGeom prst="rect">
            <a:avLst/>
          </a:prstGeom>
        </p:spPr>
      </p:pic>
      <p:sp>
        <p:nvSpPr>
          <p:cNvPr id="3" name="ZoneTexte 2">
            <a:extLst>
              <a:ext uri="{FF2B5EF4-FFF2-40B4-BE49-F238E27FC236}">
                <a16:creationId xmlns:a16="http://schemas.microsoft.com/office/drawing/2014/main" id="{86D8776D-4C29-4DEF-923E-B34EE4E02BDE}"/>
              </a:ext>
            </a:extLst>
          </p:cNvPr>
          <p:cNvSpPr txBox="1"/>
          <p:nvPr/>
        </p:nvSpPr>
        <p:spPr>
          <a:xfrm>
            <a:off x="10310441" y="1408517"/>
            <a:ext cx="538163" cy="230832"/>
          </a:xfrm>
          <a:prstGeom prst="rect">
            <a:avLst/>
          </a:prstGeom>
          <a:noFill/>
        </p:spPr>
        <p:txBody>
          <a:bodyPr wrap="square" rtlCol="0">
            <a:spAutoFit/>
          </a:bodyPr>
          <a:lstStyle/>
          <a:p>
            <a:r>
              <a:rPr lang="fr-FR" sz="900" dirty="0">
                <a:latin typeface="Arial" panose="020B0604020202020204" pitchFamily="34" charset="0"/>
              </a:rPr>
              <a:t>High</a:t>
            </a:r>
          </a:p>
        </p:txBody>
      </p:sp>
      <p:sp>
        <p:nvSpPr>
          <p:cNvPr id="140" name="ZoneTexte 139">
            <a:extLst>
              <a:ext uri="{FF2B5EF4-FFF2-40B4-BE49-F238E27FC236}">
                <a16:creationId xmlns:a16="http://schemas.microsoft.com/office/drawing/2014/main" id="{2DB4CCC3-22D0-4F6C-9CB1-613128F6A467}"/>
              </a:ext>
            </a:extLst>
          </p:cNvPr>
          <p:cNvSpPr txBox="1"/>
          <p:nvPr/>
        </p:nvSpPr>
        <p:spPr>
          <a:xfrm>
            <a:off x="10314474" y="2513179"/>
            <a:ext cx="538163" cy="230832"/>
          </a:xfrm>
          <a:prstGeom prst="rect">
            <a:avLst/>
          </a:prstGeom>
          <a:noFill/>
        </p:spPr>
        <p:txBody>
          <a:bodyPr wrap="square" rtlCol="0">
            <a:spAutoFit/>
          </a:bodyPr>
          <a:lstStyle/>
          <a:p>
            <a:r>
              <a:rPr lang="fr-FR" sz="900" dirty="0">
                <a:latin typeface="Arial" panose="020B0604020202020204" pitchFamily="34" charset="0"/>
              </a:rPr>
              <a:t>Low</a:t>
            </a:r>
          </a:p>
        </p:txBody>
      </p:sp>
      <p:sp>
        <p:nvSpPr>
          <p:cNvPr id="138" name="Espace réservé du texte 2">
            <a:extLst>
              <a:ext uri="{FF2B5EF4-FFF2-40B4-BE49-F238E27FC236}">
                <a16:creationId xmlns:a16="http://schemas.microsoft.com/office/drawing/2014/main" id="{146E7CFF-9980-44CA-A0EB-6BA748800A3A}"/>
              </a:ext>
            </a:extLst>
          </p:cNvPr>
          <p:cNvSpPr txBox="1">
            <a:spLocks/>
          </p:cNvSpPr>
          <p:nvPr/>
        </p:nvSpPr>
        <p:spPr>
          <a:xfrm>
            <a:off x="10539041" y="133506"/>
            <a:ext cx="1566367" cy="659008"/>
          </a:xfrm>
          <a:prstGeom prst="rect">
            <a:avLst/>
          </a:prstGeom>
          <a:solidFill>
            <a:srgbClr val="7030A0"/>
          </a:solidFill>
        </p:spPr>
        <p:txBody>
          <a:bodyPr/>
          <a:lstStyle>
            <a:defPPr>
              <a:defRPr lang="en-US"/>
            </a:defPPr>
            <a:lvl1pPr marL="0" indent="0" defTabSz="914400" eaLnBrk="1" latinLnBrk="0" hangingPunct="1">
              <a:lnSpc>
                <a:spcPct val="100000"/>
              </a:lnSpc>
              <a:spcBef>
                <a:spcPts val="0"/>
              </a:spcBef>
              <a:buFont typeface="Arial"/>
              <a:buNone/>
              <a:defRPr sz="1800" b="1">
                <a:solidFill>
                  <a:schemeClr val="bg1"/>
                </a:solidFill>
                <a:latin typeface="Franklin Gothic Book" panose="020B0503020102020204" pitchFamily="34" charset="0"/>
                <a:ea typeface="+mn-ea"/>
                <a:cs typeface="Calibri"/>
              </a:defRPr>
            </a:lvl1pPr>
            <a:lvl2pPr marL="685800" indent="-228600" defTabSz="914400" eaLnBrk="1" latinLnBrk="0" hangingPunct="1">
              <a:lnSpc>
                <a:spcPct val="90000"/>
              </a:lnSpc>
              <a:spcBef>
                <a:spcPts val="500"/>
              </a:spcBef>
              <a:buFont typeface="Arial"/>
              <a:buChar char="•"/>
              <a:defRPr>
                <a:solidFill>
                  <a:schemeClr val="bg1"/>
                </a:solidFill>
                <a:latin typeface="Calibri"/>
                <a:ea typeface="+mn-ea"/>
                <a:cs typeface="Calibri"/>
              </a:defRPr>
            </a:lvl2pPr>
            <a:lvl3pPr marL="1143000" indent="-228600" defTabSz="914400" eaLnBrk="1" latinLnBrk="0" hangingPunct="1">
              <a:lnSpc>
                <a:spcPct val="90000"/>
              </a:lnSpc>
              <a:spcBef>
                <a:spcPts val="500"/>
              </a:spcBef>
              <a:buFont typeface="Arial"/>
              <a:buChar char="•"/>
              <a:defRPr sz="2000">
                <a:solidFill>
                  <a:schemeClr val="bg1"/>
                </a:solidFill>
                <a:latin typeface="Calibri"/>
                <a:ea typeface="+mn-ea"/>
                <a:cs typeface="Calibri"/>
              </a:defRPr>
            </a:lvl3pPr>
            <a:lvl4pPr marL="1600200" indent="-228600" defTabSz="914400" eaLnBrk="1" latinLnBrk="0" hangingPunct="1">
              <a:lnSpc>
                <a:spcPct val="90000"/>
              </a:lnSpc>
              <a:spcBef>
                <a:spcPts val="500"/>
              </a:spcBef>
              <a:buFont typeface="Arial"/>
              <a:buChar char="•"/>
              <a:defRPr sz="1800">
                <a:solidFill>
                  <a:schemeClr val="bg1"/>
                </a:solidFill>
                <a:latin typeface="Calibri"/>
                <a:ea typeface="+mn-ea"/>
                <a:cs typeface="Calibri"/>
              </a:defRPr>
            </a:lvl4pPr>
            <a:lvl5pPr marL="2057400" indent="-228600" defTabSz="914400" eaLnBrk="1" latinLnBrk="0" hangingPunct="1">
              <a:lnSpc>
                <a:spcPct val="90000"/>
              </a:lnSpc>
              <a:spcBef>
                <a:spcPts val="500"/>
              </a:spcBef>
              <a:buFont typeface="Arial"/>
              <a:buChar char="•"/>
              <a:defRPr sz="1800">
                <a:solidFill>
                  <a:schemeClr val="bg1"/>
                </a:solidFill>
                <a:latin typeface="Calibri"/>
                <a:ea typeface="+mn-ea"/>
                <a:cs typeface="Calibri"/>
              </a:defRPr>
            </a:lvl5pPr>
            <a:lvl6pPr marL="2514600" indent="-228600">
              <a:lnSpc>
                <a:spcPct val="90000"/>
              </a:lnSpc>
              <a:spcBef>
                <a:spcPts val="500"/>
              </a:spcBef>
              <a:buFont typeface="Arial"/>
              <a:buChar char="•"/>
              <a:defRPr sz="1800">
                <a:latin typeface="+mn-lt"/>
                <a:ea typeface="+mn-ea"/>
              </a:defRPr>
            </a:lvl6pPr>
            <a:lvl7pPr marL="2971800" indent="-228600">
              <a:lnSpc>
                <a:spcPct val="90000"/>
              </a:lnSpc>
              <a:spcBef>
                <a:spcPts val="500"/>
              </a:spcBef>
              <a:buFont typeface="Arial"/>
              <a:buChar char="•"/>
              <a:defRPr sz="1800">
                <a:latin typeface="+mn-lt"/>
                <a:ea typeface="+mn-ea"/>
              </a:defRPr>
            </a:lvl7pPr>
            <a:lvl8pPr marL="3429000" indent="-228600">
              <a:lnSpc>
                <a:spcPct val="90000"/>
              </a:lnSpc>
              <a:spcBef>
                <a:spcPts val="500"/>
              </a:spcBef>
              <a:buFont typeface="Arial"/>
              <a:buChar char="•"/>
              <a:defRPr sz="1800">
                <a:latin typeface="+mn-lt"/>
                <a:ea typeface="+mn-ea"/>
              </a:defRPr>
            </a:lvl8pPr>
            <a:lvl9pPr marL="3886200" indent="-228600">
              <a:lnSpc>
                <a:spcPct val="90000"/>
              </a:lnSpc>
              <a:spcBef>
                <a:spcPts val="500"/>
              </a:spcBef>
              <a:buFont typeface="Arial"/>
              <a:buChar char="•"/>
              <a:defRPr sz="1800">
                <a:latin typeface="+mn-lt"/>
                <a:ea typeface="+mn-ea"/>
              </a:defRPr>
            </a:lvl9pPr>
          </a:lstStyle>
          <a:p>
            <a:pPr algn="ctr" fontAlgn="base">
              <a:spcAft>
                <a:spcPct val="0"/>
              </a:spcAft>
            </a:pPr>
            <a:r>
              <a:rPr lang="en-US" sz="1600" dirty="0">
                <a:solidFill>
                  <a:prstClr val="white"/>
                </a:solidFill>
                <a:latin typeface="Franklin Gothic Demi" panose="020B0703020102020204" pitchFamily="34" charset="0"/>
              </a:rPr>
              <a:t>Unsupervised approaches</a:t>
            </a:r>
          </a:p>
        </p:txBody>
      </p:sp>
      <p:sp>
        <p:nvSpPr>
          <p:cNvPr id="141" name="Titre 1">
            <a:extLst>
              <a:ext uri="{FF2B5EF4-FFF2-40B4-BE49-F238E27FC236}">
                <a16:creationId xmlns:a16="http://schemas.microsoft.com/office/drawing/2014/main" id="{8BF2A117-9449-4E45-91CD-0D72A7F7A6CF}"/>
              </a:ext>
            </a:extLst>
          </p:cNvPr>
          <p:cNvSpPr txBox="1">
            <a:spLocks/>
          </p:cNvSpPr>
          <p:nvPr/>
        </p:nvSpPr>
        <p:spPr bwMode="auto">
          <a:xfrm>
            <a:off x="68621" y="54637"/>
            <a:ext cx="5506679" cy="856433"/>
          </a:xfrm>
          <a:prstGeom prst="rect">
            <a:avLst/>
          </a:prstGeom>
          <a:solidFill>
            <a:schemeClr val="tx1">
              <a:lumMod val="95000"/>
              <a:lumOff val="5000"/>
            </a:schemeClr>
          </a:solidFill>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lang="fr-FR" sz="2800" kern="1200" dirty="0">
                <a:solidFill>
                  <a:schemeClr val="bg1"/>
                </a:solidFill>
                <a:latin typeface="Avenir 35 Light" pitchFamily="20" charset="0"/>
                <a:ea typeface="ヒラギノ角ゴ Pro W3" pitchFamily="114" charset="-128"/>
                <a:cs typeface="ヒラギノ角ゴ Pro W3" charset="0"/>
              </a:defRPr>
            </a:lvl1pPr>
            <a:lvl2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2pPr>
            <a:lvl3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3pPr>
            <a:lvl4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4pPr>
            <a:lvl5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altLang="fr-FR" sz="2400" dirty="0">
                <a:solidFill>
                  <a:prstClr val="white"/>
                </a:solidFill>
                <a:latin typeface="Franklin Gothic Demi Cond" panose="020B0706030402020204" pitchFamily="34" charset="0"/>
                <a:ea typeface="ヒラギノ角ゴ Pro W3" charset="-128"/>
              </a:rPr>
              <a:t>Exemple (1) :  </a:t>
            </a:r>
            <a:r>
              <a:rPr lang="fr-FR" altLang="fr-FR" sz="2400" dirty="0" err="1">
                <a:solidFill>
                  <a:prstClr val="white"/>
                </a:solidFill>
                <a:latin typeface="Franklin Gothic Demi Cond" panose="020B0706030402020204" pitchFamily="34" charset="0"/>
                <a:ea typeface="ヒラギノ角ゴ Pro W3" charset="-128"/>
              </a:rPr>
              <a:t>Persons</a:t>
            </a:r>
            <a:r>
              <a:rPr lang="fr-FR" altLang="fr-FR" sz="2400" dirty="0">
                <a:solidFill>
                  <a:prstClr val="white"/>
                </a:solidFill>
                <a:latin typeface="Franklin Gothic Demi Cond" panose="020B0706030402020204" pitchFamily="34" charset="0"/>
                <a:ea typeface="ヒラギノ角ゴ Pro W3" charset="-128"/>
              </a:rPr>
              <a:t> living with HIV</a:t>
            </a:r>
          </a:p>
          <a:p>
            <a:r>
              <a:rPr lang="fr-FR" altLang="fr-FR" sz="2000" i="1" dirty="0">
                <a:solidFill>
                  <a:prstClr val="white"/>
                </a:solidFill>
                <a:latin typeface="Franklin Gothic Book" panose="020B0503020102020204" pitchFamily="34" charset="0"/>
                <a:ea typeface="ヒラギノ角ゴ Pro W3" charset="-128"/>
              </a:rPr>
              <a:t>Identification of </a:t>
            </a:r>
            <a:r>
              <a:rPr lang="fr-FR" altLang="fr-FR" sz="2000" i="1" dirty="0" err="1">
                <a:solidFill>
                  <a:prstClr val="white"/>
                </a:solidFill>
                <a:latin typeface="Franklin Gothic Book" panose="020B0503020102020204" pitchFamily="34" charset="0"/>
                <a:ea typeface="ヒラギノ角ゴ Pro W3" charset="-128"/>
              </a:rPr>
              <a:t>chronic</a:t>
            </a:r>
            <a:r>
              <a:rPr lang="fr-FR" altLang="fr-FR" sz="2000" i="1" dirty="0">
                <a:solidFill>
                  <a:prstClr val="white"/>
                </a:solidFill>
                <a:latin typeface="Franklin Gothic Book" panose="020B0503020102020204" pitchFamily="34" charset="0"/>
                <a:ea typeface="ヒラギノ角ゴ Pro W3" charset="-128"/>
              </a:rPr>
              <a:t> inflammation profiles</a:t>
            </a:r>
            <a:endParaRPr lang="fr-FR" altLang="fr-FR" sz="1600" i="1" dirty="0">
              <a:solidFill>
                <a:prstClr val="white"/>
              </a:solidFill>
              <a:latin typeface="Franklin Gothic Book" panose="020B0503020102020204" pitchFamily="34" charset="0"/>
              <a:ea typeface="ヒラギノ角ゴ Pro W3" charset="-128"/>
            </a:endParaRPr>
          </a:p>
        </p:txBody>
      </p:sp>
      <p:sp>
        <p:nvSpPr>
          <p:cNvPr id="142" name="Titre 1">
            <a:extLst>
              <a:ext uri="{FF2B5EF4-FFF2-40B4-BE49-F238E27FC236}">
                <a16:creationId xmlns:a16="http://schemas.microsoft.com/office/drawing/2014/main" id="{1A5DE2AB-6FF1-4DEB-80CA-6FF0DB7A6EBF}"/>
              </a:ext>
            </a:extLst>
          </p:cNvPr>
          <p:cNvSpPr txBox="1">
            <a:spLocks/>
          </p:cNvSpPr>
          <p:nvPr/>
        </p:nvSpPr>
        <p:spPr>
          <a:xfrm>
            <a:off x="4743469" y="6299257"/>
            <a:ext cx="6893870" cy="539537"/>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altLang="fr-FR" sz="900" b="1" dirty="0">
                <a:latin typeface="Arial" panose="020B0604020202020204" pitchFamily="34" charset="0"/>
                <a:cs typeface="Arial" panose="020B0604020202020204" pitchFamily="34" charset="0"/>
              </a:rPr>
              <a:t>Patterns of inflammation and comorbidity in Human Immunodeficiency Virus (HIV) infection: a clustering analysis from the CARDAMONE study.</a:t>
            </a:r>
            <a:br>
              <a:rPr lang="en-US" altLang="fr-FR" sz="1600" dirty="0">
                <a:latin typeface="Arial" panose="020B0604020202020204" pitchFamily="34" charset="0"/>
                <a:cs typeface="Arial" panose="020B0604020202020204" pitchFamily="34" charset="0"/>
              </a:rPr>
            </a:br>
            <a:r>
              <a:rPr lang="en-US" sz="700" dirty="0">
                <a:latin typeface="Arial" panose="020B0604020202020204" pitchFamily="34" charset="0"/>
                <a:cs typeface="Arial" panose="020B0604020202020204" pitchFamily="34" charset="0"/>
              </a:rPr>
              <a:t>S </a:t>
            </a:r>
            <a:r>
              <a:rPr lang="en-US" sz="700" dirty="0" err="1">
                <a:latin typeface="Arial" panose="020B0604020202020204" pitchFamily="34" charset="0"/>
                <a:cs typeface="Arial" panose="020B0604020202020204" pitchFamily="34" charset="0"/>
              </a:rPr>
              <a:t>Zebachi</a:t>
            </a:r>
            <a:r>
              <a:rPr lang="en-US" sz="700" dirty="0">
                <a:latin typeface="Arial" panose="020B0604020202020204" pitchFamily="34" charset="0"/>
                <a:cs typeface="Arial" panose="020B0604020202020204" pitchFamily="34" charset="0"/>
              </a:rPr>
              <a:t>, S </a:t>
            </a:r>
            <a:r>
              <a:rPr lang="en-US" sz="700" dirty="0" err="1">
                <a:latin typeface="Arial" panose="020B0604020202020204" pitchFamily="34" charset="0"/>
                <a:cs typeface="Arial" panose="020B0604020202020204" pitchFamily="34" charset="0"/>
              </a:rPr>
              <a:t>Hüe</a:t>
            </a:r>
            <a:r>
              <a:rPr lang="en-US" sz="700" dirty="0">
                <a:latin typeface="Arial" panose="020B0604020202020204" pitchFamily="34" charset="0"/>
                <a:cs typeface="Arial" panose="020B0604020202020204" pitchFamily="34" charset="0"/>
              </a:rPr>
              <a:t>, L Boyer, S </a:t>
            </a:r>
            <a:r>
              <a:rPr lang="en-US" sz="700" dirty="0" err="1">
                <a:latin typeface="Arial" panose="020B0604020202020204" pitchFamily="34" charset="0"/>
                <a:cs typeface="Arial" panose="020B0604020202020204" pitchFamily="34" charset="0"/>
              </a:rPr>
              <a:t>Gallien</a:t>
            </a:r>
            <a:r>
              <a:rPr lang="en-US" sz="700" dirty="0">
                <a:latin typeface="Arial" panose="020B0604020202020204" pitchFamily="34" charset="0"/>
                <a:cs typeface="Arial" panose="020B0604020202020204" pitchFamily="34" charset="0"/>
              </a:rPr>
              <a:t>, M </a:t>
            </a:r>
            <a:r>
              <a:rPr lang="en-US" sz="700" dirty="0" err="1">
                <a:latin typeface="Arial" panose="020B0604020202020204" pitchFamily="34" charset="0"/>
                <a:cs typeface="Arial" panose="020B0604020202020204" pitchFamily="34" charset="0"/>
              </a:rPr>
              <a:t>Surenaud</a:t>
            </a:r>
            <a:r>
              <a:rPr lang="en-US" sz="700" dirty="0">
                <a:latin typeface="Arial" panose="020B0604020202020204" pitchFamily="34" charset="0"/>
                <a:cs typeface="Arial" panose="020B0604020202020204" pitchFamily="34" charset="0"/>
              </a:rPr>
              <a:t>, JL Lopez Zaragoza, JD </a:t>
            </a:r>
            <a:r>
              <a:rPr lang="en-US" sz="700" dirty="0" err="1">
                <a:latin typeface="Arial" panose="020B0604020202020204" pitchFamily="34" charset="0"/>
                <a:cs typeface="Arial" panose="020B0604020202020204" pitchFamily="34" charset="0"/>
              </a:rPr>
              <a:t>Lelièvre</a:t>
            </a:r>
            <a:r>
              <a:rPr lang="en-US" sz="700" dirty="0">
                <a:latin typeface="Arial" panose="020B0604020202020204" pitchFamily="34" charset="0"/>
                <a:cs typeface="Arial" panose="020B0604020202020204" pitchFamily="34" charset="0"/>
              </a:rPr>
              <a:t>, S </a:t>
            </a:r>
            <a:r>
              <a:rPr lang="en-US" sz="700" dirty="0" err="1">
                <a:latin typeface="Arial" panose="020B0604020202020204" pitchFamily="34" charset="0"/>
                <a:cs typeface="Arial" panose="020B0604020202020204" pitchFamily="34" charset="0"/>
              </a:rPr>
              <a:t>Gallien</a:t>
            </a:r>
            <a:r>
              <a:rPr lang="en-US" sz="700" dirty="0">
                <a:latin typeface="Arial" panose="020B0604020202020204" pitchFamily="34" charset="0"/>
                <a:cs typeface="Arial" panose="020B0604020202020204" pitchFamily="34" charset="0"/>
              </a:rPr>
              <a:t> and E Audureau</a:t>
            </a:r>
            <a:endParaRPr lang="en-US" sz="1600" dirty="0"/>
          </a:p>
        </p:txBody>
      </p:sp>
      <p:pic>
        <p:nvPicPr>
          <p:cNvPr id="143" name="Picture 3">
            <a:extLst>
              <a:ext uri="{FF2B5EF4-FFF2-40B4-BE49-F238E27FC236}">
                <a16:creationId xmlns:a16="http://schemas.microsoft.com/office/drawing/2014/main" id="{C1B501FD-3985-4964-A64C-67199FEA65C5}"/>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440335" y="6321576"/>
            <a:ext cx="783275" cy="41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5">
            <a:extLst>
              <a:ext uri="{FF2B5EF4-FFF2-40B4-BE49-F238E27FC236}">
                <a16:creationId xmlns:a16="http://schemas.microsoft.com/office/drawing/2014/main" id="{31526A88-AAAF-4592-8255-759207F82D3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337834" y="5848391"/>
            <a:ext cx="972741" cy="35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 name="Picture 6">
            <a:extLst>
              <a:ext uri="{FF2B5EF4-FFF2-40B4-BE49-F238E27FC236}">
                <a16:creationId xmlns:a16="http://schemas.microsoft.com/office/drawing/2014/main" id="{D08FE86B-2793-40E3-B39C-ABA90928F06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83140" y="5779535"/>
            <a:ext cx="1048940" cy="41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 name="Picture 7">
            <a:extLst>
              <a:ext uri="{FF2B5EF4-FFF2-40B4-BE49-F238E27FC236}">
                <a16:creationId xmlns:a16="http://schemas.microsoft.com/office/drawing/2014/main" id="{E40E95FA-EC70-408F-B2EA-171F602EBFED}"/>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47918" y="6230754"/>
            <a:ext cx="710803" cy="55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946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8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8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8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8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8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9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1"/>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9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9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11"/>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0"/>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34"/>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95"/>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27"/>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9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97"/>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98"/>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99"/>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03"/>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02"/>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01"/>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00"/>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11"/>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10"/>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09"/>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06"/>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0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12"/>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13"/>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08"/>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07"/>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05"/>
                                        </p:tgtEl>
                                        <p:attrNameLst>
                                          <p:attrName>style.visibility</p:attrName>
                                        </p:attrNameLst>
                                      </p:cBhvr>
                                      <p:to>
                                        <p:strVal val="visible"/>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 presetClass="entr" presetSubtype="0" fill="hold" nodeType="clickEffect">
                                  <p:stCondLst>
                                    <p:cond delay="0"/>
                                  </p:stCondLst>
                                  <p:childTnLst>
                                    <p:set>
                                      <p:cBhvr>
                                        <p:cTn id="156" dur="1" fill="hold">
                                          <p:stCondLst>
                                            <p:cond delay="0"/>
                                          </p:stCondLst>
                                        </p:cTn>
                                        <p:tgtEl>
                                          <p:spTgt spid="13"/>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7"/>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35"/>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28"/>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116"/>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117"/>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118"/>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14"/>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119"/>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120"/>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121"/>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122"/>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115"/>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28"/>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129"/>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123"/>
                                        </p:tgtEl>
                                        <p:attrNameLst>
                                          <p:attrName>style.visibility</p:attrName>
                                        </p:attrNameLst>
                                      </p:cBhvr>
                                      <p:to>
                                        <p:strVal val="visible"/>
                                      </p:to>
                                    </p:set>
                                  </p:childTnLst>
                                </p:cTn>
                              </p:par>
                              <p:par>
                                <p:cTn id="189" presetID="1" presetClass="entr" presetSubtype="0" fill="hold" nodeType="withEffect">
                                  <p:stCondLst>
                                    <p:cond delay="0"/>
                                  </p:stCondLst>
                                  <p:childTnLst>
                                    <p:set>
                                      <p:cBhvr>
                                        <p:cTn id="190" dur="1" fill="hold">
                                          <p:stCondLst>
                                            <p:cond delay="0"/>
                                          </p:stCondLst>
                                        </p:cTn>
                                        <p:tgtEl>
                                          <p:spTgt spid="125"/>
                                        </p:tgtEl>
                                        <p:attrNameLst>
                                          <p:attrName>style.visibility</p:attrName>
                                        </p:attrNameLst>
                                      </p:cBhvr>
                                      <p:to>
                                        <p:strVal val="visible"/>
                                      </p:to>
                                    </p:set>
                                  </p:childTnLst>
                                </p:cTn>
                              </p:par>
                              <p:par>
                                <p:cTn id="191" presetID="1" presetClass="entr" presetSubtype="0" fill="hold" nodeType="withEffect">
                                  <p:stCondLst>
                                    <p:cond delay="0"/>
                                  </p:stCondLst>
                                  <p:childTnLst>
                                    <p:set>
                                      <p:cBhvr>
                                        <p:cTn id="192" dur="1" fill="hold">
                                          <p:stCondLst>
                                            <p:cond delay="0"/>
                                          </p:stCondLst>
                                        </p:cTn>
                                        <p:tgtEl>
                                          <p:spTgt spid="127"/>
                                        </p:tgtEl>
                                        <p:attrNameLst>
                                          <p:attrName>style.visibility</p:attrName>
                                        </p:attrNameLst>
                                      </p:cBhvr>
                                      <p:to>
                                        <p:strVal val="visible"/>
                                      </p:to>
                                    </p:set>
                                  </p:childTnLst>
                                </p:cTn>
                              </p:par>
                              <p:par>
                                <p:cTn id="193" presetID="1" presetClass="entr" presetSubtype="0" fill="hold" nodeType="withEffect">
                                  <p:stCondLst>
                                    <p:cond delay="0"/>
                                  </p:stCondLst>
                                  <p:childTnLst>
                                    <p:set>
                                      <p:cBhvr>
                                        <p:cTn id="194" dur="1" fill="hold">
                                          <p:stCondLst>
                                            <p:cond delay="0"/>
                                          </p:stCondLst>
                                        </p:cTn>
                                        <p:tgtEl>
                                          <p:spTgt spid="132"/>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130"/>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131"/>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124"/>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0"/>
                                          </p:stCondLst>
                                        </p:cTn>
                                        <p:tgtEl>
                                          <p:spTgt spid="126"/>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nodeType="clickEffect">
                                  <p:stCondLst>
                                    <p:cond delay="0"/>
                                  </p:stCondLst>
                                  <p:childTnLst>
                                    <p:set>
                                      <p:cBhvr>
                                        <p:cTn id="206" dur="1" fill="hold">
                                          <p:stCondLst>
                                            <p:cond delay="0"/>
                                          </p:stCondLst>
                                        </p:cTn>
                                        <p:tgtEl>
                                          <p:spTgt spid="14"/>
                                        </p:tgtEl>
                                        <p:attrNameLst>
                                          <p:attrName>style.visibility</p:attrName>
                                        </p:attrNameLst>
                                      </p:cBhvr>
                                      <p:to>
                                        <p:strVal val="visible"/>
                                      </p:to>
                                    </p:set>
                                  </p:childTnLst>
                                </p:cTn>
                              </p:par>
                              <p:par>
                                <p:cTn id="207" presetID="1" presetClass="entr" presetSubtype="0" fill="hold" nodeType="withEffect">
                                  <p:stCondLst>
                                    <p:cond delay="0"/>
                                  </p:stCondLst>
                                  <p:childTnLst>
                                    <p:set>
                                      <p:cBhvr>
                                        <p:cTn id="208" dur="1" fill="hold">
                                          <p:stCondLst>
                                            <p:cond delay="0"/>
                                          </p:stCondLst>
                                        </p:cTn>
                                        <p:tgtEl>
                                          <p:spTgt spid="23"/>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0" grpId="0" animBg="1"/>
      <p:bldP spid="43" grpId="0" animBg="1"/>
      <p:bldP spid="45" grpId="0" animBg="1"/>
      <p:bldP spid="46" grpId="0" animBg="1"/>
      <p:bldP spid="48" grpId="0" animBg="1"/>
      <p:bldP spid="52"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7" grpId="0" animBg="1"/>
      <p:bldP spid="68" grpId="0" animBg="1"/>
      <p:bldP spid="69" grpId="0" animBg="1"/>
      <p:bldP spid="137" grpId="0"/>
      <p:bldP spid="133" grpId="0"/>
      <p:bldP spid="134" grpId="0"/>
      <p:bldP spid="135" grpId="0"/>
      <p:bldP spid="1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1836738" y="695170"/>
            <a:ext cx="9155112" cy="6029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a:p>
            <a:pPr algn="ctr">
              <a:defRPr/>
            </a:pPr>
            <a:endParaRPr lang="fr-FR" dirty="0"/>
          </a:p>
        </p:txBody>
      </p:sp>
      <p:sp>
        <p:nvSpPr>
          <p:cNvPr id="42" name="Rectangle 41"/>
          <p:cNvSpPr/>
          <p:nvPr/>
        </p:nvSpPr>
        <p:spPr>
          <a:xfrm>
            <a:off x="4873625" y="985681"/>
            <a:ext cx="4743450" cy="311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fr-FR" sz="1600" dirty="0">
                <a:solidFill>
                  <a:schemeClr val="tx1"/>
                </a:solidFill>
                <a:latin typeface="Arial" panose="020B0604020202020204" pitchFamily="34" charset="0"/>
                <a:cs typeface="Arial" panose="020B0604020202020204" pitchFamily="34" charset="0"/>
              </a:rPr>
              <a:t>Inflammatory/age/smoking/HIV-related profiles</a:t>
            </a:r>
            <a:endParaRPr lang="fr-FR" sz="1600" dirty="0">
              <a:solidFill>
                <a:schemeClr val="tx1"/>
              </a:solidFill>
              <a:latin typeface="Arial Narrow" panose="020B0606020202030204" pitchFamily="34" charset="0"/>
            </a:endParaRPr>
          </a:p>
        </p:txBody>
      </p:sp>
      <p:grpSp>
        <p:nvGrpSpPr>
          <p:cNvPr id="17414" name="Groupe 43"/>
          <p:cNvGrpSpPr>
            <a:grpSpLocks/>
          </p:cNvGrpSpPr>
          <p:nvPr/>
        </p:nvGrpSpPr>
        <p:grpSpPr bwMode="auto">
          <a:xfrm>
            <a:off x="2197725" y="926263"/>
            <a:ext cx="1120775" cy="2114550"/>
            <a:chOff x="1006310" y="1433789"/>
            <a:chExt cx="1120567" cy="2113545"/>
          </a:xfrm>
        </p:grpSpPr>
        <p:sp>
          <p:nvSpPr>
            <p:cNvPr id="47" name="Rectangle 46"/>
            <p:cNvSpPr/>
            <p:nvPr/>
          </p:nvSpPr>
          <p:spPr>
            <a:xfrm>
              <a:off x="1006310" y="1433789"/>
              <a:ext cx="926928" cy="311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1200" i="1" dirty="0">
                  <a:solidFill>
                    <a:schemeClr val="tx1"/>
                  </a:solidFill>
                  <a:latin typeface="Arial Narrow" panose="020B0606020202030204" pitchFamily="34" charset="0"/>
                </a:rPr>
                <a:t>Clusters</a:t>
              </a:r>
            </a:p>
          </p:txBody>
        </p:sp>
        <p:sp>
          <p:nvSpPr>
            <p:cNvPr id="17518" name="ZoneTexte 48"/>
            <p:cNvSpPr txBox="1">
              <a:spLocks noChangeArrowheads="1"/>
            </p:cNvSpPr>
            <p:nvPr/>
          </p:nvSpPr>
          <p:spPr bwMode="auto">
            <a:xfrm>
              <a:off x="1942146" y="2204864"/>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fr-FR" sz="1200">
                <a:solidFill>
                  <a:srgbClr val="6294DF"/>
                </a:solidFill>
                <a:latin typeface="Franklin Gothic Demi Cond"/>
              </a:endParaRPr>
            </a:p>
          </p:txBody>
        </p:sp>
        <p:sp>
          <p:nvSpPr>
            <p:cNvPr id="17519" name="ZoneTexte 49"/>
            <p:cNvSpPr txBox="1">
              <a:spLocks noChangeArrowheads="1"/>
            </p:cNvSpPr>
            <p:nvPr/>
          </p:nvSpPr>
          <p:spPr bwMode="auto">
            <a:xfrm>
              <a:off x="1786048" y="327033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fr-FR" sz="1200">
                <a:solidFill>
                  <a:srgbClr val="FF5C03"/>
                </a:solidFill>
                <a:latin typeface="Franklin Gothic Demi Cond"/>
              </a:endParaRPr>
            </a:p>
          </p:txBody>
        </p:sp>
      </p:grpSp>
      <p:cxnSp>
        <p:nvCxnSpPr>
          <p:cNvPr id="53" name="Connecteur droit 52"/>
          <p:cNvCxnSpPr>
            <a:cxnSpLocks/>
          </p:cNvCxnSpPr>
          <p:nvPr/>
        </p:nvCxnSpPr>
        <p:spPr>
          <a:xfrm>
            <a:off x="4695825" y="1296832"/>
            <a:ext cx="0" cy="52689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7416"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8225" y="1457170"/>
            <a:ext cx="491490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rme libre : forme 5"/>
          <p:cNvSpPr>
            <a:spLocks/>
          </p:cNvSpPr>
          <p:nvPr/>
        </p:nvSpPr>
        <p:spPr bwMode="auto">
          <a:xfrm>
            <a:off x="4878388" y="5464019"/>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pic>
        <p:nvPicPr>
          <p:cNvPr id="17418"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9263" y="1586664"/>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qu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2437" y="1931150"/>
            <a:ext cx="819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qu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0388" y="1594601"/>
            <a:ext cx="7715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que 1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9038" y="1612064"/>
            <a:ext cx="7143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phique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56500" y="2210551"/>
            <a:ext cx="7143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phique 1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3724" y="2509000"/>
            <a:ext cx="9525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raphique 2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34187" y="1878763"/>
            <a:ext cx="8001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que 1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39038" y="1526339"/>
            <a:ext cx="1619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phique 15"/>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18413" y="2178801"/>
            <a:ext cx="7334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phique 16"/>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80313" y="2580439"/>
            <a:ext cx="3524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phique 19"/>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61338" y="1659689"/>
            <a:ext cx="4286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phique 20"/>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9038" y="2296276"/>
            <a:ext cx="4286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phique 21"/>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96088" y="1443789"/>
            <a:ext cx="4286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que 22"/>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97724" y="3140826"/>
            <a:ext cx="4191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phique 23"/>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247063" y="2778876"/>
            <a:ext cx="4286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Forme libre : forme 39"/>
          <p:cNvSpPr>
            <a:spLocks/>
          </p:cNvSpPr>
          <p:nvPr/>
        </p:nvSpPr>
        <p:spPr bwMode="auto">
          <a:xfrm>
            <a:off x="7824788" y="1841344"/>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43" name="Forme libre : forme 42"/>
          <p:cNvSpPr>
            <a:spLocks/>
          </p:cNvSpPr>
          <p:nvPr/>
        </p:nvSpPr>
        <p:spPr bwMode="auto">
          <a:xfrm>
            <a:off x="4895850" y="1852456"/>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45" name="Forme libre : forme 44"/>
          <p:cNvSpPr>
            <a:spLocks/>
          </p:cNvSpPr>
          <p:nvPr/>
        </p:nvSpPr>
        <p:spPr bwMode="auto">
          <a:xfrm>
            <a:off x="6850063" y="1839756"/>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46" name="Forme libre : forme 45"/>
          <p:cNvSpPr>
            <a:spLocks/>
          </p:cNvSpPr>
          <p:nvPr/>
        </p:nvSpPr>
        <p:spPr bwMode="auto">
          <a:xfrm>
            <a:off x="5876925" y="1841344"/>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48" name="Forme libre : forme 47"/>
          <p:cNvSpPr>
            <a:spLocks/>
          </p:cNvSpPr>
          <p:nvPr/>
        </p:nvSpPr>
        <p:spPr bwMode="auto">
          <a:xfrm>
            <a:off x="4887913" y="3104994"/>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52" name="Forme libre : forme 51"/>
          <p:cNvSpPr>
            <a:spLocks/>
          </p:cNvSpPr>
          <p:nvPr/>
        </p:nvSpPr>
        <p:spPr bwMode="auto">
          <a:xfrm>
            <a:off x="8883650" y="1841344"/>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54" name="Forme libre : forme 53"/>
          <p:cNvSpPr>
            <a:spLocks/>
          </p:cNvSpPr>
          <p:nvPr/>
        </p:nvSpPr>
        <p:spPr bwMode="auto">
          <a:xfrm>
            <a:off x="5854700" y="3117694"/>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55" name="Forme libre : forme 54"/>
          <p:cNvSpPr>
            <a:spLocks/>
          </p:cNvSpPr>
          <p:nvPr/>
        </p:nvSpPr>
        <p:spPr bwMode="auto">
          <a:xfrm>
            <a:off x="5865813" y="4252756"/>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56" name="Forme libre : forme 55"/>
          <p:cNvSpPr>
            <a:spLocks/>
          </p:cNvSpPr>
          <p:nvPr/>
        </p:nvSpPr>
        <p:spPr bwMode="auto">
          <a:xfrm>
            <a:off x="7864475" y="4276569"/>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57" name="Forme libre : forme 56"/>
          <p:cNvSpPr>
            <a:spLocks/>
          </p:cNvSpPr>
          <p:nvPr/>
        </p:nvSpPr>
        <p:spPr bwMode="auto">
          <a:xfrm>
            <a:off x="8880475" y="3098644"/>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58" name="Forme libre : forme 57"/>
          <p:cNvSpPr>
            <a:spLocks/>
          </p:cNvSpPr>
          <p:nvPr/>
        </p:nvSpPr>
        <p:spPr bwMode="auto">
          <a:xfrm>
            <a:off x="7843838" y="3119281"/>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59" name="Forme libre : forme 58"/>
          <p:cNvSpPr>
            <a:spLocks/>
          </p:cNvSpPr>
          <p:nvPr/>
        </p:nvSpPr>
        <p:spPr bwMode="auto">
          <a:xfrm>
            <a:off x="8877300" y="5471956"/>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60" name="Forme libre : forme 59"/>
          <p:cNvSpPr>
            <a:spLocks/>
          </p:cNvSpPr>
          <p:nvPr/>
        </p:nvSpPr>
        <p:spPr bwMode="auto">
          <a:xfrm>
            <a:off x="4886325" y="4241644"/>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61" name="Forme libre : forme 60"/>
          <p:cNvSpPr>
            <a:spLocks/>
          </p:cNvSpPr>
          <p:nvPr/>
        </p:nvSpPr>
        <p:spPr bwMode="auto">
          <a:xfrm>
            <a:off x="6858000" y="4271806"/>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62" name="Forme libre : forme 61"/>
          <p:cNvSpPr>
            <a:spLocks/>
          </p:cNvSpPr>
          <p:nvPr/>
        </p:nvSpPr>
        <p:spPr bwMode="auto">
          <a:xfrm>
            <a:off x="5865813" y="5465606"/>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63" name="Forme libre : forme 62"/>
          <p:cNvSpPr>
            <a:spLocks/>
          </p:cNvSpPr>
          <p:nvPr/>
        </p:nvSpPr>
        <p:spPr bwMode="auto">
          <a:xfrm>
            <a:off x="6831013" y="3111344"/>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67" name="Forme libre : forme 66"/>
          <p:cNvSpPr>
            <a:spLocks/>
          </p:cNvSpPr>
          <p:nvPr/>
        </p:nvSpPr>
        <p:spPr bwMode="auto">
          <a:xfrm>
            <a:off x="8883650" y="4265456"/>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68" name="Forme libre : forme 67"/>
          <p:cNvSpPr>
            <a:spLocks/>
          </p:cNvSpPr>
          <p:nvPr/>
        </p:nvSpPr>
        <p:spPr bwMode="auto">
          <a:xfrm>
            <a:off x="6846888" y="5468781"/>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sp>
        <p:nvSpPr>
          <p:cNvPr id="69" name="Forme libre : forme 68"/>
          <p:cNvSpPr>
            <a:spLocks/>
          </p:cNvSpPr>
          <p:nvPr/>
        </p:nvSpPr>
        <p:spPr bwMode="auto">
          <a:xfrm>
            <a:off x="7818438" y="5470369"/>
            <a:ext cx="495300" cy="590550"/>
          </a:xfrm>
          <a:custGeom>
            <a:avLst/>
            <a:gdLst>
              <a:gd name="T0" fmla="*/ 7144 w 495300"/>
              <a:gd name="T1" fmla="*/ 7144 h 590550"/>
              <a:gd name="T2" fmla="*/ 140796 w 495300"/>
              <a:gd name="T3" fmla="*/ 91129 h 590550"/>
              <a:gd name="T4" fmla="*/ 156925 w 495300"/>
              <a:gd name="T5" fmla="*/ 66732 h 590550"/>
              <a:gd name="T6" fmla="*/ 232616 w 495300"/>
              <a:gd name="T7" fmla="*/ 125660 h 590550"/>
              <a:gd name="T8" fmla="*/ 310340 w 495300"/>
              <a:gd name="T9" fmla="*/ 182556 h 590550"/>
              <a:gd name="T10" fmla="*/ 467566 w 495300"/>
              <a:gd name="T11" fmla="*/ 126168 h 590550"/>
              <a:gd name="T12" fmla="*/ 448389 w 495300"/>
              <a:gd name="T13" fmla="*/ 220542 h 590550"/>
              <a:gd name="T14" fmla="*/ 449532 w 495300"/>
              <a:gd name="T15" fmla="*/ 328860 h 590550"/>
              <a:gd name="T16" fmla="*/ 466169 w 495300"/>
              <a:gd name="T17" fmla="*/ 423868 h 590550"/>
              <a:gd name="T18" fmla="*/ 328501 w 495300"/>
              <a:gd name="T19" fmla="*/ 387165 h 590550"/>
              <a:gd name="T20" fmla="*/ 265509 w 495300"/>
              <a:gd name="T21" fmla="*/ 459301 h 590550"/>
              <a:gd name="T22" fmla="*/ 237950 w 495300"/>
              <a:gd name="T23" fmla="*/ 430091 h 590550"/>
              <a:gd name="T24" fmla="*/ 162640 w 495300"/>
              <a:gd name="T25" fmla="*/ 490416 h 590550"/>
              <a:gd name="T26" fmla="*/ 156925 w 495300"/>
              <a:gd name="T27" fmla="*/ 481894 h 590550"/>
              <a:gd name="T28" fmla="*/ 16664 w 495300"/>
              <a:gd name="T29" fmla="*/ 591673 h 5905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300" h="590550">
                <a:moveTo>
                  <a:pt x="7144" y="7144"/>
                </a:moveTo>
                <a:lnTo>
                  <a:pt x="140796" y="91129"/>
                </a:lnTo>
                <a:lnTo>
                  <a:pt x="156925" y="66732"/>
                </a:lnTo>
                <a:lnTo>
                  <a:pt x="232616" y="125660"/>
                </a:lnTo>
                <a:lnTo>
                  <a:pt x="310340" y="182556"/>
                </a:lnTo>
                <a:cubicBezTo>
                  <a:pt x="342794" y="141624"/>
                  <a:pt x="387315" y="114078"/>
                  <a:pt x="467566" y="126168"/>
                </a:cubicBezTo>
                <a:lnTo>
                  <a:pt x="448389" y="220542"/>
                </a:lnTo>
                <a:cubicBezTo>
                  <a:pt x="504966" y="258515"/>
                  <a:pt x="498730" y="294405"/>
                  <a:pt x="449532" y="328860"/>
                </a:cubicBezTo>
                <a:lnTo>
                  <a:pt x="466169" y="423868"/>
                </a:lnTo>
                <a:cubicBezTo>
                  <a:pt x="405528" y="434320"/>
                  <a:pt x="362719" y="417353"/>
                  <a:pt x="328501" y="387165"/>
                </a:cubicBezTo>
                <a:lnTo>
                  <a:pt x="265509" y="459301"/>
                </a:lnTo>
                <a:lnTo>
                  <a:pt x="237950" y="430091"/>
                </a:lnTo>
                <a:lnTo>
                  <a:pt x="162640" y="490416"/>
                </a:lnTo>
                <a:lnTo>
                  <a:pt x="156925" y="481894"/>
                </a:lnTo>
                <a:lnTo>
                  <a:pt x="16664" y="59167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fr-FR"/>
          </a:p>
        </p:txBody>
      </p:sp>
      <p:pic>
        <p:nvPicPr>
          <p:cNvPr id="26" name="Graphique 25"/>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326064" y="1633381"/>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Graphique 75"/>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94439" y="1631794"/>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Graphique 76"/>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240714" y="1634969"/>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Graphique 77"/>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78689" y="1615919"/>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Graphique 78"/>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312276" y="1631794"/>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Graphique 79"/>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311776" y="2895444"/>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Graphique 80"/>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89676" y="2897031"/>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Graphique 81"/>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296276" y="4063844"/>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Graphique 82"/>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69164" y="2901794"/>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Graphique 83"/>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281989" y="2908144"/>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Graphique 84"/>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315451" y="2893856"/>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Graphique 85"/>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311776" y="4033681"/>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Graphique 86"/>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96026" y="4040031"/>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Graphique 87"/>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91389" y="4054319"/>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Graphique 88"/>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308601" y="5248119"/>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Graphique 89"/>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94439" y="5248119"/>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Graphique 90"/>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73926" y="5248119"/>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Graphique 91"/>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247064" y="5249706"/>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Graphique 92"/>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299576" y="5256056"/>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Graphique 93"/>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310689" y="4046381"/>
            <a:ext cx="104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phique 26"/>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356351" y="2044544"/>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Graphique 94"/>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367339" y="2025494"/>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Graphique 95"/>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35839" y="2033431"/>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Graphique 96"/>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12151" y="2027081"/>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Graphique 9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364664" y="2035019"/>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Graphique 98"/>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367339" y="3285969"/>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Graphique 99"/>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355139" y="3285969"/>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Graphique 100"/>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34376" y="3314544"/>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Graphique 101"/>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15201" y="3306606"/>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Graphique 102"/>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330951" y="3317719"/>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Graphique 103"/>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363076" y="4449606"/>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Graphique 104"/>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361489" y="5657694"/>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Graphique 105"/>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43901" y="4459131"/>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Graphique 106"/>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10564" y="5664044"/>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Graphique 10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27901" y="5657694"/>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Graphique 108"/>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42189" y="4452781"/>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Graphique 109"/>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351589" y="4436906"/>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Graphique 110"/>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364164" y="4435319"/>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Graphique 111"/>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354639" y="5648169"/>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Graphique 112"/>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354764" y="5654519"/>
            <a:ext cx="4476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phique 27"/>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56226" y="2269969"/>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Graphique 113"/>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340851" y="2266794"/>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Graphique 114"/>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336089" y="3517744"/>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Graphique 115"/>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334126" y="2265206"/>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Graphique 116"/>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13614" y="2263619"/>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Graphique 117"/>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81989" y="2271556"/>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Graphique 118"/>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43526" y="3532031"/>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Graphique 119"/>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313489" y="3520919"/>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Graphique 120"/>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292976" y="3533619"/>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Graphique 121"/>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04214" y="3532031"/>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Graphique 122"/>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23139" y="4692494"/>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Graphique 123"/>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72464" y="5892644"/>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Graphique 124"/>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24851" y="4697256"/>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Graphique 125"/>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334501" y="5886294"/>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Graphique 126"/>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340851" y="4692494"/>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Graphique 127"/>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49876" y="4657569"/>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Graphique 128"/>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323014" y="4667094"/>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Graphique 129"/>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326189" y="5895819"/>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Graphique 130"/>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04089" y="5884706"/>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Graphique 131"/>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37176" y="5881531"/>
            <a:ext cx="219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 name="ZoneTexte 136"/>
          <p:cNvSpPr txBox="1">
            <a:spLocks noChangeArrowheads="1"/>
          </p:cNvSpPr>
          <p:nvPr/>
        </p:nvSpPr>
        <p:spPr bwMode="auto">
          <a:xfrm>
            <a:off x="1216649" y="3285289"/>
            <a:ext cx="30099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FR" sz="1000" dirty="0">
                <a:solidFill>
                  <a:srgbClr val="E11B22"/>
                </a:solidFill>
                <a:latin typeface="Arial Narrow" pitchFamily="34" charset="0"/>
              </a:rPr>
              <a:t>Cluster A. </a:t>
            </a:r>
          </a:p>
          <a:p>
            <a:r>
              <a:rPr lang="fr-FR" sz="1000" dirty="0" err="1">
                <a:solidFill>
                  <a:srgbClr val="E11B22"/>
                </a:solidFill>
                <a:latin typeface="Arial Narrow" pitchFamily="34" charset="0"/>
              </a:rPr>
              <a:t>Heaviest</a:t>
            </a:r>
            <a:r>
              <a:rPr lang="fr-FR" sz="1000" dirty="0">
                <a:solidFill>
                  <a:srgbClr val="E11B22"/>
                </a:solidFill>
                <a:latin typeface="Arial Narrow" pitchFamily="34" charset="0"/>
              </a:rPr>
              <a:t> </a:t>
            </a:r>
            <a:r>
              <a:rPr lang="fr-FR" sz="1000" dirty="0" err="1">
                <a:solidFill>
                  <a:srgbClr val="E11B22"/>
                </a:solidFill>
                <a:latin typeface="Arial Narrow" pitchFamily="34" charset="0"/>
              </a:rPr>
              <a:t>Smokers</a:t>
            </a:r>
            <a:r>
              <a:rPr lang="fr-FR" sz="1000" dirty="0">
                <a:solidFill>
                  <a:srgbClr val="E11B22"/>
                </a:solidFill>
                <a:latin typeface="Arial Narrow" pitchFamily="34" charset="0"/>
              </a:rPr>
              <a:t> / Global </a:t>
            </a:r>
            <a:r>
              <a:rPr lang="fr-FR" sz="1000" dirty="0" err="1">
                <a:solidFill>
                  <a:srgbClr val="E11B22"/>
                </a:solidFill>
                <a:latin typeface="Arial Narrow" pitchFamily="34" charset="0"/>
              </a:rPr>
              <a:t>inflammatory</a:t>
            </a:r>
            <a:r>
              <a:rPr lang="fr-FR" sz="1000" dirty="0">
                <a:solidFill>
                  <a:srgbClr val="E11B22"/>
                </a:solidFill>
                <a:latin typeface="Arial Narrow" pitchFamily="34" charset="0"/>
              </a:rPr>
              <a:t> </a:t>
            </a:r>
            <a:r>
              <a:rPr lang="fr-FR" sz="1000" dirty="0" err="1">
                <a:solidFill>
                  <a:srgbClr val="E11B22"/>
                </a:solidFill>
                <a:latin typeface="Arial Narrow" pitchFamily="34" charset="0"/>
              </a:rPr>
              <a:t>response</a:t>
            </a:r>
            <a:r>
              <a:rPr lang="fr-FR" sz="1000" dirty="0">
                <a:solidFill>
                  <a:srgbClr val="E11B22"/>
                </a:solidFill>
                <a:latin typeface="Arial Narrow" pitchFamily="34" charset="0"/>
              </a:rPr>
              <a:t>  </a:t>
            </a:r>
            <a:r>
              <a:rPr lang="it-IT" sz="1000" dirty="0">
                <a:solidFill>
                  <a:srgbClr val="E11B22"/>
                </a:solidFill>
                <a:latin typeface="Arial Narrow" pitchFamily="34" charset="0"/>
              </a:rPr>
              <a:t>(ICAM-1, IL-6, IL1-β, MCP-1, TNF-α,) </a:t>
            </a:r>
            <a:endParaRPr lang="fr-FR" sz="1000" dirty="0">
              <a:solidFill>
                <a:srgbClr val="E11B22"/>
              </a:solidFill>
              <a:latin typeface="Arial Narrow" pitchFamily="34" charset="0"/>
            </a:endParaRPr>
          </a:p>
        </p:txBody>
      </p:sp>
      <p:sp>
        <p:nvSpPr>
          <p:cNvPr id="133" name="ZoneTexte 132"/>
          <p:cNvSpPr txBox="1">
            <a:spLocks noChangeArrowheads="1"/>
          </p:cNvSpPr>
          <p:nvPr/>
        </p:nvSpPr>
        <p:spPr bwMode="auto">
          <a:xfrm>
            <a:off x="1200774" y="3885363"/>
            <a:ext cx="30099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FR" sz="1000" dirty="0">
                <a:solidFill>
                  <a:srgbClr val="FF5C03"/>
                </a:solidFill>
                <a:latin typeface="Arial Narrow" pitchFamily="34" charset="0"/>
              </a:rPr>
              <a:t>Cluster B.</a:t>
            </a:r>
          </a:p>
          <a:p>
            <a:r>
              <a:rPr lang="fr-FR" sz="1000" dirty="0" err="1">
                <a:solidFill>
                  <a:srgbClr val="FF5C03"/>
                </a:solidFill>
                <a:latin typeface="Arial Narrow" pitchFamily="34" charset="0"/>
              </a:rPr>
              <a:t>Smokers</a:t>
            </a:r>
            <a:r>
              <a:rPr lang="fr-FR" sz="1000" dirty="0">
                <a:solidFill>
                  <a:srgbClr val="FF5C03"/>
                </a:solidFill>
                <a:latin typeface="Arial Narrow" pitchFamily="34" charset="0"/>
              </a:rPr>
              <a:t> / Global </a:t>
            </a:r>
            <a:r>
              <a:rPr lang="fr-FR" sz="1000" dirty="0" err="1">
                <a:solidFill>
                  <a:srgbClr val="FF5C03"/>
                </a:solidFill>
                <a:latin typeface="Arial Narrow" pitchFamily="34" charset="0"/>
              </a:rPr>
              <a:t>inflammatory</a:t>
            </a:r>
            <a:r>
              <a:rPr lang="fr-FR" sz="1000" dirty="0">
                <a:solidFill>
                  <a:srgbClr val="FF5C03"/>
                </a:solidFill>
                <a:latin typeface="Arial Narrow" pitchFamily="34" charset="0"/>
              </a:rPr>
              <a:t> </a:t>
            </a:r>
            <a:r>
              <a:rPr lang="fr-FR" sz="1000" dirty="0" err="1">
                <a:solidFill>
                  <a:srgbClr val="FF5C03"/>
                </a:solidFill>
                <a:latin typeface="Arial Narrow" pitchFamily="34" charset="0"/>
              </a:rPr>
              <a:t>response</a:t>
            </a:r>
            <a:r>
              <a:rPr lang="fr-FR" sz="1000" dirty="0">
                <a:solidFill>
                  <a:srgbClr val="FF5C03"/>
                </a:solidFill>
                <a:latin typeface="Arial Narrow" pitchFamily="34" charset="0"/>
              </a:rPr>
              <a:t> (VCAM-1, </a:t>
            </a:r>
            <a:r>
              <a:rPr lang="en-US" sz="1000" dirty="0" err="1">
                <a:solidFill>
                  <a:srgbClr val="FF5C03"/>
                </a:solidFill>
                <a:latin typeface="Arial Narrow" pitchFamily="34" charset="0"/>
              </a:rPr>
              <a:t>hsCRP</a:t>
            </a:r>
            <a:r>
              <a:rPr lang="en-US" sz="1000" dirty="0">
                <a:solidFill>
                  <a:srgbClr val="FF5C03"/>
                </a:solidFill>
                <a:latin typeface="Arial Narrow" pitchFamily="34" charset="0"/>
              </a:rPr>
              <a:t>, D-dimers, sST2, sCD14) and lower CD4</a:t>
            </a:r>
            <a:r>
              <a:rPr lang="en-US" sz="1000" baseline="30000" dirty="0">
                <a:solidFill>
                  <a:srgbClr val="FF5C03"/>
                </a:solidFill>
                <a:latin typeface="Arial Narrow" pitchFamily="34" charset="0"/>
              </a:rPr>
              <a:t>+</a:t>
            </a:r>
            <a:r>
              <a:rPr lang="en-US" sz="1000" dirty="0">
                <a:solidFill>
                  <a:srgbClr val="FF5C03"/>
                </a:solidFill>
                <a:latin typeface="Arial Narrow" pitchFamily="34" charset="0"/>
              </a:rPr>
              <a:t>/CD8</a:t>
            </a:r>
            <a:r>
              <a:rPr lang="en-US" sz="1000" baseline="30000" dirty="0">
                <a:solidFill>
                  <a:srgbClr val="FF5C03"/>
                </a:solidFill>
                <a:latin typeface="Arial Narrow" pitchFamily="34" charset="0"/>
              </a:rPr>
              <a:t>+</a:t>
            </a:r>
            <a:r>
              <a:rPr lang="en-US" sz="1000" dirty="0">
                <a:solidFill>
                  <a:srgbClr val="FF5C03"/>
                </a:solidFill>
                <a:latin typeface="Arial Narrow" pitchFamily="34" charset="0"/>
              </a:rPr>
              <a:t> ratio than </a:t>
            </a:r>
            <a:r>
              <a:rPr lang="en-US" sz="1000" dirty="0">
                <a:solidFill>
                  <a:srgbClr val="FF0000"/>
                </a:solidFill>
                <a:latin typeface="Arial Narrow" pitchFamily="34" charset="0"/>
              </a:rPr>
              <a:t>A.</a:t>
            </a:r>
            <a:endParaRPr lang="fr-FR" sz="1000" dirty="0">
              <a:solidFill>
                <a:srgbClr val="FF0000"/>
              </a:solidFill>
              <a:latin typeface="Arial Narrow" pitchFamily="34" charset="0"/>
            </a:endParaRPr>
          </a:p>
        </p:txBody>
      </p:sp>
      <p:sp>
        <p:nvSpPr>
          <p:cNvPr id="134" name="ZoneTexte 133"/>
          <p:cNvSpPr txBox="1">
            <a:spLocks noChangeArrowheads="1"/>
          </p:cNvSpPr>
          <p:nvPr/>
        </p:nvSpPr>
        <p:spPr bwMode="auto">
          <a:xfrm>
            <a:off x="1200774" y="4485438"/>
            <a:ext cx="3308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FR" sz="1000">
                <a:solidFill>
                  <a:srgbClr val="6294DF"/>
                </a:solidFill>
                <a:latin typeface="Arial Narrow" pitchFamily="34" charset="0"/>
              </a:rPr>
              <a:t>Cluster C.</a:t>
            </a:r>
          </a:p>
          <a:p>
            <a:r>
              <a:rPr lang="fr-FR" sz="1000">
                <a:solidFill>
                  <a:srgbClr val="6294DF"/>
                </a:solidFill>
                <a:latin typeface="Arial Narrow" pitchFamily="34" charset="0"/>
              </a:rPr>
              <a:t>Highly specific Inflammatory response (D-dimer, hsCRP)</a:t>
            </a:r>
          </a:p>
        </p:txBody>
      </p:sp>
      <p:sp>
        <p:nvSpPr>
          <p:cNvPr id="135" name="ZoneTexte 134"/>
          <p:cNvSpPr txBox="1">
            <a:spLocks noChangeArrowheads="1"/>
          </p:cNvSpPr>
          <p:nvPr/>
        </p:nvSpPr>
        <p:spPr bwMode="auto">
          <a:xfrm>
            <a:off x="1191249" y="5009313"/>
            <a:ext cx="3011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FR" sz="1000" dirty="0">
                <a:solidFill>
                  <a:srgbClr val="A662BF"/>
                </a:solidFill>
                <a:latin typeface="Arial Narrow" pitchFamily="34" charset="0"/>
              </a:rPr>
              <a:t>Cluster D. </a:t>
            </a:r>
          </a:p>
          <a:p>
            <a:r>
              <a:rPr lang="fr-FR" sz="1000" dirty="0">
                <a:solidFill>
                  <a:srgbClr val="A662BF"/>
                </a:solidFill>
                <a:latin typeface="Arial Narrow" pitchFamily="34" charset="0"/>
              </a:rPr>
              <a:t>Low </a:t>
            </a:r>
            <a:r>
              <a:rPr lang="fr-FR" sz="1000" dirty="0" err="1">
                <a:solidFill>
                  <a:srgbClr val="A662BF"/>
                </a:solidFill>
                <a:latin typeface="Arial Narrow" pitchFamily="34" charset="0"/>
              </a:rPr>
              <a:t>inflammatory</a:t>
            </a:r>
            <a:r>
              <a:rPr lang="fr-FR" sz="1000" dirty="0">
                <a:solidFill>
                  <a:srgbClr val="A662BF"/>
                </a:solidFill>
                <a:latin typeface="Arial Narrow" pitchFamily="34" charset="0"/>
              </a:rPr>
              <a:t> </a:t>
            </a:r>
            <a:r>
              <a:rPr lang="fr-FR" sz="1000" dirty="0" err="1">
                <a:solidFill>
                  <a:srgbClr val="A662BF"/>
                </a:solidFill>
                <a:latin typeface="Arial Narrow" pitchFamily="34" charset="0"/>
              </a:rPr>
              <a:t>response</a:t>
            </a:r>
            <a:r>
              <a:rPr lang="fr-FR" sz="1000" dirty="0">
                <a:solidFill>
                  <a:srgbClr val="A662BF"/>
                </a:solidFill>
                <a:latin typeface="Arial Narrow" pitchFamily="34" charset="0"/>
              </a:rPr>
              <a:t> / best HIV-</a:t>
            </a:r>
            <a:r>
              <a:rPr lang="fr-FR" sz="1000" dirty="0" err="1">
                <a:solidFill>
                  <a:srgbClr val="A662BF"/>
                </a:solidFill>
                <a:latin typeface="Arial Narrow" pitchFamily="34" charset="0"/>
              </a:rPr>
              <a:t>related</a:t>
            </a:r>
            <a:r>
              <a:rPr lang="fr-FR" sz="1000" dirty="0">
                <a:solidFill>
                  <a:srgbClr val="A662BF"/>
                </a:solidFill>
                <a:latin typeface="Arial Narrow" pitchFamily="34" charset="0"/>
              </a:rPr>
              <a:t> parameters</a:t>
            </a:r>
          </a:p>
        </p:txBody>
      </p:sp>
      <p:sp>
        <p:nvSpPr>
          <p:cNvPr id="136" name="ZoneTexte 135"/>
          <p:cNvSpPr txBox="1">
            <a:spLocks noChangeArrowheads="1"/>
          </p:cNvSpPr>
          <p:nvPr/>
        </p:nvSpPr>
        <p:spPr bwMode="auto">
          <a:xfrm>
            <a:off x="1207114" y="5455440"/>
            <a:ext cx="2965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FR" sz="1000" dirty="0">
                <a:solidFill>
                  <a:srgbClr val="4A5590"/>
                </a:solidFill>
                <a:latin typeface="Arial Narrow" pitchFamily="34" charset="0"/>
              </a:rPr>
              <a:t>Cluster E.</a:t>
            </a:r>
          </a:p>
          <a:p>
            <a:r>
              <a:rPr lang="fr-FR" sz="1000" dirty="0" err="1">
                <a:solidFill>
                  <a:srgbClr val="4A5590"/>
                </a:solidFill>
                <a:latin typeface="Arial Narrow" pitchFamily="34" charset="0"/>
              </a:rPr>
              <a:t>Moderate</a:t>
            </a:r>
            <a:r>
              <a:rPr lang="fr-FR" sz="1000" dirty="0">
                <a:solidFill>
                  <a:srgbClr val="4A5590"/>
                </a:solidFill>
                <a:latin typeface="Arial Narrow" pitchFamily="34" charset="0"/>
              </a:rPr>
              <a:t> </a:t>
            </a:r>
            <a:r>
              <a:rPr lang="fr-FR" sz="1000" dirty="0" err="1">
                <a:solidFill>
                  <a:srgbClr val="4A5590"/>
                </a:solidFill>
                <a:latin typeface="Arial Narrow" pitchFamily="34" charset="0"/>
              </a:rPr>
              <a:t>inflammatory</a:t>
            </a:r>
            <a:r>
              <a:rPr lang="fr-FR" sz="1000" dirty="0">
                <a:solidFill>
                  <a:srgbClr val="4A5590"/>
                </a:solidFill>
                <a:latin typeface="Arial Narrow" pitchFamily="34" charset="0"/>
              </a:rPr>
              <a:t> </a:t>
            </a:r>
            <a:r>
              <a:rPr lang="fr-FR" sz="1000" dirty="0" err="1">
                <a:solidFill>
                  <a:srgbClr val="4A5590"/>
                </a:solidFill>
                <a:latin typeface="Arial Narrow" pitchFamily="34" charset="0"/>
              </a:rPr>
              <a:t>response</a:t>
            </a:r>
            <a:r>
              <a:rPr lang="fr-FR" sz="1000" dirty="0">
                <a:solidFill>
                  <a:srgbClr val="4A5590"/>
                </a:solidFill>
                <a:latin typeface="Arial Narrow" pitchFamily="34" charset="0"/>
              </a:rPr>
              <a:t> / </a:t>
            </a:r>
            <a:r>
              <a:rPr lang="fr-FR" sz="1000" dirty="0" err="1">
                <a:solidFill>
                  <a:srgbClr val="4A5590"/>
                </a:solidFill>
                <a:latin typeface="Arial Narrow" pitchFamily="34" charset="0"/>
              </a:rPr>
              <a:t>lowest</a:t>
            </a:r>
            <a:r>
              <a:rPr lang="fr-FR" sz="1000" dirty="0">
                <a:solidFill>
                  <a:srgbClr val="4A5590"/>
                </a:solidFill>
                <a:latin typeface="Arial Narrow" pitchFamily="34" charset="0"/>
              </a:rPr>
              <a:t> CD4</a:t>
            </a:r>
            <a:r>
              <a:rPr lang="fr-FR" sz="1000" baseline="30000" dirty="0">
                <a:solidFill>
                  <a:srgbClr val="4A5590"/>
                </a:solidFill>
                <a:latin typeface="Arial Narrow" pitchFamily="34" charset="0"/>
              </a:rPr>
              <a:t>+</a:t>
            </a:r>
            <a:r>
              <a:rPr lang="fr-FR" sz="1000" dirty="0">
                <a:solidFill>
                  <a:srgbClr val="4A5590"/>
                </a:solidFill>
                <a:latin typeface="Arial Narrow" pitchFamily="34" charset="0"/>
              </a:rPr>
              <a:t>/CD8</a:t>
            </a:r>
            <a:r>
              <a:rPr lang="fr-FR" sz="1000" baseline="30000" dirty="0">
                <a:solidFill>
                  <a:srgbClr val="4A5590"/>
                </a:solidFill>
                <a:latin typeface="Arial Narrow" pitchFamily="34" charset="0"/>
              </a:rPr>
              <a:t>+</a:t>
            </a:r>
            <a:r>
              <a:rPr lang="fr-FR" sz="1000" dirty="0">
                <a:solidFill>
                  <a:srgbClr val="4A5590"/>
                </a:solidFill>
                <a:latin typeface="Arial Narrow" pitchFamily="34" charset="0"/>
              </a:rPr>
              <a:t> ratio</a:t>
            </a:r>
          </a:p>
        </p:txBody>
      </p:sp>
      <p:pic>
        <p:nvPicPr>
          <p:cNvPr id="139" name="Graphique 138">
            <a:extLst>
              <a:ext uri="{FF2B5EF4-FFF2-40B4-BE49-F238E27FC236}">
                <a16:creationId xmlns:a16="http://schemas.microsoft.com/office/drawing/2014/main" id="{F2F6DBAC-4BD4-413B-A6F8-1DB1E48AB60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10800000">
            <a:off x="10133013" y="1449232"/>
            <a:ext cx="193674" cy="1228725"/>
          </a:xfrm>
          <a:prstGeom prst="rect">
            <a:avLst/>
          </a:prstGeom>
        </p:spPr>
      </p:pic>
      <p:sp>
        <p:nvSpPr>
          <p:cNvPr id="3" name="ZoneTexte 2">
            <a:extLst>
              <a:ext uri="{FF2B5EF4-FFF2-40B4-BE49-F238E27FC236}">
                <a16:creationId xmlns:a16="http://schemas.microsoft.com/office/drawing/2014/main" id="{86D8776D-4C29-4DEF-923E-B34EE4E02BDE}"/>
              </a:ext>
            </a:extLst>
          </p:cNvPr>
          <p:cNvSpPr txBox="1"/>
          <p:nvPr/>
        </p:nvSpPr>
        <p:spPr>
          <a:xfrm>
            <a:off x="10310441" y="1408517"/>
            <a:ext cx="538163" cy="230832"/>
          </a:xfrm>
          <a:prstGeom prst="rect">
            <a:avLst/>
          </a:prstGeom>
          <a:noFill/>
        </p:spPr>
        <p:txBody>
          <a:bodyPr wrap="square" rtlCol="0">
            <a:spAutoFit/>
          </a:bodyPr>
          <a:lstStyle/>
          <a:p>
            <a:r>
              <a:rPr lang="fr-FR" sz="900" dirty="0">
                <a:latin typeface="Arial" panose="020B0604020202020204" pitchFamily="34" charset="0"/>
              </a:rPr>
              <a:t>High</a:t>
            </a:r>
          </a:p>
        </p:txBody>
      </p:sp>
      <p:sp>
        <p:nvSpPr>
          <p:cNvPr id="140" name="ZoneTexte 139">
            <a:extLst>
              <a:ext uri="{FF2B5EF4-FFF2-40B4-BE49-F238E27FC236}">
                <a16:creationId xmlns:a16="http://schemas.microsoft.com/office/drawing/2014/main" id="{2DB4CCC3-22D0-4F6C-9CB1-613128F6A467}"/>
              </a:ext>
            </a:extLst>
          </p:cNvPr>
          <p:cNvSpPr txBox="1"/>
          <p:nvPr/>
        </p:nvSpPr>
        <p:spPr>
          <a:xfrm>
            <a:off x="10314474" y="2513179"/>
            <a:ext cx="538163" cy="230832"/>
          </a:xfrm>
          <a:prstGeom prst="rect">
            <a:avLst/>
          </a:prstGeom>
          <a:noFill/>
        </p:spPr>
        <p:txBody>
          <a:bodyPr wrap="square" rtlCol="0">
            <a:spAutoFit/>
          </a:bodyPr>
          <a:lstStyle/>
          <a:p>
            <a:r>
              <a:rPr lang="fr-FR" sz="900" dirty="0">
                <a:latin typeface="Arial" panose="020B0604020202020204" pitchFamily="34" charset="0"/>
              </a:rPr>
              <a:t>Low</a:t>
            </a:r>
          </a:p>
        </p:txBody>
      </p:sp>
      <p:sp>
        <p:nvSpPr>
          <p:cNvPr id="138" name="Espace réservé du texte 2">
            <a:extLst>
              <a:ext uri="{FF2B5EF4-FFF2-40B4-BE49-F238E27FC236}">
                <a16:creationId xmlns:a16="http://schemas.microsoft.com/office/drawing/2014/main" id="{146E7CFF-9980-44CA-A0EB-6BA748800A3A}"/>
              </a:ext>
            </a:extLst>
          </p:cNvPr>
          <p:cNvSpPr txBox="1">
            <a:spLocks/>
          </p:cNvSpPr>
          <p:nvPr/>
        </p:nvSpPr>
        <p:spPr>
          <a:xfrm>
            <a:off x="10539041" y="133506"/>
            <a:ext cx="1566367" cy="659008"/>
          </a:xfrm>
          <a:prstGeom prst="rect">
            <a:avLst/>
          </a:prstGeom>
          <a:solidFill>
            <a:srgbClr val="7030A0"/>
          </a:solidFill>
        </p:spPr>
        <p:txBody>
          <a:bodyPr/>
          <a:lstStyle>
            <a:defPPr>
              <a:defRPr lang="en-US"/>
            </a:defPPr>
            <a:lvl1pPr marL="0" indent="0" defTabSz="914400" eaLnBrk="1" latinLnBrk="0" hangingPunct="1">
              <a:lnSpc>
                <a:spcPct val="100000"/>
              </a:lnSpc>
              <a:spcBef>
                <a:spcPts val="0"/>
              </a:spcBef>
              <a:buFont typeface="Arial"/>
              <a:buNone/>
              <a:defRPr sz="1800" b="1">
                <a:solidFill>
                  <a:schemeClr val="bg1"/>
                </a:solidFill>
                <a:latin typeface="Franklin Gothic Book" panose="020B0503020102020204" pitchFamily="34" charset="0"/>
                <a:ea typeface="+mn-ea"/>
                <a:cs typeface="Calibri"/>
              </a:defRPr>
            </a:lvl1pPr>
            <a:lvl2pPr marL="685800" indent="-228600" defTabSz="914400" eaLnBrk="1" latinLnBrk="0" hangingPunct="1">
              <a:lnSpc>
                <a:spcPct val="90000"/>
              </a:lnSpc>
              <a:spcBef>
                <a:spcPts val="500"/>
              </a:spcBef>
              <a:buFont typeface="Arial"/>
              <a:buChar char="•"/>
              <a:defRPr>
                <a:solidFill>
                  <a:schemeClr val="bg1"/>
                </a:solidFill>
                <a:latin typeface="Calibri"/>
                <a:ea typeface="+mn-ea"/>
                <a:cs typeface="Calibri"/>
              </a:defRPr>
            </a:lvl2pPr>
            <a:lvl3pPr marL="1143000" indent="-228600" defTabSz="914400" eaLnBrk="1" latinLnBrk="0" hangingPunct="1">
              <a:lnSpc>
                <a:spcPct val="90000"/>
              </a:lnSpc>
              <a:spcBef>
                <a:spcPts val="500"/>
              </a:spcBef>
              <a:buFont typeface="Arial"/>
              <a:buChar char="•"/>
              <a:defRPr sz="2000">
                <a:solidFill>
                  <a:schemeClr val="bg1"/>
                </a:solidFill>
                <a:latin typeface="Calibri"/>
                <a:ea typeface="+mn-ea"/>
                <a:cs typeface="Calibri"/>
              </a:defRPr>
            </a:lvl3pPr>
            <a:lvl4pPr marL="1600200" indent="-228600" defTabSz="914400" eaLnBrk="1" latinLnBrk="0" hangingPunct="1">
              <a:lnSpc>
                <a:spcPct val="90000"/>
              </a:lnSpc>
              <a:spcBef>
                <a:spcPts val="500"/>
              </a:spcBef>
              <a:buFont typeface="Arial"/>
              <a:buChar char="•"/>
              <a:defRPr sz="1800">
                <a:solidFill>
                  <a:schemeClr val="bg1"/>
                </a:solidFill>
                <a:latin typeface="Calibri"/>
                <a:ea typeface="+mn-ea"/>
                <a:cs typeface="Calibri"/>
              </a:defRPr>
            </a:lvl4pPr>
            <a:lvl5pPr marL="2057400" indent="-228600" defTabSz="914400" eaLnBrk="1" latinLnBrk="0" hangingPunct="1">
              <a:lnSpc>
                <a:spcPct val="90000"/>
              </a:lnSpc>
              <a:spcBef>
                <a:spcPts val="500"/>
              </a:spcBef>
              <a:buFont typeface="Arial"/>
              <a:buChar char="•"/>
              <a:defRPr sz="1800">
                <a:solidFill>
                  <a:schemeClr val="bg1"/>
                </a:solidFill>
                <a:latin typeface="Calibri"/>
                <a:ea typeface="+mn-ea"/>
                <a:cs typeface="Calibri"/>
              </a:defRPr>
            </a:lvl5pPr>
            <a:lvl6pPr marL="2514600" indent="-228600">
              <a:lnSpc>
                <a:spcPct val="90000"/>
              </a:lnSpc>
              <a:spcBef>
                <a:spcPts val="500"/>
              </a:spcBef>
              <a:buFont typeface="Arial"/>
              <a:buChar char="•"/>
              <a:defRPr sz="1800">
                <a:latin typeface="+mn-lt"/>
                <a:ea typeface="+mn-ea"/>
              </a:defRPr>
            </a:lvl6pPr>
            <a:lvl7pPr marL="2971800" indent="-228600">
              <a:lnSpc>
                <a:spcPct val="90000"/>
              </a:lnSpc>
              <a:spcBef>
                <a:spcPts val="500"/>
              </a:spcBef>
              <a:buFont typeface="Arial"/>
              <a:buChar char="•"/>
              <a:defRPr sz="1800">
                <a:latin typeface="+mn-lt"/>
                <a:ea typeface="+mn-ea"/>
              </a:defRPr>
            </a:lvl7pPr>
            <a:lvl8pPr marL="3429000" indent="-228600">
              <a:lnSpc>
                <a:spcPct val="90000"/>
              </a:lnSpc>
              <a:spcBef>
                <a:spcPts val="500"/>
              </a:spcBef>
              <a:buFont typeface="Arial"/>
              <a:buChar char="•"/>
              <a:defRPr sz="1800">
                <a:latin typeface="+mn-lt"/>
                <a:ea typeface="+mn-ea"/>
              </a:defRPr>
            </a:lvl8pPr>
            <a:lvl9pPr marL="3886200" indent="-228600">
              <a:lnSpc>
                <a:spcPct val="90000"/>
              </a:lnSpc>
              <a:spcBef>
                <a:spcPts val="500"/>
              </a:spcBef>
              <a:buFont typeface="Arial"/>
              <a:buChar char="•"/>
              <a:defRPr sz="1800">
                <a:latin typeface="+mn-lt"/>
                <a:ea typeface="+mn-ea"/>
              </a:defRPr>
            </a:lvl9pPr>
          </a:lstStyle>
          <a:p>
            <a:pPr algn="ctr" fontAlgn="base">
              <a:spcAft>
                <a:spcPct val="0"/>
              </a:spcAft>
            </a:pPr>
            <a:r>
              <a:rPr lang="en-US" sz="1600" dirty="0">
                <a:solidFill>
                  <a:prstClr val="white"/>
                </a:solidFill>
                <a:latin typeface="Franklin Gothic Demi" panose="020B0703020102020204" pitchFamily="34" charset="0"/>
              </a:rPr>
              <a:t>Unsupervised approaches</a:t>
            </a:r>
          </a:p>
        </p:txBody>
      </p:sp>
      <p:sp>
        <p:nvSpPr>
          <p:cNvPr id="141" name="Titre 1">
            <a:extLst>
              <a:ext uri="{FF2B5EF4-FFF2-40B4-BE49-F238E27FC236}">
                <a16:creationId xmlns:a16="http://schemas.microsoft.com/office/drawing/2014/main" id="{8BF2A117-9449-4E45-91CD-0D72A7F7A6CF}"/>
              </a:ext>
            </a:extLst>
          </p:cNvPr>
          <p:cNvSpPr txBox="1">
            <a:spLocks/>
          </p:cNvSpPr>
          <p:nvPr/>
        </p:nvSpPr>
        <p:spPr bwMode="auto">
          <a:xfrm>
            <a:off x="68621" y="54637"/>
            <a:ext cx="5506679" cy="856433"/>
          </a:xfrm>
          <a:prstGeom prst="rect">
            <a:avLst/>
          </a:prstGeom>
          <a:solidFill>
            <a:schemeClr val="tx1">
              <a:lumMod val="95000"/>
              <a:lumOff val="5000"/>
            </a:schemeClr>
          </a:solidFill>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lang="fr-FR" sz="2800" kern="1200" dirty="0">
                <a:solidFill>
                  <a:schemeClr val="bg1"/>
                </a:solidFill>
                <a:latin typeface="Avenir 35 Light" pitchFamily="20" charset="0"/>
                <a:ea typeface="ヒラギノ角ゴ Pro W3" pitchFamily="114" charset="-128"/>
                <a:cs typeface="ヒラギノ角ゴ Pro W3" charset="0"/>
              </a:defRPr>
            </a:lvl1pPr>
            <a:lvl2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2pPr>
            <a:lvl3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3pPr>
            <a:lvl4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4pPr>
            <a:lvl5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altLang="fr-FR" sz="2400" dirty="0">
                <a:solidFill>
                  <a:prstClr val="white"/>
                </a:solidFill>
                <a:latin typeface="Franklin Gothic Demi Cond" panose="020B0706030402020204" pitchFamily="34" charset="0"/>
                <a:ea typeface="ヒラギノ角ゴ Pro W3" charset="-128"/>
              </a:rPr>
              <a:t>Exemple (1) :  </a:t>
            </a:r>
            <a:r>
              <a:rPr lang="fr-FR" altLang="fr-FR" sz="2400" dirty="0" err="1">
                <a:solidFill>
                  <a:prstClr val="white"/>
                </a:solidFill>
                <a:latin typeface="Franklin Gothic Demi Cond" panose="020B0706030402020204" pitchFamily="34" charset="0"/>
                <a:ea typeface="ヒラギノ角ゴ Pro W3" charset="-128"/>
              </a:rPr>
              <a:t>Persons</a:t>
            </a:r>
            <a:r>
              <a:rPr lang="fr-FR" altLang="fr-FR" sz="2400" dirty="0">
                <a:solidFill>
                  <a:prstClr val="white"/>
                </a:solidFill>
                <a:latin typeface="Franklin Gothic Demi Cond" panose="020B0706030402020204" pitchFamily="34" charset="0"/>
                <a:ea typeface="ヒラギノ角ゴ Pro W3" charset="-128"/>
              </a:rPr>
              <a:t> living with HIV</a:t>
            </a:r>
          </a:p>
          <a:p>
            <a:r>
              <a:rPr lang="fr-FR" altLang="fr-FR" sz="2000" i="1" dirty="0">
                <a:solidFill>
                  <a:prstClr val="white"/>
                </a:solidFill>
                <a:latin typeface="Franklin Gothic Book" panose="020B0503020102020204" pitchFamily="34" charset="0"/>
                <a:ea typeface="ヒラギノ角ゴ Pro W3" charset="-128"/>
              </a:rPr>
              <a:t>Identification of </a:t>
            </a:r>
            <a:r>
              <a:rPr lang="fr-FR" altLang="fr-FR" sz="2000" i="1" dirty="0" err="1">
                <a:solidFill>
                  <a:prstClr val="white"/>
                </a:solidFill>
                <a:latin typeface="Franklin Gothic Book" panose="020B0503020102020204" pitchFamily="34" charset="0"/>
                <a:ea typeface="ヒラギノ角ゴ Pro W3" charset="-128"/>
              </a:rPr>
              <a:t>chronic</a:t>
            </a:r>
            <a:r>
              <a:rPr lang="fr-FR" altLang="fr-FR" sz="2000" i="1" dirty="0">
                <a:solidFill>
                  <a:prstClr val="white"/>
                </a:solidFill>
                <a:latin typeface="Franklin Gothic Book" panose="020B0503020102020204" pitchFamily="34" charset="0"/>
                <a:ea typeface="ヒラギノ角ゴ Pro W3" charset="-128"/>
              </a:rPr>
              <a:t> inflammation profiles</a:t>
            </a:r>
            <a:endParaRPr lang="fr-FR" altLang="fr-FR" sz="1600" i="1" dirty="0">
              <a:solidFill>
                <a:prstClr val="white"/>
              </a:solidFill>
              <a:latin typeface="Franklin Gothic Book" panose="020B0503020102020204" pitchFamily="34" charset="0"/>
              <a:ea typeface="ヒラギノ角ゴ Pro W3" charset="-128"/>
            </a:endParaRPr>
          </a:p>
        </p:txBody>
      </p:sp>
      <p:sp>
        <p:nvSpPr>
          <p:cNvPr id="142" name="Titre 1">
            <a:extLst>
              <a:ext uri="{FF2B5EF4-FFF2-40B4-BE49-F238E27FC236}">
                <a16:creationId xmlns:a16="http://schemas.microsoft.com/office/drawing/2014/main" id="{1A5DE2AB-6FF1-4DEB-80CA-6FF0DB7A6EBF}"/>
              </a:ext>
            </a:extLst>
          </p:cNvPr>
          <p:cNvSpPr txBox="1">
            <a:spLocks/>
          </p:cNvSpPr>
          <p:nvPr/>
        </p:nvSpPr>
        <p:spPr>
          <a:xfrm>
            <a:off x="4743469" y="6299257"/>
            <a:ext cx="6893870" cy="539537"/>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altLang="fr-FR" sz="900" b="1" dirty="0">
                <a:latin typeface="Arial" panose="020B0604020202020204" pitchFamily="34" charset="0"/>
                <a:cs typeface="Arial" panose="020B0604020202020204" pitchFamily="34" charset="0"/>
              </a:rPr>
              <a:t>Patterns of inflammation and comorbidity in Human Immunodeficiency Virus (HIV) infection: a clustering analysis from the CARDAMONE study.</a:t>
            </a:r>
            <a:br>
              <a:rPr lang="en-US" altLang="fr-FR" sz="1600" dirty="0">
                <a:latin typeface="Arial" panose="020B0604020202020204" pitchFamily="34" charset="0"/>
                <a:cs typeface="Arial" panose="020B0604020202020204" pitchFamily="34" charset="0"/>
              </a:rPr>
            </a:br>
            <a:r>
              <a:rPr lang="en-US" sz="700" dirty="0">
                <a:latin typeface="Arial" panose="020B0604020202020204" pitchFamily="34" charset="0"/>
                <a:cs typeface="Arial" panose="020B0604020202020204" pitchFamily="34" charset="0"/>
              </a:rPr>
              <a:t>S </a:t>
            </a:r>
            <a:r>
              <a:rPr lang="en-US" sz="700" dirty="0" err="1">
                <a:latin typeface="Arial" panose="020B0604020202020204" pitchFamily="34" charset="0"/>
                <a:cs typeface="Arial" panose="020B0604020202020204" pitchFamily="34" charset="0"/>
              </a:rPr>
              <a:t>Zebachi</a:t>
            </a:r>
            <a:r>
              <a:rPr lang="en-US" sz="700" dirty="0">
                <a:latin typeface="Arial" panose="020B0604020202020204" pitchFamily="34" charset="0"/>
                <a:cs typeface="Arial" panose="020B0604020202020204" pitchFamily="34" charset="0"/>
              </a:rPr>
              <a:t>, S </a:t>
            </a:r>
            <a:r>
              <a:rPr lang="en-US" sz="700" dirty="0" err="1">
                <a:latin typeface="Arial" panose="020B0604020202020204" pitchFamily="34" charset="0"/>
                <a:cs typeface="Arial" panose="020B0604020202020204" pitchFamily="34" charset="0"/>
              </a:rPr>
              <a:t>Hüe</a:t>
            </a:r>
            <a:r>
              <a:rPr lang="en-US" sz="700" dirty="0">
                <a:latin typeface="Arial" panose="020B0604020202020204" pitchFamily="34" charset="0"/>
                <a:cs typeface="Arial" panose="020B0604020202020204" pitchFamily="34" charset="0"/>
              </a:rPr>
              <a:t>, L Boyer, S </a:t>
            </a:r>
            <a:r>
              <a:rPr lang="en-US" sz="700" dirty="0" err="1">
                <a:latin typeface="Arial" panose="020B0604020202020204" pitchFamily="34" charset="0"/>
                <a:cs typeface="Arial" panose="020B0604020202020204" pitchFamily="34" charset="0"/>
              </a:rPr>
              <a:t>Gallien</a:t>
            </a:r>
            <a:r>
              <a:rPr lang="en-US" sz="700" dirty="0">
                <a:latin typeface="Arial" panose="020B0604020202020204" pitchFamily="34" charset="0"/>
                <a:cs typeface="Arial" panose="020B0604020202020204" pitchFamily="34" charset="0"/>
              </a:rPr>
              <a:t>, M </a:t>
            </a:r>
            <a:r>
              <a:rPr lang="en-US" sz="700" dirty="0" err="1">
                <a:latin typeface="Arial" panose="020B0604020202020204" pitchFamily="34" charset="0"/>
                <a:cs typeface="Arial" panose="020B0604020202020204" pitchFamily="34" charset="0"/>
              </a:rPr>
              <a:t>Surenaud</a:t>
            </a:r>
            <a:r>
              <a:rPr lang="en-US" sz="700" dirty="0">
                <a:latin typeface="Arial" panose="020B0604020202020204" pitchFamily="34" charset="0"/>
                <a:cs typeface="Arial" panose="020B0604020202020204" pitchFamily="34" charset="0"/>
              </a:rPr>
              <a:t>, JL Lopez Zaragoza, JD </a:t>
            </a:r>
            <a:r>
              <a:rPr lang="en-US" sz="700" dirty="0" err="1">
                <a:latin typeface="Arial" panose="020B0604020202020204" pitchFamily="34" charset="0"/>
                <a:cs typeface="Arial" panose="020B0604020202020204" pitchFamily="34" charset="0"/>
              </a:rPr>
              <a:t>Lelièvre</a:t>
            </a:r>
            <a:r>
              <a:rPr lang="en-US" sz="700" dirty="0">
                <a:latin typeface="Arial" panose="020B0604020202020204" pitchFamily="34" charset="0"/>
                <a:cs typeface="Arial" panose="020B0604020202020204" pitchFamily="34" charset="0"/>
              </a:rPr>
              <a:t>, S </a:t>
            </a:r>
            <a:r>
              <a:rPr lang="en-US" sz="700" dirty="0" err="1">
                <a:latin typeface="Arial" panose="020B0604020202020204" pitchFamily="34" charset="0"/>
                <a:cs typeface="Arial" panose="020B0604020202020204" pitchFamily="34" charset="0"/>
              </a:rPr>
              <a:t>Gallien</a:t>
            </a:r>
            <a:r>
              <a:rPr lang="en-US" sz="700" dirty="0">
                <a:latin typeface="Arial" panose="020B0604020202020204" pitchFamily="34" charset="0"/>
                <a:cs typeface="Arial" panose="020B0604020202020204" pitchFamily="34" charset="0"/>
              </a:rPr>
              <a:t> and E Audureau</a:t>
            </a:r>
            <a:endParaRPr lang="en-US" sz="1600" dirty="0"/>
          </a:p>
        </p:txBody>
      </p:sp>
      <p:pic>
        <p:nvPicPr>
          <p:cNvPr id="143" name="Picture 3">
            <a:extLst>
              <a:ext uri="{FF2B5EF4-FFF2-40B4-BE49-F238E27FC236}">
                <a16:creationId xmlns:a16="http://schemas.microsoft.com/office/drawing/2014/main" id="{C1B501FD-3985-4964-A64C-67199FEA65C5}"/>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440335" y="6321576"/>
            <a:ext cx="783275" cy="41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5">
            <a:extLst>
              <a:ext uri="{FF2B5EF4-FFF2-40B4-BE49-F238E27FC236}">
                <a16:creationId xmlns:a16="http://schemas.microsoft.com/office/drawing/2014/main" id="{31526A88-AAAF-4592-8255-759207F82D3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337834" y="5848391"/>
            <a:ext cx="972741" cy="35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 name="Picture 6">
            <a:extLst>
              <a:ext uri="{FF2B5EF4-FFF2-40B4-BE49-F238E27FC236}">
                <a16:creationId xmlns:a16="http://schemas.microsoft.com/office/drawing/2014/main" id="{D08FE86B-2793-40E3-B39C-ABA90928F06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83140" y="5779535"/>
            <a:ext cx="1048940" cy="41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 name="Picture 7">
            <a:extLst>
              <a:ext uri="{FF2B5EF4-FFF2-40B4-BE49-F238E27FC236}">
                <a16:creationId xmlns:a16="http://schemas.microsoft.com/office/drawing/2014/main" id="{E40E95FA-EC70-408F-B2EA-171F602EBFED}"/>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47918" y="6230754"/>
            <a:ext cx="710803" cy="55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10F0A7D2-CAAD-437B-B4E0-54D707C2EDE2}"/>
              </a:ext>
            </a:extLst>
          </p:cNvPr>
          <p:cNvSpPr/>
          <p:nvPr/>
        </p:nvSpPr>
        <p:spPr>
          <a:xfrm>
            <a:off x="0" y="2356"/>
            <a:ext cx="12192000" cy="6858000"/>
          </a:xfrm>
          <a:prstGeom prst="rect">
            <a:avLst/>
          </a:prstGeom>
          <a:solidFill>
            <a:schemeClr val="tx1">
              <a:lumMod val="5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grpSp>
        <p:nvGrpSpPr>
          <p:cNvPr id="148" name="Groupe 147">
            <a:extLst>
              <a:ext uri="{FF2B5EF4-FFF2-40B4-BE49-F238E27FC236}">
                <a16:creationId xmlns:a16="http://schemas.microsoft.com/office/drawing/2014/main" id="{495E83DF-47C0-44ED-A865-4D009EFCFD25}"/>
              </a:ext>
            </a:extLst>
          </p:cNvPr>
          <p:cNvGrpSpPr/>
          <p:nvPr/>
        </p:nvGrpSpPr>
        <p:grpSpPr>
          <a:xfrm>
            <a:off x="700087" y="3039780"/>
            <a:ext cx="10848975" cy="2636838"/>
            <a:chOff x="-1263649" y="4119406"/>
            <a:chExt cx="10848975" cy="2636838"/>
          </a:xfrm>
        </p:grpSpPr>
        <p:grpSp>
          <p:nvGrpSpPr>
            <p:cNvPr id="149" name="Groupe 148">
              <a:extLst>
                <a:ext uri="{FF2B5EF4-FFF2-40B4-BE49-F238E27FC236}">
                  <a16:creationId xmlns:a16="http://schemas.microsoft.com/office/drawing/2014/main" id="{C9406222-0BA3-43A2-ABA5-3FFDC27B4501}"/>
                </a:ext>
              </a:extLst>
            </p:cNvPr>
            <p:cNvGrpSpPr/>
            <p:nvPr/>
          </p:nvGrpSpPr>
          <p:grpSpPr>
            <a:xfrm>
              <a:off x="-1263649" y="4119406"/>
              <a:ext cx="10848975" cy="2636838"/>
              <a:chOff x="671512" y="2709862"/>
              <a:chExt cx="10848975" cy="2636838"/>
            </a:xfrm>
          </p:grpSpPr>
          <p:pic>
            <p:nvPicPr>
              <p:cNvPr id="151" name="Image 150">
                <a:extLst>
                  <a:ext uri="{FF2B5EF4-FFF2-40B4-BE49-F238E27FC236}">
                    <a16:creationId xmlns:a16="http://schemas.microsoft.com/office/drawing/2014/main" id="{1664272D-2831-4800-BB9C-36699EB69560}"/>
                  </a:ext>
                </a:extLst>
              </p:cNvPr>
              <p:cNvPicPr>
                <a:picLocks noChangeAspect="1"/>
              </p:cNvPicPr>
              <p:nvPr/>
            </p:nvPicPr>
            <p:blipFill>
              <a:blip r:embed="rId28"/>
              <a:stretch>
                <a:fillRect/>
              </a:stretch>
            </p:blipFill>
            <p:spPr>
              <a:xfrm>
                <a:off x="719137" y="2709862"/>
                <a:ext cx="10753725" cy="1438275"/>
              </a:xfrm>
              <a:prstGeom prst="rect">
                <a:avLst/>
              </a:prstGeom>
            </p:spPr>
          </p:pic>
          <p:pic>
            <p:nvPicPr>
              <p:cNvPr id="152" name="Image 151">
                <a:extLst>
                  <a:ext uri="{FF2B5EF4-FFF2-40B4-BE49-F238E27FC236}">
                    <a16:creationId xmlns:a16="http://schemas.microsoft.com/office/drawing/2014/main" id="{627FDB97-FF3A-481C-9427-41F8E6C45811}"/>
                  </a:ext>
                </a:extLst>
              </p:cNvPr>
              <p:cNvPicPr>
                <a:picLocks noChangeAspect="1"/>
              </p:cNvPicPr>
              <p:nvPr/>
            </p:nvPicPr>
            <p:blipFill>
              <a:blip r:embed="rId29"/>
              <a:stretch>
                <a:fillRect/>
              </a:stretch>
            </p:blipFill>
            <p:spPr>
              <a:xfrm>
                <a:off x="671512" y="4127500"/>
                <a:ext cx="10848975" cy="1219200"/>
              </a:xfrm>
              <a:prstGeom prst="rect">
                <a:avLst/>
              </a:prstGeom>
            </p:spPr>
          </p:pic>
        </p:grpSp>
        <p:sp>
          <p:nvSpPr>
            <p:cNvPr id="150" name="ZoneTexte 149">
              <a:extLst>
                <a:ext uri="{FF2B5EF4-FFF2-40B4-BE49-F238E27FC236}">
                  <a16:creationId xmlns:a16="http://schemas.microsoft.com/office/drawing/2014/main" id="{E24F4A24-D894-486E-AF9E-099937F18C43}"/>
                </a:ext>
              </a:extLst>
            </p:cNvPr>
            <p:cNvSpPr txBox="1"/>
            <p:nvPr/>
          </p:nvSpPr>
          <p:spPr>
            <a:xfrm>
              <a:off x="8630649" y="5146797"/>
              <a:ext cx="894156" cy="369332"/>
            </a:xfrm>
            <a:prstGeom prst="rect">
              <a:avLst/>
            </a:prstGeom>
            <a:noFill/>
          </p:spPr>
          <p:txBody>
            <a:bodyPr wrap="none" rtlCol="0">
              <a:spAutoFit/>
            </a:bodyPr>
            <a:lstStyle/>
            <a:p>
              <a:r>
                <a:rPr lang="fr-FR" dirty="0">
                  <a:solidFill>
                    <a:schemeClr val="bg1"/>
                  </a:solidFill>
                  <a:latin typeface="Franklin Gothic Book" panose="020B0503020102020204" pitchFamily="34" charset="0"/>
                </a:rPr>
                <a:t>P-value</a:t>
              </a:r>
            </a:p>
          </p:txBody>
        </p:sp>
      </p:grpSp>
    </p:spTree>
    <p:extLst>
      <p:ext uri="{BB962C8B-B14F-4D97-AF65-F5344CB8AC3E}">
        <p14:creationId xmlns:p14="http://schemas.microsoft.com/office/powerpoint/2010/main" val="2028450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8"/>
                                        </p:tgtEl>
                                        <p:attrNameLst>
                                          <p:attrName>style.visibility</p:attrName>
                                        </p:attrNameLst>
                                      </p:cBhvr>
                                      <p:to>
                                        <p:strVal val="visible"/>
                                      </p:to>
                                    </p:set>
                                    <p:animEffect transition="in" filter="fade">
                                      <p:cBhvr>
                                        <p:cTn id="15"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itre 1">
            <a:extLst>
              <a:ext uri="{FF2B5EF4-FFF2-40B4-BE49-F238E27FC236}">
                <a16:creationId xmlns:a16="http://schemas.microsoft.com/office/drawing/2014/main" id="{8BF2A117-9449-4E45-91CD-0D72A7F7A6CF}"/>
              </a:ext>
            </a:extLst>
          </p:cNvPr>
          <p:cNvSpPr txBox="1">
            <a:spLocks/>
          </p:cNvSpPr>
          <p:nvPr/>
        </p:nvSpPr>
        <p:spPr bwMode="auto">
          <a:xfrm>
            <a:off x="68621" y="54638"/>
            <a:ext cx="3576279" cy="491462"/>
          </a:xfrm>
          <a:prstGeom prst="rect">
            <a:avLst/>
          </a:prstGeom>
          <a:solidFill>
            <a:schemeClr val="tx1">
              <a:lumMod val="95000"/>
              <a:lumOff val="5000"/>
            </a:schemeClr>
          </a:solidFill>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lang="fr-FR" sz="2800" kern="1200" dirty="0">
                <a:solidFill>
                  <a:schemeClr val="bg1"/>
                </a:solidFill>
                <a:latin typeface="Avenir 35 Light" pitchFamily="20" charset="0"/>
                <a:ea typeface="ヒラギノ角ゴ Pro W3" pitchFamily="114" charset="-128"/>
                <a:cs typeface="ヒラギノ角ゴ Pro W3" charset="0"/>
              </a:defRPr>
            </a:lvl1pPr>
            <a:lvl2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2pPr>
            <a:lvl3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3pPr>
            <a:lvl4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4pPr>
            <a:lvl5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altLang="fr-FR" sz="2000" dirty="0">
                <a:solidFill>
                  <a:prstClr val="white"/>
                </a:solidFill>
                <a:latin typeface="Franklin Gothic Demi Cond" panose="020B0706030402020204" pitchFamily="34" charset="0"/>
                <a:ea typeface="ヒラギノ角ゴ Pro W3" charset="-128"/>
              </a:rPr>
              <a:t>Exemple (2) :  </a:t>
            </a:r>
            <a:r>
              <a:rPr lang="fr-FR" altLang="fr-FR" sz="2000" dirty="0" err="1">
                <a:solidFill>
                  <a:prstClr val="white"/>
                </a:solidFill>
                <a:latin typeface="Franklin Gothic Demi Cond" panose="020B0706030402020204" pitchFamily="34" charset="0"/>
                <a:ea typeface="ヒラギノ角ゴ Pro W3" charset="-128"/>
              </a:rPr>
              <a:t>Cardiac</a:t>
            </a:r>
            <a:r>
              <a:rPr lang="fr-FR" altLang="fr-FR" sz="2000" dirty="0">
                <a:solidFill>
                  <a:prstClr val="white"/>
                </a:solidFill>
                <a:latin typeface="Franklin Gothic Demi Cond" panose="020B0706030402020204" pitchFamily="34" charset="0"/>
                <a:ea typeface="ヒラギノ角ゴ Pro W3" charset="-128"/>
              </a:rPr>
              <a:t> </a:t>
            </a:r>
            <a:r>
              <a:rPr lang="fr-FR" altLang="fr-FR" sz="2000" dirty="0" err="1">
                <a:solidFill>
                  <a:prstClr val="white"/>
                </a:solidFill>
                <a:latin typeface="Franklin Gothic Demi Cond" panose="020B0706030402020204" pitchFamily="34" charset="0"/>
                <a:ea typeface="ヒラギノ角ゴ Pro W3" charset="-128"/>
              </a:rPr>
              <a:t>Amyloidosis</a:t>
            </a:r>
            <a:r>
              <a:rPr lang="fr-FR" altLang="fr-FR" sz="2000" dirty="0">
                <a:solidFill>
                  <a:prstClr val="white"/>
                </a:solidFill>
                <a:latin typeface="Franklin Gothic Demi Cond" panose="020B0706030402020204" pitchFamily="34" charset="0"/>
                <a:ea typeface="ヒラギノ角ゴ Pro W3" charset="-128"/>
              </a:rPr>
              <a:t> </a:t>
            </a:r>
          </a:p>
        </p:txBody>
      </p:sp>
      <p:pic>
        <p:nvPicPr>
          <p:cNvPr id="9" name="Image 8">
            <a:extLst>
              <a:ext uri="{FF2B5EF4-FFF2-40B4-BE49-F238E27FC236}">
                <a16:creationId xmlns:a16="http://schemas.microsoft.com/office/drawing/2014/main" id="{3D1B66E6-6214-4EF8-8427-E9D01D2609D8}"/>
              </a:ext>
            </a:extLst>
          </p:cNvPr>
          <p:cNvPicPr/>
          <p:nvPr/>
        </p:nvPicPr>
        <p:blipFill rotWithShape="1">
          <a:blip r:embed="rId3" cstate="print">
            <a:extLst>
              <a:ext uri="{28A0092B-C50C-407E-A947-70E740481C1C}">
                <a14:useLocalDpi xmlns:a14="http://schemas.microsoft.com/office/drawing/2010/main" val="0"/>
              </a:ext>
            </a:extLst>
          </a:blip>
          <a:srcRect b="31602"/>
          <a:stretch/>
        </p:blipFill>
        <p:spPr bwMode="auto">
          <a:xfrm>
            <a:off x="857340" y="729868"/>
            <a:ext cx="10477319" cy="5398264"/>
          </a:xfrm>
          <a:prstGeom prst="rect">
            <a:avLst/>
          </a:prstGeom>
          <a:noFill/>
          <a:ln>
            <a:noFill/>
          </a:ln>
          <a:extLst>
            <a:ext uri="{53640926-AAD7-44D8-BBD7-CCE9431645EC}">
              <a14:shadowObscured xmlns:a14="http://schemas.microsoft.com/office/drawing/2010/main"/>
            </a:ext>
          </a:extLst>
        </p:spPr>
      </p:pic>
      <p:sp>
        <p:nvSpPr>
          <p:cNvPr id="11" name="ZoneTexte 10">
            <a:extLst>
              <a:ext uri="{FF2B5EF4-FFF2-40B4-BE49-F238E27FC236}">
                <a16:creationId xmlns:a16="http://schemas.microsoft.com/office/drawing/2014/main" id="{784351E4-D621-4AEF-951B-EDF3C03B6D64}"/>
              </a:ext>
            </a:extLst>
          </p:cNvPr>
          <p:cNvSpPr txBox="1"/>
          <p:nvPr/>
        </p:nvSpPr>
        <p:spPr>
          <a:xfrm>
            <a:off x="3935185" y="0"/>
            <a:ext cx="7729945" cy="646331"/>
          </a:xfrm>
          <a:prstGeom prst="rect">
            <a:avLst/>
          </a:prstGeom>
          <a:noFill/>
        </p:spPr>
        <p:txBody>
          <a:bodyPr wrap="square">
            <a:spAutoFit/>
          </a:bodyPr>
          <a:lstStyle/>
          <a:p>
            <a:r>
              <a:rPr lang="en-GB" sz="1800" b="1" dirty="0"/>
              <a:t>To identify and characterize cardiac amyloidosis subtypes</a:t>
            </a:r>
            <a:r>
              <a:rPr lang="en-US" sz="1800" dirty="0"/>
              <a:t> based on clinical and cardiologic features</a:t>
            </a:r>
          </a:p>
        </p:txBody>
      </p:sp>
      <p:sp>
        <p:nvSpPr>
          <p:cNvPr id="13" name="ZoneTexte 12">
            <a:extLst>
              <a:ext uri="{FF2B5EF4-FFF2-40B4-BE49-F238E27FC236}">
                <a16:creationId xmlns:a16="http://schemas.microsoft.com/office/drawing/2014/main" id="{FAA7CA4F-DF74-431F-B58C-81ACD73D45C4}"/>
              </a:ext>
            </a:extLst>
          </p:cNvPr>
          <p:cNvSpPr txBox="1"/>
          <p:nvPr/>
        </p:nvSpPr>
        <p:spPr>
          <a:xfrm>
            <a:off x="238399" y="6213321"/>
            <a:ext cx="8565967" cy="523220"/>
          </a:xfrm>
          <a:prstGeom prst="rect">
            <a:avLst/>
          </a:prstGeom>
          <a:noFill/>
        </p:spPr>
        <p:txBody>
          <a:bodyPr wrap="square">
            <a:spAutoFit/>
          </a:bodyPr>
          <a:lstStyle/>
          <a:p>
            <a:pPr marL="0" marR="0">
              <a:spcBef>
                <a:spcPts val="0"/>
              </a:spcBef>
              <a:spcAft>
                <a:spcPts val="0"/>
              </a:spcAft>
            </a:pPr>
            <a:r>
              <a:rPr lang="en-GB" sz="1400" i="1" dirty="0"/>
              <a:t>Assessing cardiac amyloidosis subtypes through unsupervised clustering analysis: implications for diagnosis and risk stratification. </a:t>
            </a:r>
            <a:r>
              <a:rPr lang="en-GB" sz="1400" i="1" dirty="0" err="1"/>
              <a:t>Bonnefous</a:t>
            </a:r>
            <a:r>
              <a:rPr lang="en-GB" sz="1400" i="1" dirty="0"/>
              <a:t> L,…, Audureau E </a:t>
            </a:r>
            <a:endParaRPr lang="fr-FR" sz="1400" i="1" dirty="0"/>
          </a:p>
        </p:txBody>
      </p:sp>
    </p:spTree>
    <p:extLst>
      <p:ext uri="{BB962C8B-B14F-4D97-AF65-F5344CB8AC3E}">
        <p14:creationId xmlns:p14="http://schemas.microsoft.com/office/powerpoint/2010/main" val="3492323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itre 1">
            <a:extLst>
              <a:ext uri="{FF2B5EF4-FFF2-40B4-BE49-F238E27FC236}">
                <a16:creationId xmlns:a16="http://schemas.microsoft.com/office/drawing/2014/main" id="{8BF2A117-9449-4E45-91CD-0D72A7F7A6CF}"/>
              </a:ext>
            </a:extLst>
          </p:cNvPr>
          <p:cNvSpPr txBox="1">
            <a:spLocks/>
          </p:cNvSpPr>
          <p:nvPr/>
        </p:nvSpPr>
        <p:spPr bwMode="auto">
          <a:xfrm>
            <a:off x="68621" y="54638"/>
            <a:ext cx="3576279" cy="491462"/>
          </a:xfrm>
          <a:prstGeom prst="rect">
            <a:avLst/>
          </a:prstGeom>
          <a:solidFill>
            <a:schemeClr val="tx1">
              <a:lumMod val="95000"/>
              <a:lumOff val="5000"/>
            </a:schemeClr>
          </a:solidFill>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lang="fr-FR" sz="2800" kern="1200" dirty="0">
                <a:solidFill>
                  <a:schemeClr val="bg1"/>
                </a:solidFill>
                <a:latin typeface="Avenir 35 Light" pitchFamily="20" charset="0"/>
                <a:ea typeface="ヒラギノ角ゴ Pro W3" pitchFamily="114" charset="-128"/>
                <a:cs typeface="ヒラギノ角ゴ Pro W3" charset="0"/>
              </a:defRPr>
            </a:lvl1pPr>
            <a:lvl2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2pPr>
            <a:lvl3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3pPr>
            <a:lvl4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4pPr>
            <a:lvl5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altLang="fr-FR" sz="2000" dirty="0">
                <a:solidFill>
                  <a:prstClr val="white"/>
                </a:solidFill>
                <a:latin typeface="Franklin Gothic Demi Cond" panose="020B0706030402020204" pitchFamily="34" charset="0"/>
                <a:ea typeface="ヒラギノ角ゴ Pro W3" charset="-128"/>
              </a:rPr>
              <a:t>Exemple (2) :  </a:t>
            </a:r>
            <a:r>
              <a:rPr lang="fr-FR" altLang="fr-FR" sz="2000" dirty="0" err="1">
                <a:solidFill>
                  <a:prstClr val="white"/>
                </a:solidFill>
                <a:latin typeface="Franklin Gothic Demi Cond" panose="020B0706030402020204" pitchFamily="34" charset="0"/>
                <a:ea typeface="ヒラギノ角ゴ Pro W3" charset="-128"/>
              </a:rPr>
              <a:t>Cardiac</a:t>
            </a:r>
            <a:r>
              <a:rPr lang="fr-FR" altLang="fr-FR" sz="2000" dirty="0">
                <a:solidFill>
                  <a:prstClr val="white"/>
                </a:solidFill>
                <a:latin typeface="Franklin Gothic Demi Cond" panose="020B0706030402020204" pitchFamily="34" charset="0"/>
                <a:ea typeface="ヒラギノ角ゴ Pro W3" charset="-128"/>
              </a:rPr>
              <a:t> </a:t>
            </a:r>
            <a:r>
              <a:rPr lang="fr-FR" altLang="fr-FR" sz="2000" dirty="0" err="1">
                <a:solidFill>
                  <a:prstClr val="white"/>
                </a:solidFill>
                <a:latin typeface="Franklin Gothic Demi Cond" panose="020B0706030402020204" pitchFamily="34" charset="0"/>
                <a:ea typeface="ヒラギノ角ゴ Pro W3" charset="-128"/>
              </a:rPr>
              <a:t>Amyloidosis</a:t>
            </a:r>
            <a:r>
              <a:rPr lang="fr-FR" altLang="fr-FR" sz="2000" dirty="0">
                <a:solidFill>
                  <a:prstClr val="white"/>
                </a:solidFill>
                <a:latin typeface="Franklin Gothic Demi Cond" panose="020B0706030402020204" pitchFamily="34" charset="0"/>
                <a:ea typeface="ヒラギノ角ゴ Pro W3" charset="-128"/>
              </a:rPr>
              <a:t> </a:t>
            </a:r>
          </a:p>
        </p:txBody>
      </p:sp>
      <p:pic>
        <p:nvPicPr>
          <p:cNvPr id="2" name="Image 1">
            <a:extLst>
              <a:ext uri="{FF2B5EF4-FFF2-40B4-BE49-F238E27FC236}">
                <a16:creationId xmlns:a16="http://schemas.microsoft.com/office/drawing/2014/main" id="{DFE426C6-BE89-4A3F-A503-017208496AC6}"/>
              </a:ext>
            </a:extLst>
          </p:cNvPr>
          <p:cNvPicPr>
            <a:picLocks noChangeAspect="1"/>
          </p:cNvPicPr>
          <p:nvPr/>
        </p:nvPicPr>
        <p:blipFill rotWithShape="1">
          <a:blip r:embed="rId3"/>
          <a:srcRect t="10529"/>
          <a:stretch/>
        </p:blipFill>
        <p:spPr>
          <a:xfrm>
            <a:off x="0" y="1228270"/>
            <a:ext cx="6867472" cy="5186863"/>
          </a:xfrm>
          <a:prstGeom prst="rect">
            <a:avLst/>
          </a:prstGeom>
        </p:spPr>
      </p:pic>
      <p:pic>
        <p:nvPicPr>
          <p:cNvPr id="5" name="Image 4">
            <a:extLst>
              <a:ext uri="{FF2B5EF4-FFF2-40B4-BE49-F238E27FC236}">
                <a16:creationId xmlns:a16="http://schemas.microsoft.com/office/drawing/2014/main" id="{1DB76451-3708-4B69-95B6-6F29FB1BBDE9}"/>
              </a:ext>
            </a:extLst>
          </p:cNvPr>
          <p:cNvPicPr>
            <a:picLocks noChangeAspect="1"/>
          </p:cNvPicPr>
          <p:nvPr/>
        </p:nvPicPr>
        <p:blipFill rotWithShape="1">
          <a:blip r:embed="rId4">
            <a:extLst>
              <a:ext uri="{28A0092B-C50C-407E-A947-70E740481C1C}">
                <a14:useLocalDpi xmlns:a14="http://schemas.microsoft.com/office/drawing/2010/main" val="0"/>
              </a:ext>
            </a:extLst>
          </a:blip>
          <a:srcRect l="6211" t="7963" r="13519" b="4952"/>
          <a:stretch/>
        </p:blipFill>
        <p:spPr>
          <a:xfrm>
            <a:off x="5905458" y="442867"/>
            <a:ext cx="6217921" cy="5972266"/>
          </a:xfrm>
          <a:prstGeom prst="rect">
            <a:avLst/>
          </a:prstGeom>
        </p:spPr>
      </p:pic>
    </p:spTree>
    <p:extLst>
      <p:ext uri="{BB962C8B-B14F-4D97-AF65-F5344CB8AC3E}">
        <p14:creationId xmlns:p14="http://schemas.microsoft.com/office/powerpoint/2010/main" val="2381949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89D47A-BAD3-45BB-AA99-CBEF8E3F39B3}"/>
              </a:ext>
            </a:extLst>
          </p:cNvPr>
          <p:cNvSpPr>
            <a:spLocks noGrp="1"/>
          </p:cNvSpPr>
          <p:nvPr>
            <p:ph type="title"/>
          </p:nvPr>
        </p:nvSpPr>
        <p:spPr>
          <a:xfrm>
            <a:off x="-13759" y="2132855"/>
            <a:ext cx="12216341" cy="2301985"/>
          </a:xfrm>
        </p:spPr>
        <p:txBody>
          <a:bodyPr>
            <a:normAutofit/>
          </a:bodyPr>
          <a:lstStyle/>
          <a:p>
            <a:pPr marL="447675" indent="-11113" algn="l"/>
            <a:r>
              <a:rPr lang="fr-FR" dirty="0" err="1"/>
              <a:t>Electronic</a:t>
            </a:r>
            <a:r>
              <a:rPr lang="fr-FR" dirty="0"/>
              <a:t> </a:t>
            </a:r>
            <a:r>
              <a:rPr lang="fr-FR" dirty="0" err="1"/>
              <a:t>Health</a:t>
            </a:r>
            <a:r>
              <a:rPr lang="fr-FR" dirty="0"/>
              <a:t> Records and large </a:t>
            </a:r>
            <a:r>
              <a:rPr lang="fr-FR" dirty="0" err="1"/>
              <a:t>medico</a:t>
            </a:r>
            <a:r>
              <a:rPr lang="fr-FR" dirty="0"/>
              <a:t>-administrative </a:t>
            </a:r>
            <a:r>
              <a:rPr lang="fr-FR" dirty="0" err="1"/>
              <a:t>databases</a:t>
            </a:r>
            <a:br>
              <a:rPr lang="fr-FR" dirty="0"/>
            </a:br>
            <a:br>
              <a:rPr lang="fr-FR" dirty="0"/>
            </a:br>
            <a:r>
              <a:rPr lang="fr-FR" sz="2000" b="0" i="1" dirty="0" err="1"/>
              <a:t>Enlarging</a:t>
            </a:r>
            <a:r>
              <a:rPr lang="fr-FR" sz="2000" b="0" i="1" dirty="0"/>
              <a:t> the scope…</a:t>
            </a:r>
            <a:endParaRPr lang="fr-FR" b="0" i="1" dirty="0"/>
          </a:p>
        </p:txBody>
      </p:sp>
    </p:spTree>
    <p:extLst>
      <p:ext uri="{BB962C8B-B14F-4D97-AF65-F5344CB8AC3E}">
        <p14:creationId xmlns:p14="http://schemas.microsoft.com/office/powerpoint/2010/main" val="3286702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0DE2CF-3C21-4769-A833-657AD2DCFCE4}"/>
              </a:ext>
            </a:extLst>
          </p:cNvPr>
          <p:cNvSpPr/>
          <p:nvPr/>
        </p:nvSpPr>
        <p:spPr>
          <a:xfrm>
            <a:off x="282448" y="288598"/>
            <a:ext cx="11553951" cy="622153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3" name="Image 2">
            <a:extLst>
              <a:ext uri="{FF2B5EF4-FFF2-40B4-BE49-F238E27FC236}">
                <a16:creationId xmlns:a16="http://schemas.microsoft.com/office/drawing/2014/main" id="{0836C2F2-87D5-48AB-BB9C-A0422895070B}"/>
              </a:ext>
            </a:extLst>
          </p:cNvPr>
          <p:cNvPicPr>
            <a:picLocks noChangeAspect="1"/>
          </p:cNvPicPr>
          <p:nvPr/>
        </p:nvPicPr>
        <p:blipFill>
          <a:blip r:embed="rId2"/>
          <a:stretch>
            <a:fillRect/>
          </a:stretch>
        </p:blipFill>
        <p:spPr>
          <a:xfrm>
            <a:off x="477603" y="623003"/>
            <a:ext cx="2265597" cy="1598211"/>
          </a:xfrm>
          <a:prstGeom prst="rect">
            <a:avLst/>
          </a:prstGeom>
        </p:spPr>
      </p:pic>
      <p:sp>
        <p:nvSpPr>
          <p:cNvPr id="5" name="ZoneTexte 4">
            <a:extLst>
              <a:ext uri="{FF2B5EF4-FFF2-40B4-BE49-F238E27FC236}">
                <a16:creationId xmlns:a16="http://schemas.microsoft.com/office/drawing/2014/main" id="{53F9DA2D-5CCB-46C8-B6DB-D3763D2566D9}"/>
              </a:ext>
            </a:extLst>
          </p:cNvPr>
          <p:cNvSpPr txBox="1"/>
          <p:nvPr/>
        </p:nvSpPr>
        <p:spPr>
          <a:xfrm>
            <a:off x="3120887" y="623003"/>
            <a:ext cx="8189844" cy="6740307"/>
          </a:xfrm>
          <a:prstGeom prst="rect">
            <a:avLst/>
          </a:prstGeom>
          <a:noFill/>
        </p:spPr>
        <p:txBody>
          <a:bodyPr wrap="square" rtlCol="0">
            <a:spAutoFit/>
          </a:bodyPr>
          <a:lstStyle/>
          <a:p>
            <a:r>
              <a:rPr lang="en-US" sz="2400" b="1" dirty="0">
                <a:solidFill>
                  <a:schemeClr val="bg1"/>
                </a:solidFill>
              </a:rPr>
              <a:t>Clinical Epidemiology and Ageing (</a:t>
            </a:r>
            <a:r>
              <a:rPr lang="en-US" sz="2400" b="1" dirty="0" err="1">
                <a:solidFill>
                  <a:schemeClr val="bg1"/>
                </a:solidFill>
              </a:rPr>
              <a:t>CEpiA</a:t>
            </a:r>
            <a:r>
              <a:rPr lang="en-US" sz="2400" b="1" dirty="0">
                <a:solidFill>
                  <a:schemeClr val="bg1"/>
                </a:solidFill>
              </a:rPr>
              <a:t>)</a:t>
            </a:r>
          </a:p>
          <a:p>
            <a:r>
              <a:rPr lang="en-US" i="1" dirty="0">
                <a:solidFill>
                  <a:schemeClr val="bg1"/>
                </a:solidFill>
              </a:rPr>
              <a:t>Geriatrics, Primary Care and Public Health</a:t>
            </a:r>
          </a:p>
          <a:p>
            <a:endParaRPr lang="en-US" b="1" dirty="0">
              <a:solidFill>
                <a:schemeClr val="bg1"/>
              </a:solidFill>
            </a:endParaRPr>
          </a:p>
          <a:p>
            <a:endParaRPr lang="en-US" b="1" dirty="0">
              <a:solidFill>
                <a:schemeClr val="bg1"/>
              </a:solidFill>
            </a:endParaRPr>
          </a:p>
          <a:p>
            <a:r>
              <a:rPr lang="en-US" i="1" dirty="0">
                <a:solidFill>
                  <a:schemeClr val="bg1"/>
                </a:solidFill>
              </a:rPr>
              <a:t>Epidemiologists, biostatisticians, geriatricians and general </a:t>
            </a:r>
            <a:r>
              <a:rPr lang="en-US" i="1" dirty="0" err="1">
                <a:solidFill>
                  <a:schemeClr val="bg1"/>
                </a:solidFill>
              </a:rPr>
              <a:t>practioners</a:t>
            </a:r>
            <a:endParaRPr lang="en-US" i="1"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sz="2000" b="1" dirty="0">
                <a:solidFill>
                  <a:schemeClr val="bg1"/>
                </a:solidFill>
              </a:rPr>
              <a:t>Heterogeneity of older subjects with/without multimorbidity and concepts of frailty</a:t>
            </a:r>
          </a:p>
          <a:p>
            <a:pPr marL="285750" indent="-285750">
              <a:buFont typeface="Arial" panose="020B0604020202020204" pitchFamily="34" charset="0"/>
              <a:buChar char="•"/>
            </a:pPr>
            <a:endParaRPr lang="en-US" sz="2000" b="1" dirty="0">
              <a:solidFill>
                <a:schemeClr val="bg1"/>
              </a:solidFill>
            </a:endParaRPr>
          </a:p>
          <a:p>
            <a:pPr marL="447675" indent="-285750">
              <a:buFont typeface="Calibri" panose="020F0502020204030204" pitchFamily="34" charset="0"/>
              <a:buChar char="–"/>
            </a:pPr>
            <a:r>
              <a:rPr lang="en-US" sz="2000" dirty="0">
                <a:solidFill>
                  <a:schemeClr val="bg1"/>
                </a:solidFill>
              </a:rPr>
              <a:t>Characterization of </a:t>
            </a:r>
            <a:r>
              <a:rPr lang="en-US" sz="2000" b="1" dirty="0">
                <a:solidFill>
                  <a:srgbClr val="FFC000"/>
                </a:solidFill>
              </a:rPr>
              <a:t>vulnerability profiles</a:t>
            </a:r>
          </a:p>
          <a:p>
            <a:pPr marL="447675" indent="-285750">
              <a:buFont typeface="Calibri" panose="020F0502020204030204" pitchFamily="34" charset="0"/>
              <a:buChar char="–"/>
            </a:pPr>
            <a:r>
              <a:rPr lang="en-US" sz="2000" b="1" dirty="0">
                <a:solidFill>
                  <a:srgbClr val="FFC000"/>
                </a:solidFill>
              </a:rPr>
              <a:t>Detection of at-risk patients  </a:t>
            </a:r>
          </a:p>
          <a:p>
            <a:pPr marL="447675" indent="-285750">
              <a:buFont typeface="Calibri" panose="020F0502020204030204" pitchFamily="34" charset="0"/>
              <a:buChar char="–"/>
            </a:pPr>
            <a:r>
              <a:rPr lang="en-US" sz="2000" dirty="0">
                <a:solidFill>
                  <a:schemeClr val="bg1"/>
                </a:solidFill>
              </a:rPr>
              <a:t>Evaluation of </a:t>
            </a:r>
            <a:r>
              <a:rPr lang="en-US" sz="2000" b="1" dirty="0">
                <a:solidFill>
                  <a:srgbClr val="FFC000"/>
                </a:solidFill>
              </a:rPr>
              <a:t>prognosis</a:t>
            </a:r>
            <a:r>
              <a:rPr lang="en-US" sz="2000" dirty="0">
                <a:solidFill>
                  <a:schemeClr val="bg1"/>
                </a:solidFill>
              </a:rPr>
              <a:t> and </a:t>
            </a:r>
            <a:r>
              <a:rPr lang="en-US" sz="2000" b="1" dirty="0">
                <a:solidFill>
                  <a:srgbClr val="FFC000"/>
                </a:solidFill>
              </a:rPr>
              <a:t>efficacy of treatments and interventions </a:t>
            </a:r>
            <a:r>
              <a:rPr lang="en-US" sz="2000" dirty="0">
                <a:solidFill>
                  <a:schemeClr val="bg1"/>
                </a:solidFill>
              </a:rPr>
              <a:t>in real life setting</a:t>
            </a:r>
            <a:endParaRPr lang="en-US" sz="2000" b="1" dirty="0">
              <a:solidFill>
                <a:srgbClr val="FFC000"/>
              </a:solidFill>
            </a:endParaRP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i="1" dirty="0">
                <a:solidFill>
                  <a:schemeClr val="bg1"/>
                </a:solidFill>
              </a:rPr>
              <a:t>Methods</a:t>
            </a:r>
          </a:p>
          <a:p>
            <a:pPr marL="742950" lvl="1" indent="-285750">
              <a:buFont typeface="Arial" panose="020B0604020202020204" pitchFamily="34" charset="0"/>
              <a:buChar char="•"/>
            </a:pPr>
            <a:r>
              <a:rPr lang="en-US" sz="2000" dirty="0">
                <a:solidFill>
                  <a:schemeClr val="bg1"/>
                </a:solidFill>
              </a:rPr>
              <a:t>Use of conventional modeling and regression approaches</a:t>
            </a:r>
          </a:p>
          <a:p>
            <a:pPr marL="742950" lvl="1" indent="-285750">
              <a:buFont typeface="Arial" panose="020B0604020202020204" pitchFamily="34" charset="0"/>
              <a:buChar char="•"/>
            </a:pPr>
            <a:r>
              <a:rPr lang="en-US" sz="2000" dirty="0">
                <a:solidFill>
                  <a:schemeClr val="bg1"/>
                </a:solidFill>
              </a:rPr>
              <a:t>Growing interest in </a:t>
            </a:r>
            <a:r>
              <a:rPr lang="en-US" sz="2000" b="1" dirty="0">
                <a:solidFill>
                  <a:srgbClr val="FFC000"/>
                </a:solidFill>
              </a:rPr>
              <a:t>machine learning </a:t>
            </a:r>
            <a:r>
              <a:rPr lang="en-US" sz="2000" dirty="0">
                <a:solidFill>
                  <a:schemeClr val="bg1"/>
                </a:solidFill>
              </a:rPr>
              <a:t>approaches on high-dimensional databases to more fully capture patients’ complexity</a:t>
            </a:r>
            <a:endParaRPr lang="en-US" sz="2000" b="1"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dirty="0">
              <a:solidFill>
                <a:schemeClr val="bg1"/>
              </a:solidFill>
            </a:endParaRPr>
          </a:p>
        </p:txBody>
      </p:sp>
      <p:pic>
        <p:nvPicPr>
          <p:cNvPr id="7" name="Image 6">
            <a:extLst>
              <a:ext uri="{FF2B5EF4-FFF2-40B4-BE49-F238E27FC236}">
                <a16:creationId xmlns:a16="http://schemas.microsoft.com/office/drawing/2014/main" id="{8F18B232-DA45-4E28-B113-3592253B1F30}"/>
              </a:ext>
            </a:extLst>
          </p:cNvPr>
          <p:cNvPicPr>
            <a:picLocks noChangeAspect="1"/>
          </p:cNvPicPr>
          <p:nvPr/>
        </p:nvPicPr>
        <p:blipFill>
          <a:blip r:embed="rId3"/>
          <a:stretch>
            <a:fillRect/>
          </a:stretch>
        </p:blipFill>
        <p:spPr>
          <a:xfrm>
            <a:off x="513296" y="2722539"/>
            <a:ext cx="2194209" cy="1643132"/>
          </a:xfrm>
          <a:prstGeom prst="rect">
            <a:avLst/>
          </a:prstGeom>
        </p:spPr>
      </p:pic>
      <p:cxnSp>
        <p:nvCxnSpPr>
          <p:cNvPr id="9" name="Connecteur droit 8">
            <a:extLst>
              <a:ext uri="{FF2B5EF4-FFF2-40B4-BE49-F238E27FC236}">
                <a16:creationId xmlns:a16="http://schemas.microsoft.com/office/drawing/2014/main" id="{A6CA976B-3D57-45D0-8B13-DC367C808CDE}"/>
              </a:ext>
            </a:extLst>
          </p:cNvPr>
          <p:cNvCxnSpPr>
            <a:cxnSpLocks/>
          </p:cNvCxnSpPr>
          <p:nvPr/>
        </p:nvCxnSpPr>
        <p:spPr>
          <a:xfrm>
            <a:off x="3185160" y="1615440"/>
            <a:ext cx="780796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894B5E8E-7518-45C8-81F8-25E19154A8BB}"/>
              </a:ext>
            </a:extLst>
          </p:cNvPr>
          <p:cNvSpPr txBox="1"/>
          <p:nvPr/>
        </p:nvSpPr>
        <p:spPr>
          <a:xfrm>
            <a:off x="477603" y="4452121"/>
            <a:ext cx="1917384" cy="369332"/>
          </a:xfrm>
          <a:prstGeom prst="rect">
            <a:avLst/>
          </a:prstGeom>
          <a:noFill/>
        </p:spPr>
        <p:txBody>
          <a:bodyPr wrap="none" rtlCol="0">
            <a:spAutoFit/>
          </a:bodyPr>
          <a:lstStyle/>
          <a:p>
            <a:r>
              <a:rPr lang="fr-FR" dirty="0" err="1">
                <a:solidFill>
                  <a:schemeClr val="bg1"/>
                </a:solidFill>
              </a:rPr>
              <a:t>Dir</a:t>
            </a:r>
            <a:r>
              <a:rPr lang="fr-FR" dirty="0">
                <a:solidFill>
                  <a:schemeClr val="bg1"/>
                </a:solidFill>
              </a:rPr>
              <a:t>. S </a:t>
            </a:r>
            <a:r>
              <a:rPr lang="fr-FR" dirty="0" err="1">
                <a:solidFill>
                  <a:schemeClr val="bg1"/>
                </a:solidFill>
              </a:rPr>
              <a:t>Bastuji</a:t>
            </a:r>
            <a:r>
              <a:rPr lang="fr-FR" dirty="0">
                <a:solidFill>
                  <a:schemeClr val="bg1"/>
                </a:solidFill>
              </a:rPr>
              <a:t>-Garin</a:t>
            </a:r>
          </a:p>
        </p:txBody>
      </p:sp>
    </p:spTree>
    <p:extLst>
      <p:ext uri="{BB962C8B-B14F-4D97-AF65-F5344CB8AC3E}">
        <p14:creationId xmlns:p14="http://schemas.microsoft.com/office/powerpoint/2010/main" val="277700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8" end="8"/>
                                            </p:txEl>
                                          </p:spTgt>
                                        </p:tgtEl>
                                        <p:attrNameLst>
                                          <p:attrName>style.visibility</p:attrName>
                                        </p:attrNameLst>
                                      </p:cBhvr>
                                      <p:to>
                                        <p:strVal val="visible"/>
                                      </p:to>
                                    </p:set>
                                    <p:animEffect transition="in" filter="fade">
                                      <p:cBhvr>
                                        <p:cTn id="12" dur="500"/>
                                        <p:tgtEl>
                                          <p:spTgt spid="5">
                                            <p:txEl>
                                              <p:pRg st="8" end="8"/>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animEffect transition="in" filter="fade">
                                      <p:cBhvr>
                                        <p:cTn id="15" dur="500"/>
                                        <p:tgtEl>
                                          <p:spTgt spid="5">
                                            <p:txEl>
                                              <p:pRg st="9" end="9"/>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10" end="10"/>
                                            </p:txEl>
                                          </p:spTgt>
                                        </p:tgtEl>
                                        <p:attrNameLst>
                                          <p:attrName>style.visibility</p:attrName>
                                        </p:attrNameLst>
                                      </p:cBhvr>
                                      <p:to>
                                        <p:strVal val="visible"/>
                                      </p:to>
                                    </p:set>
                                    <p:animEffect transition="in" filter="fade">
                                      <p:cBhvr>
                                        <p:cTn id="18" dur="500"/>
                                        <p:tgtEl>
                                          <p:spTgt spid="5">
                                            <p:txEl>
                                              <p:pRg st="10" end="1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animEffect transition="in" filter="fade">
                                      <p:cBhvr>
                                        <p:cTn id="23" dur="500"/>
                                        <p:tgtEl>
                                          <p:spTgt spid="5">
                                            <p:txEl>
                                              <p:pRg st="12" end="1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13" end="13"/>
                                            </p:txEl>
                                          </p:spTgt>
                                        </p:tgtEl>
                                        <p:attrNameLst>
                                          <p:attrName>style.visibility</p:attrName>
                                        </p:attrNameLst>
                                      </p:cBhvr>
                                      <p:to>
                                        <p:strVal val="visible"/>
                                      </p:to>
                                    </p:set>
                                    <p:animEffect transition="in" filter="fade">
                                      <p:cBhvr>
                                        <p:cTn id="26" dur="500"/>
                                        <p:tgtEl>
                                          <p:spTgt spid="5">
                                            <p:txEl>
                                              <p:pRg st="13" end="1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14" end="14"/>
                                            </p:txEl>
                                          </p:spTgt>
                                        </p:tgtEl>
                                        <p:attrNameLst>
                                          <p:attrName>style.visibility</p:attrName>
                                        </p:attrNameLst>
                                      </p:cBhvr>
                                      <p:to>
                                        <p:strVal val="visible"/>
                                      </p:to>
                                    </p:set>
                                    <p:animEffect transition="in" filter="fade">
                                      <p:cBhvr>
                                        <p:cTn id="29"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Une image contenant texte, carte&#10;&#10;Description générée automatiquement">
            <a:extLst>
              <a:ext uri="{FF2B5EF4-FFF2-40B4-BE49-F238E27FC236}">
                <a16:creationId xmlns:a16="http://schemas.microsoft.com/office/drawing/2014/main" id="{FFAEE861-C32E-40A3-8615-E999CD35E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8648" y="0"/>
            <a:ext cx="3826212" cy="6857999"/>
          </a:xfrm>
          <a:prstGeom prst="rect">
            <a:avLst/>
          </a:prstGeom>
        </p:spPr>
      </p:pic>
      <p:sp>
        <p:nvSpPr>
          <p:cNvPr id="13" name="Titre 1">
            <a:extLst>
              <a:ext uri="{FF2B5EF4-FFF2-40B4-BE49-F238E27FC236}">
                <a16:creationId xmlns:a16="http://schemas.microsoft.com/office/drawing/2014/main" id="{EE44FAB7-83C2-40DB-8B7D-8F5836AD0342}"/>
              </a:ext>
            </a:extLst>
          </p:cNvPr>
          <p:cNvSpPr txBox="1">
            <a:spLocks/>
          </p:cNvSpPr>
          <p:nvPr/>
        </p:nvSpPr>
        <p:spPr>
          <a:xfrm>
            <a:off x="251883" y="206055"/>
            <a:ext cx="7164917" cy="1234125"/>
          </a:xfrm>
          <a:prstGeom prst="rect">
            <a:avLst/>
          </a:prstGeom>
          <a:gradFill flip="none" rotWithShape="1">
            <a:gsLst>
              <a:gs pos="0">
                <a:schemeClr val="tx2">
                  <a:lumMod val="75000"/>
                </a:schemeClr>
              </a:gs>
              <a:gs pos="100000">
                <a:schemeClr val="tx2">
                  <a:lumMod val="75000"/>
                  <a:alpha val="0"/>
                </a:schemeClr>
              </a:gs>
            </a:gsLst>
            <a:lin ang="0" scaled="1"/>
            <a:tileRect/>
          </a:gradFill>
          <a:ln w="25400" cap="flat" cmpd="sng" algn="ctr">
            <a:noFill/>
            <a:prstDash val="solid"/>
          </a:ln>
          <a:effectLst>
            <a:outerShdw blurRad="50800" dist="38100" dir="5400000" algn="t" rotWithShape="0">
              <a:prstClr val="black">
                <a:alpha val="40000"/>
              </a:prstClr>
            </a:outerShdw>
          </a:effectLst>
        </p:spPr>
        <p:txBody>
          <a:bodyPr rtlCol="0" anchor="ctr"/>
          <a:lstStyle>
            <a:lvl1pPr marL="182563" indent="0" algn="l" defTabSz="914400" rtl="0" eaLnBrk="1" latinLnBrk="0" hangingPunct="1">
              <a:spcBef>
                <a:spcPct val="0"/>
              </a:spcBef>
              <a:buNone/>
              <a:defRPr lang="fr-FR" sz="3200" b="0" kern="1200">
                <a:solidFill>
                  <a:schemeClr val="lt1"/>
                </a:solidFill>
                <a:latin typeface="Franklin Gothic Demi" panose="020B0703020102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2800" dirty="0"/>
              <a:t>AI Chair </a:t>
            </a:r>
            <a:r>
              <a:rPr lang="fr-FR" sz="2800" dirty="0" err="1"/>
              <a:t>project</a:t>
            </a:r>
            <a:endParaRPr lang="fr-FR" sz="2800" dirty="0"/>
          </a:p>
          <a:p>
            <a:r>
              <a:rPr lang="fr-FR" sz="2000" dirty="0"/>
              <a:t>Entrepôt de données de Santé (EDS) </a:t>
            </a:r>
          </a:p>
          <a:p>
            <a:r>
              <a:rPr lang="fr-FR" sz="1600" dirty="0"/>
              <a:t>AP-HP, </a:t>
            </a:r>
            <a:r>
              <a:rPr lang="fr-FR" sz="1600" dirty="0" err="1"/>
              <a:t>CentraleSupelec</a:t>
            </a:r>
            <a:r>
              <a:rPr lang="fr-FR" sz="1600" dirty="0"/>
              <a:t>, INRIA</a:t>
            </a:r>
          </a:p>
        </p:txBody>
      </p:sp>
      <p:sp>
        <p:nvSpPr>
          <p:cNvPr id="15" name="Espace réservé du contenu 2">
            <a:extLst>
              <a:ext uri="{FF2B5EF4-FFF2-40B4-BE49-F238E27FC236}">
                <a16:creationId xmlns:a16="http://schemas.microsoft.com/office/drawing/2014/main" id="{857E2231-9CD4-44E4-B0BF-56FD3303ED22}"/>
              </a:ext>
            </a:extLst>
          </p:cNvPr>
          <p:cNvSpPr txBox="1">
            <a:spLocks/>
          </p:cNvSpPr>
          <p:nvPr/>
        </p:nvSpPr>
        <p:spPr>
          <a:xfrm>
            <a:off x="438350" y="1597025"/>
            <a:ext cx="7783630" cy="435133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800" b="1" dirty="0"/>
              <a:t>Data </a:t>
            </a:r>
            <a:r>
              <a:rPr lang="fr-FR" sz="2800" b="1" dirty="0" err="1"/>
              <a:t>from</a:t>
            </a:r>
            <a:r>
              <a:rPr lang="fr-FR" sz="2800" b="1" dirty="0"/>
              <a:t> </a:t>
            </a:r>
            <a:r>
              <a:rPr lang="fr-FR" sz="2800" b="1" dirty="0" err="1"/>
              <a:t>medical</a:t>
            </a:r>
            <a:r>
              <a:rPr lang="fr-FR" sz="2800" b="1" dirty="0"/>
              <a:t> </a:t>
            </a:r>
            <a:r>
              <a:rPr lang="fr-FR" sz="2800" b="1" dirty="0" err="1"/>
              <a:t>electronic</a:t>
            </a:r>
            <a:r>
              <a:rPr lang="fr-FR" sz="2800" b="1" dirty="0"/>
              <a:t> </a:t>
            </a:r>
            <a:r>
              <a:rPr lang="fr-FR" sz="2800" b="1" dirty="0" err="1"/>
              <a:t>health</a:t>
            </a:r>
            <a:r>
              <a:rPr lang="fr-FR" sz="2800" b="1" dirty="0"/>
              <a:t> records</a:t>
            </a:r>
          </a:p>
          <a:p>
            <a:pPr lvl="1"/>
            <a:r>
              <a:rPr lang="fr-FR" sz="2400" dirty="0" err="1"/>
              <a:t>Health</a:t>
            </a:r>
            <a:r>
              <a:rPr lang="fr-FR" sz="2400" dirty="0"/>
              <a:t> Data repository (</a:t>
            </a:r>
            <a:r>
              <a:rPr lang="fr-FR" sz="2400" b="1" dirty="0">
                <a:solidFill>
                  <a:schemeClr val="accent1"/>
                </a:solidFill>
              </a:rPr>
              <a:t>EDS</a:t>
            </a:r>
            <a:r>
              <a:rPr lang="fr-FR" sz="2400" dirty="0"/>
              <a:t>) AP-HP</a:t>
            </a:r>
          </a:p>
          <a:p>
            <a:pPr lvl="1"/>
            <a:r>
              <a:rPr lang="fr-FR" sz="2400" b="1" dirty="0" err="1"/>
              <a:t>Structured</a:t>
            </a:r>
            <a:r>
              <a:rPr lang="fr-FR" sz="2400" dirty="0"/>
              <a:t> </a:t>
            </a:r>
            <a:r>
              <a:rPr lang="fr-FR" sz="2400" i="1" dirty="0"/>
              <a:t>and</a:t>
            </a:r>
            <a:r>
              <a:rPr lang="fr-FR" sz="2400" dirty="0"/>
              <a:t> </a:t>
            </a:r>
            <a:r>
              <a:rPr lang="fr-FR" sz="2400" b="1" dirty="0" err="1"/>
              <a:t>unstructured</a:t>
            </a:r>
            <a:r>
              <a:rPr lang="fr-FR" sz="2400" b="1" dirty="0"/>
              <a:t> </a:t>
            </a:r>
          </a:p>
          <a:p>
            <a:pPr lvl="1"/>
            <a:r>
              <a:rPr lang="fr-FR" sz="1800" i="1" dirty="0" err="1"/>
              <a:t>Clinical</a:t>
            </a:r>
            <a:r>
              <a:rPr lang="fr-FR" sz="1800" i="1" dirty="0"/>
              <a:t> (diagnoses, </a:t>
            </a:r>
            <a:r>
              <a:rPr lang="fr-FR" sz="1800" i="1" dirty="0" err="1"/>
              <a:t>text</a:t>
            </a:r>
            <a:r>
              <a:rPr lang="fr-FR" sz="1800" i="1" dirty="0"/>
              <a:t> </a:t>
            </a:r>
            <a:r>
              <a:rPr lang="fr-FR" sz="1800" i="1" dirty="0" err="1"/>
              <a:t>mining</a:t>
            </a:r>
            <a:r>
              <a:rPr lang="fr-FR" sz="1800" i="1" dirty="0"/>
              <a:t> </a:t>
            </a:r>
            <a:r>
              <a:rPr lang="fr-FR" sz="1800" i="1" dirty="0" err="1"/>
              <a:t>from</a:t>
            </a:r>
            <a:r>
              <a:rPr lang="fr-FR" sz="1800" i="1" dirty="0"/>
              <a:t> </a:t>
            </a:r>
            <a:r>
              <a:rPr lang="fr-FR" sz="1800" i="1" dirty="0" err="1"/>
              <a:t>hospitalization</a:t>
            </a:r>
            <a:r>
              <a:rPr lang="fr-FR" sz="1800" i="1" dirty="0"/>
              <a:t> reports) </a:t>
            </a:r>
            <a:r>
              <a:rPr lang="fr-FR" sz="1800" i="1" dirty="0" err="1"/>
              <a:t>imaging</a:t>
            </a:r>
            <a:r>
              <a:rPr lang="fr-FR" sz="1800" i="1" dirty="0"/>
              <a:t>, prescriptions, care </a:t>
            </a:r>
            <a:r>
              <a:rPr lang="fr-FR" sz="1800" i="1" dirty="0" err="1"/>
              <a:t>pathways</a:t>
            </a:r>
            <a:r>
              <a:rPr lang="fr-FR" sz="1800" i="1" dirty="0"/>
              <a:t>, etc.</a:t>
            </a:r>
          </a:p>
          <a:p>
            <a:pPr lvl="1"/>
            <a:endParaRPr lang="fr-FR" sz="2400" dirty="0"/>
          </a:p>
          <a:p>
            <a:r>
              <a:rPr lang="fr-FR" sz="2800" b="1" dirty="0"/>
              <a:t>Machine </a:t>
            </a:r>
            <a:r>
              <a:rPr lang="fr-FR" sz="2800" b="1" dirty="0" err="1"/>
              <a:t>learning</a:t>
            </a:r>
            <a:r>
              <a:rPr lang="fr-FR" sz="2800" b="1" dirty="0"/>
              <a:t> and </a:t>
            </a:r>
            <a:r>
              <a:rPr lang="fr-FR" sz="2800" b="1" dirty="0" err="1"/>
              <a:t>deep</a:t>
            </a:r>
            <a:r>
              <a:rPr lang="fr-FR" sz="2800" b="1" dirty="0"/>
              <a:t> </a:t>
            </a:r>
            <a:r>
              <a:rPr lang="fr-FR" sz="2800" b="1" dirty="0" err="1"/>
              <a:t>learning</a:t>
            </a:r>
            <a:endParaRPr lang="fr-FR" sz="1800" i="1" dirty="0"/>
          </a:p>
          <a:p>
            <a:pPr lvl="1"/>
            <a:r>
              <a:rPr lang="fr-FR" sz="2400" b="1" dirty="0">
                <a:solidFill>
                  <a:schemeClr val="accent1"/>
                </a:solidFill>
              </a:rPr>
              <a:t>Patients </a:t>
            </a:r>
            <a:r>
              <a:rPr lang="fr-FR" sz="2400" b="1" dirty="0" err="1">
                <a:solidFill>
                  <a:schemeClr val="accent1"/>
                </a:solidFill>
              </a:rPr>
              <a:t>representations</a:t>
            </a:r>
            <a:endParaRPr lang="fr-FR" sz="2400" b="1" dirty="0">
              <a:solidFill>
                <a:schemeClr val="accent1"/>
              </a:solidFill>
            </a:endParaRPr>
          </a:p>
          <a:p>
            <a:pPr lvl="1"/>
            <a:r>
              <a:rPr lang="fr-FR" sz="2400" b="1" dirty="0">
                <a:solidFill>
                  <a:schemeClr val="accent1"/>
                </a:solidFill>
              </a:rPr>
              <a:t>Diagnostic and </a:t>
            </a:r>
            <a:r>
              <a:rPr lang="fr-FR" sz="2400" b="1" dirty="0" err="1">
                <a:solidFill>
                  <a:schemeClr val="accent1"/>
                </a:solidFill>
              </a:rPr>
              <a:t>prognostic</a:t>
            </a:r>
            <a:r>
              <a:rPr lang="fr-FR" sz="2400" b="1" dirty="0">
                <a:solidFill>
                  <a:schemeClr val="accent1"/>
                </a:solidFill>
              </a:rPr>
              <a:t> </a:t>
            </a:r>
            <a:r>
              <a:rPr lang="fr-FR" sz="2400" b="1" dirty="0" err="1">
                <a:solidFill>
                  <a:schemeClr val="accent1"/>
                </a:solidFill>
              </a:rPr>
              <a:t>predictions</a:t>
            </a:r>
            <a:endParaRPr lang="fr-FR" sz="2400" b="1" dirty="0">
              <a:solidFill>
                <a:schemeClr val="accent1"/>
              </a:solidFill>
            </a:endParaRPr>
          </a:p>
          <a:p>
            <a:pPr lvl="1"/>
            <a:r>
              <a:rPr lang="fr-FR" sz="2400" b="1" dirty="0" err="1">
                <a:solidFill>
                  <a:schemeClr val="accent1"/>
                </a:solidFill>
              </a:rPr>
              <a:t>Personalized</a:t>
            </a:r>
            <a:r>
              <a:rPr lang="fr-FR" sz="2400" b="1" dirty="0">
                <a:solidFill>
                  <a:schemeClr val="accent1"/>
                </a:solidFill>
              </a:rPr>
              <a:t> </a:t>
            </a:r>
            <a:r>
              <a:rPr lang="fr-FR" sz="2400" b="1" dirty="0" err="1">
                <a:solidFill>
                  <a:schemeClr val="accent1"/>
                </a:solidFill>
              </a:rPr>
              <a:t>medicine</a:t>
            </a:r>
            <a:endParaRPr lang="fr-FR" sz="2400" b="1" dirty="0">
              <a:solidFill>
                <a:schemeClr val="accent1"/>
              </a:solidFill>
            </a:endParaRPr>
          </a:p>
        </p:txBody>
      </p:sp>
    </p:spTree>
    <p:extLst>
      <p:ext uri="{BB962C8B-B14F-4D97-AF65-F5344CB8AC3E}">
        <p14:creationId xmlns:p14="http://schemas.microsoft.com/office/powerpoint/2010/main" val="218242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5" end="5"/>
                                            </p:txEl>
                                          </p:spTgt>
                                        </p:tgtEl>
                                        <p:attrNameLst>
                                          <p:attrName>style.visibility</p:attrName>
                                        </p:attrNameLst>
                                      </p:cBhvr>
                                      <p:to>
                                        <p:strVal val="visible"/>
                                      </p:to>
                                    </p:set>
                                    <p:animEffect transition="in" filter="fade">
                                      <p:cBhvr>
                                        <p:cTn id="7" dur="500"/>
                                        <p:tgtEl>
                                          <p:spTgt spid="15">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6" end="6"/>
                                            </p:txEl>
                                          </p:spTgt>
                                        </p:tgtEl>
                                        <p:attrNameLst>
                                          <p:attrName>style.visibility</p:attrName>
                                        </p:attrNameLst>
                                      </p:cBhvr>
                                      <p:to>
                                        <p:strVal val="visible"/>
                                      </p:to>
                                    </p:set>
                                    <p:animEffect transition="in" filter="fade">
                                      <p:cBhvr>
                                        <p:cTn id="10" dur="500"/>
                                        <p:tgtEl>
                                          <p:spTgt spid="15">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xEl>
                                              <p:pRg st="7" end="7"/>
                                            </p:txEl>
                                          </p:spTgt>
                                        </p:tgtEl>
                                        <p:attrNameLst>
                                          <p:attrName>style.visibility</p:attrName>
                                        </p:attrNameLst>
                                      </p:cBhvr>
                                      <p:to>
                                        <p:strVal val="visible"/>
                                      </p:to>
                                    </p:set>
                                    <p:animEffect transition="in" filter="fade">
                                      <p:cBhvr>
                                        <p:cTn id="13" dur="500"/>
                                        <p:tgtEl>
                                          <p:spTgt spid="15">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xEl>
                                              <p:pRg st="8" end="8"/>
                                            </p:txEl>
                                          </p:spTgt>
                                        </p:tgtEl>
                                        <p:attrNameLst>
                                          <p:attrName>style.visibility</p:attrName>
                                        </p:attrNameLst>
                                      </p:cBhvr>
                                      <p:to>
                                        <p:strVal val="visible"/>
                                      </p:to>
                                    </p:set>
                                    <p:animEffect transition="in" filter="fade">
                                      <p:cBhvr>
                                        <p:cTn id="16" dur="500"/>
                                        <p:tgtEl>
                                          <p:spTgt spid="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22B57B-6A47-4CEB-8FE0-7D552F00AC09}"/>
              </a:ext>
            </a:extLst>
          </p:cNvPr>
          <p:cNvSpPr/>
          <p:nvPr/>
        </p:nvSpPr>
        <p:spPr>
          <a:xfrm>
            <a:off x="98323" y="337309"/>
            <a:ext cx="8004020" cy="400110"/>
          </a:xfrm>
          <a:prstGeom prst="rect">
            <a:avLst/>
          </a:prstGeom>
        </p:spPr>
        <p:txBody>
          <a:bodyPr wrap="square">
            <a:spAutoFit/>
          </a:bodyPr>
          <a:lstStyle/>
          <a:p>
            <a:pPr marL="179388" marR="154940" lvl="0" indent="0" algn="l" defTabSz="914400" rtl="0" eaLnBrk="1" fontAlgn="auto" latinLnBrk="0" hangingPunct="1">
              <a:lnSpc>
                <a:spcPct val="100000"/>
              </a:lnSpc>
              <a:spcBef>
                <a:spcPts val="200"/>
              </a:spcBef>
              <a:spcAft>
                <a:spcPts val="0"/>
              </a:spcAft>
              <a:buClrTx/>
              <a:buSzTx/>
              <a:buFontTx/>
              <a:buNone/>
              <a:tabLst>
                <a:tab pos="0" algn="l"/>
                <a:tab pos="88900" algn="l"/>
              </a:tabLst>
              <a:defRPr/>
            </a:pPr>
            <a:r>
              <a:rPr lang="fr-FR" sz="2000" dirty="0">
                <a:solidFill>
                  <a:srgbClr val="0070C0"/>
                </a:solidFill>
                <a:latin typeface="Century Gothic" panose="020B0502020202020204" pitchFamily="34" charset="0"/>
                <a:ea typeface="Times New Roman" panose="02020603050405020304" pitchFamily="18" charset="0"/>
              </a:rPr>
              <a:t>Data </a:t>
            </a:r>
            <a:r>
              <a:rPr lang="fr-FR" sz="2000" dirty="0" err="1">
                <a:solidFill>
                  <a:srgbClr val="0070C0"/>
                </a:solidFill>
                <a:latin typeface="Century Gothic" panose="020B0502020202020204" pitchFamily="34" charset="0"/>
                <a:ea typeface="Times New Roman" panose="02020603050405020304" pitchFamily="18" charset="0"/>
              </a:rPr>
              <a:t>from</a:t>
            </a:r>
            <a:r>
              <a:rPr lang="fr-FR" sz="2000" dirty="0">
                <a:solidFill>
                  <a:srgbClr val="0070C0"/>
                </a:solidFill>
                <a:latin typeface="Century Gothic" panose="020B0502020202020204" pitchFamily="34" charset="0"/>
                <a:ea typeface="Times New Roman" panose="02020603050405020304" pitchFamily="18" charset="0"/>
              </a:rPr>
              <a:t> AP-HP Data repository</a:t>
            </a:r>
            <a:endParaRPr kumimoji="0" lang="fr-FR" sz="24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cxnSp>
        <p:nvCxnSpPr>
          <p:cNvPr id="7" name="Connecteur droit 6">
            <a:extLst>
              <a:ext uri="{FF2B5EF4-FFF2-40B4-BE49-F238E27FC236}">
                <a16:creationId xmlns:a16="http://schemas.microsoft.com/office/drawing/2014/main" id="{4E8D7F0A-8C76-4137-A3F5-4226BA9358A8}"/>
              </a:ext>
            </a:extLst>
          </p:cNvPr>
          <p:cNvCxnSpPr/>
          <p:nvPr/>
        </p:nvCxnSpPr>
        <p:spPr>
          <a:xfrm>
            <a:off x="353961" y="737419"/>
            <a:ext cx="11287433"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FE663D7D-5098-495F-B9D0-1A4F7AF48992}"/>
              </a:ext>
            </a:extLst>
          </p:cNvPr>
          <p:cNvPicPr>
            <a:picLocks noChangeAspect="1"/>
          </p:cNvPicPr>
          <p:nvPr/>
        </p:nvPicPr>
        <p:blipFill rotWithShape="1">
          <a:blip r:embed="rId3"/>
          <a:srcRect t="17703" b="36379"/>
          <a:stretch/>
        </p:blipFill>
        <p:spPr>
          <a:xfrm>
            <a:off x="98323" y="1196342"/>
            <a:ext cx="5725794" cy="2062059"/>
          </a:xfrm>
          <a:prstGeom prst="rect">
            <a:avLst/>
          </a:prstGeom>
        </p:spPr>
      </p:pic>
      <p:pic>
        <p:nvPicPr>
          <p:cNvPr id="3" name="Image 2">
            <a:extLst>
              <a:ext uri="{FF2B5EF4-FFF2-40B4-BE49-F238E27FC236}">
                <a16:creationId xmlns:a16="http://schemas.microsoft.com/office/drawing/2014/main" id="{67F041C5-8C81-4BB7-BB43-B5B65CEBCAF9}"/>
              </a:ext>
            </a:extLst>
          </p:cNvPr>
          <p:cNvPicPr>
            <a:picLocks noChangeAspect="1"/>
          </p:cNvPicPr>
          <p:nvPr/>
        </p:nvPicPr>
        <p:blipFill rotWithShape="1">
          <a:blip r:embed="rId3"/>
          <a:srcRect t="66079"/>
          <a:stretch/>
        </p:blipFill>
        <p:spPr>
          <a:xfrm>
            <a:off x="519826" y="4099140"/>
            <a:ext cx="8744123" cy="2326307"/>
          </a:xfrm>
          <a:prstGeom prst="rect">
            <a:avLst/>
          </a:prstGeom>
        </p:spPr>
      </p:pic>
      <p:sp>
        <p:nvSpPr>
          <p:cNvPr id="4" name="ZoneTexte 3">
            <a:extLst>
              <a:ext uri="{FF2B5EF4-FFF2-40B4-BE49-F238E27FC236}">
                <a16:creationId xmlns:a16="http://schemas.microsoft.com/office/drawing/2014/main" id="{2ACFF5CF-7D57-4FC2-9FE7-ED0425661F46}"/>
              </a:ext>
            </a:extLst>
          </p:cNvPr>
          <p:cNvSpPr txBox="1"/>
          <p:nvPr/>
        </p:nvSpPr>
        <p:spPr>
          <a:xfrm>
            <a:off x="580786" y="6389886"/>
            <a:ext cx="11146394" cy="261610"/>
          </a:xfrm>
          <a:prstGeom prst="rect">
            <a:avLst/>
          </a:prstGeom>
          <a:noFill/>
        </p:spPr>
        <p:txBody>
          <a:bodyPr wrap="square" rtlCol="0">
            <a:spAutoFit/>
          </a:bodyPr>
          <a:lstStyle/>
          <a:p>
            <a:r>
              <a:rPr lang="fr-FR" sz="1100" b="0" i="0" dirty="0">
                <a:solidFill>
                  <a:srgbClr val="000000"/>
                </a:solidFill>
                <a:effectLst/>
                <a:latin typeface="Open Sans"/>
              </a:rPr>
              <a:t>Ces données remontent à 2012 (Dossier Patient Informatisé Orbis) et à plus de 10 ans pour les données d'applications historiques du système d'information de l'établissement.</a:t>
            </a:r>
            <a:endParaRPr lang="fr-FR" sz="1100" dirty="0"/>
          </a:p>
        </p:txBody>
      </p:sp>
      <p:pic>
        <p:nvPicPr>
          <p:cNvPr id="5" name="Image 4">
            <a:extLst>
              <a:ext uri="{FF2B5EF4-FFF2-40B4-BE49-F238E27FC236}">
                <a16:creationId xmlns:a16="http://schemas.microsoft.com/office/drawing/2014/main" id="{46FBACD2-FEA2-4644-8D1E-A8B0A094112A}"/>
              </a:ext>
            </a:extLst>
          </p:cNvPr>
          <p:cNvPicPr>
            <a:picLocks noChangeAspect="1"/>
          </p:cNvPicPr>
          <p:nvPr/>
        </p:nvPicPr>
        <p:blipFill>
          <a:blip r:embed="rId4"/>
          <a:stretch>
            <a:fillRect/>
          </a:stretch>
        </p:blipFill>
        <p:spPr>
          <a:xfrm>
            <a:off x="5731952" y="784431"/>
            <a:ext cx="5923011" cy="3456724"/>
          </a:xfrm>
          <a:prstGeom prst="rect">
            <a:avLst/>
          </a:prstGeom>
        </p:spPr>
      </p:pic>
    </p:spTree>
    <p:extLst>
      <p:ext uri="{BB962C8B-B14F-4D97-AF65-F5344CB8AC3E}">
        <p14:creationId xmlns:p14="http://schemas.microsoft.com/office/powerpoint/2010/main" val="1613826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22B57B-6A47-4CEB-8FE0-7D552F00AC09}"/>
              </a:ext>
            </a:extLst>
          </p:cNvPr>
          <p:cNvSpPr/>
          <p:nvPr/>
        </p:nvSpPr>
        <p:spPr>
          <a:xfrm>
            <a:off x="98323" y="337309"/>
            <a:ext cx="8004020" cy="400110"/>
          </a:xfrm>
          <a:prstGeom prst="rect">
            <a:avLst/>
          </a:prstGeom>
        </p:spPr>
        <p:txBody>
          <a:bodyPr wrap="square">
            <a:spAutoFit/>
          </a:bodyPr>
          <a:lstStyle/>
          <a:p>
            <a:pPr marL="179388" marR="154940" lvl="0" indent="0" algn="l" defTabSz="914400" rtl="0" eaLnBrk="1" fontAlgn="auto" latinLnBrk="0" hangingPunct="1">
              <a:lnSpc>
                <a:spcPct val="100000"/>
              </a:lnSpc>
              <a:spcBef>
                <a:spcPts val="200"/>
              </a:spcBef>
              <a:spcAft>
                <a:spcPts val="0"/>
              </a:spcAft>
              <a:buClrTx/>
              <a:buSzTx/>
              <a:buFontTx/>
              <a:buNone/>
              <a:tabLst>
                <a:tab pos="0" algn="l"/>
                <a:tab pos="88900" algn="l"/>
              </a:tabLst>
              <a:defRPr/>
            </a:pPr>
            <a:r>
              <a:rPr kumimoji="0" lang="fr-FR" sz="2000" b="0" i="0" u="none" strike="noStrike" kern="1200" cap="none" spc="0" normalizeH="0" baseline="0" noProof="0" dirty="0">
                <a:ln>
                  <a:noFill/>
                </a:ln>
                <a:solidFill>
                  <a:srgbClr val="0070C0"/>
                </a:solidFill>
                <a:effectLst/>
                <a:uLnTx/>
                <a:uFillTx/>
                <a:latin typeface="Century Gothic" panose="020B0502020202020204" pitchFamily="34" charset="0"/>
                <a:ea typeface="Times New Roman" panose="02020603050405020304" pitchFamily="18" charset="0"/>
                <a:cs typeface="+mn-cs"/>
              </a:rPr>
              <a:t>Data </a:t>
            </a:r>
            <a:r>
              <a:rPr kumimoji="0" lang="fr-FR" sz="2000" b="0" i="0" u="none" strike="noStrike" kern="1200" cap="none" spc="0" normalizeH="0" baseline="0" noProof="0" dirty="0" err="1">
                <a:ln>
                  <a:noFill/>
                </a:ln>
                <a:solidFill>
                  <a:srgbClr val="0070C0"/>
                </a:solidFill>
                <a:effectLst/>
                <a:uLnTx/>
                <a:uFillTx/>
                <a:latin typeface="Century Gothic" panose="020B0502020202020204" pitchFamily="34" charset="0"/>
                <a:ea typeface="Times New Roman" panose="02020603050405020304" pitchFamily="18" charset="0"/>
                <a:cs typeface="+mn-cs"/>
              </a:rPr>
              <a:t>map</a:t>
            </a:r>
            <a:endParaRPr kumimoji="0" lang="fr-FR" sz="24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cxnSp>
        <p:nvCxnSpPr>
          <p:cNvPr id="7" name="Connecteur droit 6">
            <a:extLst>
              <a:ext uri="{FF2B5EF4-FFF2-40B4-BE49-F238E27FC236}">
                <a16:creationId xmlns:a16="http://schemas.microsoft.com/office/drawing/2014/main" id="{4E8D7F0A-8C76-4137-A3F5-4226BA9358A8}"/>
              </a:ext>
            </a:extLst>
          </p:cNvPr>
          <p:cNvCxnSpPr/>
          <p:nvPr/>
        </p:nvCxnSpPr>
        <p:spPr>
          <a:xfrm>
            <a:off x="353961" y="737419"/>
            <a:ext cx="11287433"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Cartographie des données">
            <a:extLst>
              <a:ext uri="{FF2B5EF4-FFF2-40B4-BE49-F238E27FC236}">
                <a16:creationId xmlns:a16="http://schemas.microsoft.com/office/drawing/2014/main" id="{8A08B727-E60A-4FFF-8D01-CC593A80D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61" y="895452"/>
            <a:ext cx="10994796" cy="5367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910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435659-2044-4D95-BF1E-6012C66DE731}"/>
              </a:ext>
            </a:extLst>
          </p:cNvPr>
          <p:cNvSpPr/>
          <p:nvPr/>
        </p:nvSpPr>
        <p:spPr>
          <a:xfrm>
            <a:off x="1603326" y="308956"/>
            <a:ext cx="9423192" cy="1785104"/>
          </a:xfrm>
          <a:prstGeom prst="rect">
            <a:avLst/>
          </a:prstGeom>
        </p:spPr>
        <p:txBody>
          <a:bodyPr wrap="square">
            <a:spAutoFit/>
          </a:bodyPr>
          <a:lstStyle/>
          <a:p>
            <a:pPr marL="177800" marR="154940">
              <a:spcBef>
                <a:spcPts val="200"/>
              </a:spcBef>
              <a:spcAft>
                <a:spcPts val="0"/>
              </a:spcAft>
              <a:tabLst>
                <a:tab pos="177800" algn="l"/>
              </a:tabLst>
            </a:pPr>
            <a:r>
              <a:rPr lang="en-US" sz="2400" b="1" dirty="0">
                <a:solidFill>
                  <a:srgbClr val="2E74B5"/>
                </a:solidFill>
                <a:latin typeface="Century Gothic" panose="020B0502020202020204" pitchFamily="34" charset="0"/>
                <a:ea typeface="Times New Roman" panose="02020603050405020304" pitchFamily="18" charset="0"/>
              </a:rPr>
              <a:t>Intelligence </a:t>
            </a:r>
            <a:r>
              <a:rPr lang="en-US" sz="2400" b="1" dirty="0" err="1">
                <a:solidFill>
                  <a:srgbClr val="2E74B5"/>
                </a:solidFill>
                <a:latin typeface="Century Gothic" panose="020B0502020202020204" pitchFamily="34" charset="0"/>
                <a:ea typeface="Times New Roman" panose="02020603050405020304" pitchFamily="18" charset="0"/>
              </a:rPr>
              <a:t>artificielle</a:t>
            </a:r>
            <a:r>
              <a:rPr lang="en-US" sz="2400" b="1" dirty="0">
                <a:solidFill>
                  <a:srgbClr val="2E74B5"/>
                </a:solidFill>
                <a:latin typeface="Century Gothic" panose="020B0502020202020204" pitchFamily="34" charset="0"/>
                <a:ea typeface="Times New Roman" panose="02020603050405020304" pitchFamily="18" charset="0"/>
              </a:rPr>
              <a:t> pour le </a:t>
            </a:r>
            <a:r>
              <a:rPr lang="en-US" sz="2400" b="1" dirty="0" err="1">
                <a:solidFill>
                  <a:srgbClr val="2E74B5"/>
                </a:solidFill>
                <a:latin typeface="Century Gothic" panose="020B0502020202020204" pitchFamily="34" charset="0"/>
                <a:ea typeface="Times New Roman" panose="02020603050405020304" pitchFamily="18" charset="0"/>
              </a:rPr>
              <a:t>phénotypage</a:t>
            </a:r>
            <a:r>
              <a:rPr lang="en-US" sz="2400" b="1" dirty="0">
                <a:solidFill>
                  <a:srgbClr val="2E74B5"/>
                </a:solidFill>
                <a:latin typeface="Century Gothic" panose="020B0502020202020204" pitchFamily="34" charset="0"/>
                <a:ea typeface="Times New Roman" panose="02020603050405020304" pitchFamily="18" charset="0"/>
              </a:rPr>
              <a:t> et </a:t>
            </a:r>
            <a:r>
              <a:rPr lang="en-US" sz="2400" b="1" dirty="0" err="1">
                <a:solidFill>
                  <a:srgbClr val="2E74B5"/>
                </a:solidFill>
                <a:latin typeface="Century Gothic" panose="020B0502020202020204" pitchFamily="34" charset="0"/>
                <a:ea typeface="Times New Roman" panose="02020603050405020304" pitchFamily="18" charset="0"/>
              </a:rPr>
              <a:t>l’évaluation</a:t>
            </a:r>
            <a:r>
              <a:rPr lang="en-US" sz="2400" b="1" dirty="0">
                <a:solidFill>
                  <a:srgbClr val="2E74B5"/>
                </a:solidFill>
                <a:latin typeface="Century Gothic" panose="020B0502020202020204" pitchFamily="34" charset="0"/>
                <a:ea typeface="Times New Roman" panose="02020603050405020304" pitchFamily="18" charset="0"/>
              </a:rPr>
              <a:t> du </a:t>
            </a:r>
            <a:r>
              <a:rPr lang="en-US" sz="2400" b="1" dirty="0" err="1">
                <a:solidFill>
                  <a:srgbClr val="2E74B5"/>
                </a:solidFill>
                <a:latin typeface="Century Gothic" panose="020B0502020202020204" pitchFamily="34" charset="0"/>
                <a:ea typeface="Times New Roman" panose="02020603050405020304" pitchFamily="18" charset="0"/>
              </a:rPr>
              <a:t>pronostic</a:t>
            </a:r>
            <a:r>
              <a:rPr lang="en-US" sz="2400" b="1" dirty="0">
                <a:solidFill>
                  <a:srgbClr val="2E74B5"/>
                </a:solidFill>
                <a:latin typeface="Century Gothic" panose="020B0502020202020204" pitchFamily="34" charset="0"/>
                <a:ea typeface="Times New Roman" panose="02020603050405020304" pitchFamily="18" charset="0"/>
              </a:rPr>
              <a:t> des </a:t>
            </a:r>
            <a:r>
              <a:rPr lang="en-US" sz="2400" b="1" dirty="0" err="1">
                <a:solidFill>
                  <a:srgbClr val="2E74B5"/>
                </a:solidFill>
                <a:latin typeface="Century Gothic" panose="020B0502020202020204" pitchFamily="34" charset="0"/>
                <a:ea typeface="Times New Roman" panose="02020603050405020304" pitchFamily="18" charset="0"/>
              </a:rPr>
              <a:t>sujets</a:t>
            </a:r>
            <a:r>
              <a:rPr lang="en-US" sz="2400" b="1" dirty="0">
                <a:solidFill>
                  <a:srgbClr val="2E74B5"/>
                </a:solidFill>
                <a:latin typeface="Century Gothic" panose="020B0502020202020204" pitchFamily="34" charset="0"/>
                <a:ea typeface="Times New Roman" panose="02020603050405020304" pitchFamily="18" charset="0"/>
              </a:rPr>
              <a:t> </a:t>
            </a:r>
            <a:r>
              <a:rPr lang="en-US" sz="2400" b="1" dirty="0" err="1">
                <a:solidFill>
                  <a:srgbClr val="2E74B5"/>
                </a:solidFill>
                <a:latin typeface="Century Gothic" panose="020B0502020202020204" pitchFamily="34" charset="0"/>
                <a:ea typeface="Times New Roman" panose="02020603050405020304" pitchFamily="18" charset="0"/>
              </a:rPr>
              <a:t>vieillissants</a:t>
            </a:r>
            <a:r>
              <a:rPr lang="en-US" sz="2400" b="1" dirty="0">
                <a:solidFill>
                  <a:srgbClr val="2E74B5"/>
                </a:solidFill>
                <a:latin typeface="Century Gothic" panose="020B0502020202020204" pitchFamily="34" charset="0"/>
                <a:ea typeface="Times New Roman" panose="02020603050405020304" pitchFamily="18" charset="0"/>
              </a:rPr>
              <a:t> et/</a:t>
            </a:r>
            <a:r>
              <a:rPr lang="en-US" sz="2400" b="1" dirty="0" err="1">
                <a:solidFill>
                  <a:srgbClr val="2E74B5"/>
                </a:solidFill>
                <a:latin typeface="Century Gothic" panose="020B0502020202020204" pitchFamily="34" charset="0"/>
                <a:ea typeface="Times New Roman" panose="02020603050405020304" pitchFamily="18" charset="0"/>
              </a:rPr>
              <a:t>ou</a:t>
            </a:r>
            <a:r>
              <a:rPr lang="en-US" sz="2400" b="1" dirty="0">
                <a:solidFill>
                  <a:srgbClr val="2E74B5"/>
                </a:solidFill>
                <a:latin typeface="Century Gothic" panose="020B0502020202020204" pitchFamily="34" charset="0"/>
                <a:ea typeface="Times New Roman" panose="02020603050405020304" pitchFamily="18" charset="0"/>
              </a:rPr>
              <a:t> </a:t>
            </a:r>
            <a:r>
              <a:rPr lang="en-US" sz="2400" b="1" dirty="0" err="1">
                <a:solidFill>
                  <a:srgbClr val="2E74B5"/>
                </a:solidFill>
                <a:latin typeface="Century Gothic" panose="020B0502020202020204" pitchFamily="34" charset="0"/>
                <a:ea typeface="Times New Roman" panose="02020603050405020304" pitchFamily="18" charset="0"/>
              </a:rPr>
              <a:t>atteints</a:t>
            </a:r>
            <a:r>
              <a:rPr lang="en-US" sz="2400" b="1" dirty="0">
                <a:solidFill>
                  <a:srgbClr val="2E74B5"/>
                </a:solidFill>
                <a:latin typeface="Century Gothic" panose="020B0502020202020204" pitchFamily="34" charset="0"/>
                <a:ea typeface="Times New Roman" panose="02020603050405020304" pitchFamily="18" charset="0"/>
              </a:rPr>
              <a:t> de cancer </a:t>
            </a:r>
          </a:p>
          <a:p>
            <a:pPr marL="177800" marR="154940">
              <a:spcBef>
                <a:spcPts val="600"/>
              </a:spcBef>
              <a:spcAft>
                <a:spcPts val="0"/>
              </a:spcAft>
              <a:tabLst>
                <a:tab pos="177800" algn="l"/>
                <a:tab pos="266700" algn="l"/>
              </a:tabLst>
            </a:pPr>
            <a:r>
              <a:rPr lang="en-US" b="1" dirty="0">
                <a:solidFill>
                  <a:srgbClr val="2E74B5"/>
                </a:solidFill>
                <a:latin typeface="Century Gothic" panose="020B0502020202020204" pitchFamily="34" charset="0"/>
              </a:rPr>
              <a:t>AI-RACLES</a:t>
            </a:r>
            <a:r>
              <a:rPr lang="en-US" dirty="0">
                <a:solidFill>
                  <a:srgbClr val="2E74B5"/>
                </a:solidFill>
                <a:latin typeface="Century Gothic" panose="020B0502020202020204" pitchFamily="34" charset="0"/>
              </a:rPr>
              <a:t>: </a:t>
            </a:r>
            <a:r>
              <a:rPr lang="en-US" sz="1600" i="1" dirty="0">
                <a:solidFill>
                  <a:srgbClr val="2E74B5"/>
                </a:solidFill>
                <a:latin typeface="Century Gothic" panose="020B0502020202020204" pitchFamily="34" charset="0"/>
              </a:rPr>
              <a:t>Artificial Intelligence to decipher Ageing and Cancer-</a:t>
            </a:r>
            <a:r>
              <a:rPr lang="en-US" sz="1600" i="1" dirty="0" err="1">
                <a:solidFill>
                  <a:srgbClr val="2E74B5"/>
                </a:solidFill>
                <a:latin typeface="Century Gothic" panose="020B0502020202020204" pitchFamily="34" charset="0"/>
              </a:rPr>
              <a:t>reLated</a:t>
            </a:r>
            <a:r>
              <a:rPr lang="en-US" sz="1600" i="1" dirty="0">
                <a:solidFill>
                  <a:srgbClr val="2E74B5"/>
                </a:solidFill>
                <a:latin typeface="Century Gothic" panose="020B0502020202020204" pitchFamily="34" charset="0"/>
              </a:rPr>
              <a:t> heterogeneity and </a:t>
            </a:r>
            <a:r>
              <a:rPr lang="en-US" sz="1600" i="1" dirty="0" err="1">
                <a:solidFill>
                  <a:srgbClr val="2E74B5"/>
                </a:solidFill>
                <a:latin typeface="Century Gothic" panose="020B0502020202020204" pitchFamily="34" charset="0"/>
              </a:rPr>
              <a:t>outcomES</a:t>
            </a:r>
            <a:r>
              <a:rPr lang="en-US" sz="1600" i="1" dirty="0">
                <a:solidFill>
                  <a:srgbClr val="2E74B5"/>
                </a:solidFill>
                <a:latin typeface="Century Gothic" panose="020B0502020202020204" pitchFamily="34" charset="0"/>
              </a:rPr>
              <a:t>.</a:t>
            </a:r>
            <a:endParaRPr lang="en-US" sz="1600" i="1" dirty="0">
              <a:solidFill>
                <a:srgbClr val="2E74B5"/>
              </a:solidFill>
              <a:latin typeface="Century Gothic" panose="020B0502020202020204" pitchFamily="34" charset="0"/>
              <a:ea typeface="Times New Roman" panose="02020603050405020304" pitchFamily="18" charset="0"/>
            </a:endParaRPr>
          </a:p>
          <a:p>
            <a:pPr marL="453390" marR="154940" indent="-226695">
              <a:spcBef>
                <a:spcPts val="600"/>
              </a:spcBef>
              <a:spcAft>
                <a:spcPts val="0"/>
              </a:spcAft>
              <a:tabLst>
                <a:tab pos="177800" algn="l"/>
                <a:tab pos="449580" algn="l"/>
              </a:tabLst>
            </a:pPr>
            <a:endParaRPr lang="en-US" dirty="0">
              <a:effectLst/>
              <a:latin typeface="Times New Roman" panose="02020603050405020304" pitchFamily="18" charset="0"/>
              <a:ea typeface="Times New Roman" panose="02020603050405020304" pitchFamily="18" charset="0"/>
            </a:endParaRPr>
          </a:p>
        </p:txBody>
      </p:sp>
      <p:pic>
        <p:nvPicPr>
          <p:cNvPr id="5" name="Image 4">
            <a:extLst>
              <a:ext uri="{FF2B5EF4-FFF2-40B4-BE49-F238E27FC236}">
                <a16:creationId xmlns:a16="http://schemas.microsoft.com/office/drawing/2014/main" id="{F2758917-C6F2-4749-BD38-DFDEEE7006F8}"/>
              </a:ext>
            </a:extLst>
          </p:cNvPr>
          <p:cNvPicPr/>
          <p:nvPr/>
        </p:nvPicPr>
        <p:blipFill>
          <a:blip r:embed="rId2">
            <a:extLst>
              <a:ext uri="{28A0092B-C50C-407E-A947-70E740481C1C}">
                <a14:useLocalDpi xmlns:a14="http://schemas.microsoft.com/office/drawing/2010/main" val="0"/>
              </a:ext>
            </a:extLst>
          </a:blip>
          <a:stretch>
            <a:fillRect/>
          </a:stretch>
        </p:blipFill>
        <p:spPr>
          <a:xfrm>
            <a:off x="5851955" y="1813340"/>
            <a:ext cx="1747620" cy="372479"/>
          </a:xfrm>
          <a:prstGeom prst="rect">
            <a:avLst/>
          </a:prstGeom>
        </p:spPr>
      </p:pic>
      <p:pic>
        <p:nvPicPr>
          <p:cNvPr id="6" name="Image 5">
            <a:extLst>
              <a:ext uri="{FF2B5EF4-FFF2-40B4-BE49-F238E27FC236}">
                <a16:creationId xmlns:a16="http://schemas.microsoft.com/office/drawing/2014/main" id="{3DFE912B-5572-4B72-BFA1-1ECED9AFF827}"/>
              </a:ext>
            </a:extLst>
          </p:cNvPr>
          <p:cNvPicPr/>
          <p:nvPr/>
        </p:nvPicPr>
        <p:blipFill>
          <a:blip r:embed="rId3">
            <a:extLst>
              <a:ext uri="{28A0092B-C50C-407E-A947-70E740481C1C}">
                <a14:useLocalDpi xmlns:a14="http://schemas.microsoft.com/office/drawing/2010/main" val="0"/>
              </a:ext>
            </a:extLst>
          </a:blip>
          <a:stretch>
            <a:fillRect/>
          </a:stretch>
        </p:blipFill>
        <p:spPr>
          <a:xfrm>
            <a:off x="9538481" y="1700587"/>
            <a:ext cx="972791" cy="538154"/>
          </a:xfrm>
          <a:prstGeom prst="rect">
            <a:avLst/>
          </a:prstGeom>
        </p:spPr>
      </p:pic>
      <p:pic>
        <p:nvPicPr>
          <p:cNvPr id="7" name="Image 6">
            <a:extLst>
              <a:ext uri="{FF2B5EF4-FFF2-40B4-BE49-F238E27FC236}">
                <a16:creationId xmlns:a16="http://schemas.microsoft.com/office/drawing/2014/main" id="{3E57798A-7AB9-4679-9D76-A5F2349178CF}"/>
              </a:ext>
            </a:extLst>
          </p:cNvPr>
          <p:cNvPicPr/>
          <p:nvPr/>
        </p:nvPicPr>
        <p:blipFill>
          <a:blip r:embed="rId4">
            <a:extLst>
              <a:ext uri="{28A0092B-C50C-407E-A947-70E740481C1C}">
                <a14:useLocalDpi xmlns:a14="http://schemas.microsoft.com/office/drawing/2010/main" val="0"/>
              </a:ext>
            </a:extLst>
          </a:blip>
          <a:stretch>
            <a:fillRect/>
          </a:stretch>
        </p:blipFill>
        <p:spPr>
          <a:xfrm>
            <a:off x="7905081" y="1700587"/>
            <a:ext cx="1375554" cy="597984"/>
          </a:xfrm>
          <a:prstGeom prst="rect">
            <a:avLst/>
          </a:prstGeom>
        </p:spPr>
      </p:pic>
      <p:sp>
        <p:nvSpPr>
          <p:cNvPr id="10" name="Rectangle 9">
            <a:extLst>
              <a:ext uri="{FF2B5EF4-FFF2-40B4-BE49-F238E27FC236}">
                <a16:creationId xmlns:a16="http://schemas.microsoft.com/office/drawing/2014/main" id="{E881A21E-0D0F-4268-ACA0-079F83999359}"/>
              </a:ext>
            </a:extLst>
          </p:cNvPr>
          <p:cNvSpPr/>
          <p:nvPr/>
        </p:nvSpPr>
        <p:spPr>
          <a:xfrm>
            <a:off x="1586406" y="1864056"/>
            <a:ext cx="1840247" cy="1041311"/>
          </a:xfrm>
          <a:prstGeom prst="rect">
            <a:avLst/>
          </a:prstGeom>
        </p:spPr>
        <p:txBody>
          <a:bodyPr wrap="none">
            <a:spAutoFit/>
          </a:bodyPr>
          <a:lstStyle/>
          <a:p>
            <a:pPr marL="179388" marR="154940">
              <a:spcBef>
                <a:spcPts val="200"/>
              </a:spcBef>
              <a:tabLst>
                <a:tab pos="0" algn="l"/>
                <a:tab pos="88900" algn="l"/>
              </a:tabLst>
            </a:pPr>
            <a:r>
              <a:rPr lang="en-US" sz="1050" b="1" dirty="0">
                <a:latin typeface="Century Gothic" panose="020B0502020202020204" pitchFamily="34" charset="0"/>
                <a:ea typeface="Times New Roman" panose="02020603050405020304" pitchFamily="18" charset="0"/>
              </a:rPr>
              <a:t>Etienne Audureau</a:t>
            </a:r>
          </a:p>
          <a:p>
            <a:pPr marL="179388" marR="154940">
              <a:spcBef>
                <a:spcPts val="200"/>
              </a:spcBef>
              <a:tabLst>
                <a:tab pos="0" algn="l"/>
                <a:tab pos="88900" algn="l"/>
              </a:tabLst>
            </a:pPr>
            <a:r>
              <a:rPr lang="en-US" sz="1050" b="1" dirty="0">
                <a:latin typeface="Century Gothic" panose="020B0502020202020204" pitchFamily="34" charset="0"/>
                <a:ea typeface="Times New Roman" panose="02020603050405020304" pitchFamily="18" charset="0"/>
              </a:rPr>
              <a:t>Laurent Le </a:t>
            </a:r>
            <a:r>
              <a:rPr lang="en-US" sz="1050" b="1" dirty="0" err="1">
                <a:latin typeface="Century Gothic" panose="020B0502020202020204" pitchFamily="34" charset="0"/>
                <a:ea typeface="Times New Roman" panose="02020603050405020304" pitchFamily="18" charset="0"/>
              </a:rPr>
              <a:t>Brusquet</a:t>
            </a:r>
            <a:endParaRPr lang="en-US" sz="1050" b="1" dirty="0">
              <a:latin typeface="Century Gothic" panose="020B0502020202020204" pitchFamily="34" charset="0"/>
              <a:ea typeface="Times New Roman" panose="02020603050405020304" pitchFamily="18" charset="0"/>
            </a:endParaRPr>
          </a:p>
          <a:p>
            <a:pPr marL="179388" marR="154940">
              <a:spcBef>
                <a:spcPts val="200"/>
              </a:spcBef>
              <a:tabLst>
                <a:tab pos="0" algn="l"/>
                <a:tab pos="88900" algn="l"/>
              </a:tabLst>
            </a:pPr>
            <a:r>
              <a:rPr lang="en-US" sz="1050" b="1" dirty="0">
                <a:latin typeface="Century Gothic" panose="020B0502020202020204" pitchFamily="34" charset="0"/>
                <a:ea typeface="Times New Roman" panose="02020603050405020304" pitchFamily="18" charset="0"/>
              </a:rPr>
              <a:t>Arthur </a:t>
            </a:r>
            <a:r>
              <a:rPr lang="en-US" sz="1050" b="1" dirty="0" err="1">
                <a:latin typeface="Century Gothic" panose="020B0502020202020204" pitchFamily="34" charset="0"/>
                <a:ea typeface="Times New Roman" panose="02020603050405020304" pitchFamily="18" charset="0"/>
              </a:rPr>
              <a:t>Tenenhaus</a:t>
            </a:r>
            <a:endParaRPr lang="en-US" sz="1050" b="1" dirty="0">
              <a:latin typeface="Century Gothic" panose="020B0502020202020204" pitchFamily="34" charset="0"/>
              <a:ea typeface="Times New Roman" panose="02020603050405020304" pitchFamily="18" charset="0"/>
            </a:endParaRPr>
          </a:p>
          <a:p>
            <a:pPr marL="179388" marR="154940">
              <a:spcBef>
                <a:spcPts val="200"/>
              </a:spcBef>
              <a:tabLst>
                <a:tab pos="0" algn="l"/>
                <a:tab pos="88900" algn="l"/>
              </a:tabLst>
            </a:pPr>
            <a:r>
              <a:rPr lang="en-US" sz="1050" b="1" dirty="0">
                <a:latin typeface="Century Gothic" panose="020B0502020202020204" pitchFamily="34" charset="0"/>
                <a:ea typeface="Times New Roman" panose="02020603050405020304" pitchFamily="18" charset="0"/>
              </a:rPr>
              <a:t>Thomas </a:t>
            </a:r>
            <a:r>
              <a:rPr lang="en-US" sz="1050" b="1" dirty="0" err="1">
                <a:latin typeface="Century Gothic" panose="020B0502020202020204" pitchFamily="34" charset="0"/>
                <a:ea typeface="Times New Roman" panose="02020603050405020304" pitchFamily="18" charset="0"/>
              </a:rPr>
              <a:t>Guyet</a:t>
            </a:r>
            <a:endParaRPr lang="en-US" sz="1050" b="1" dirty="0">
              <a:latin typeface="Century Gothic" panose="020B0502020202020204" pitchFamily="34" charset="0"/>
              <a:ea typeface="Times New Roman" panose="02020603050405020304" pitchFamily="18" charset="0"/>
            </a:endParaRPr>
          </a:p>
          <a:p>
            <a:pPr marL="179388" marR="154940">
              <a:spcBef>
                <a:spcPts val="200"/>
              </a:spcBef>
              <a:tabLst>
                <a:tab pos="0" algn="l"/>
                <a:tab pos="88900" algn="l"/>
              </a:tabLst>
            </a:pPr>
            <a:endParaRPr lang="en-US" sz="1050" b="1" dirty="0">
              <a:latin typeface="Century Gothic" panose="020B0502020202020204" pitchFamily="34" charset="0"/>
              <a:ea typeface="Times New Roman" panose="02020603050405020304" pitchFamily="18" charset="0"/>
            </a:endParaRPr>
          </a:p>
        </p:txBody>
      </p:sp>
      <p:pic>
        <p:nvPicPr>
          <p:cNvPr id="12" name="Image 9">
            <a:extLst>
              <a:ext uri="{FF2B5EF4-FFF2-40B4-BE49-F238E27FC236}">
                <a16:creationId xmlns:a16="http://schemas.microsoft.com/office/drawing/2014/main" id="{433D36F5-6E3B-4CB6-B45C-9F5949EEDD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5102"/>
          <a:stretch>
            <a:fillRect/>
          </a:stretch>
        </p:blipFill>
        <p:spPr bwMode="auto">
          <a:xfrm>
            <a:off x="190634" y="432597"/>
            <a:ext cx="1514812" cy="153782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cteur droit 2">
            <a:extLst>
              <a:ext uri="{FF2B5EF4-FFF2-40B4-BE49-F238E27FC236}">
                <a16:creationId xmlns:a16="http://schemas.microsoft.com/office/drawing/2014/main" id="{2972EE00-9D21-4772-9D5B-9946B48DF3E8}"/>
              </a:ext>
            </a:extLst>
          </p:cNvPr>
          <p:cNvCxnSpPr/>
          <p:nvPr/>
        </p:nvCxnSpPr>
        <p:spPr>
          <a:xfrm>
            <a:off x="419501" y="2868306"/>
            <a:ext cx="11352997"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4" name="Groupe 23">
            <a:extLst>
              <a:ext uri="{FF2B5EF4-FFF2-40B4-BE49-F238E27FC236}">
                <a16:creationId xmlns:a16="http://schemas.microsoft.com/office/drawing/2014/main" id="{C97F7D7E-1E12-4761-8E3F-3BFF4D7814AA}"/>
              </a:ext>
            </a:extLst>
          </p:cNvPr>
          <p:cNvGrpSpPr/>
          <p:nvPr/>
        </p:nvGrpSpPr>
        <p:grpSpPr>
          <a:xfrm>
            <a:off x="374276" y="2980801"/>
            <a:ext cx="4994789" cy="4869664"/>
            <a:chOff x="353960" y="1179806"/>
            <a:chExt cx="4994789" cy="4869664"/>
          </a:xfrm>
        </p:grpSpPr>
        <p:sp>
          <p:nvSpPr>
            <p:cNvPr id="25" name="Rectangle 24">
              <a:extLst>
                <a:ext uri="{FF2B5EF4-FFF2-40B4-BE49-F238E27FC236}">
                  <a16:creationId xmlns:a16="http://schemas.microsoft.com/office/drawing/2014/main" id="{A9A1FAFB-15E8-4AB0-B412-6746EE86806B}"/>
                </a:ext>
              </a:extLst>
            </p:cNvPr>
            <p:cNvSpPr/>
            <p:nvPr/>
          </p:nvSpPr>
          <p:spPr>
            <a:xfrm>
              <a:off x="353961" y="1527356"/>
              <a:ext cx="4994788" cy="335880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6" name="Espace réservé du contenu 2">
              <a:extLst>
                <a:ext uri="{FF2B5EF4-FFF2-40B4-BE49-F238E27FC236}">
                  <a16:creationId xmlns:a16="http://schemas.microsoft.com/office/drawing/2014/main" id="{FC80E628-F9C7-4E24-9890-DA7456D4D54D}"/>
                </a:ext>
              </a:extLst>
            </p:cNvPr>
            <p:cNvSpPr txBox="1">
              <a:spLocks/>
            </p:cNvSpPr>
            <p:nvPr/>
          </p:nvSpPr>
          <p:spPr>
            <a:xfrm>
              <a:off x="353961" y="1698132"/>
              <a:ext cx="492071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6">
                      <a:lumMod val="75000"/>
                    </a:schemeClr>
                  </a:solidFill>
                  <a:latin typeface="Franklin Gothic Book" panose="020B0503020102020204" pitchFamily="34" charset="0"/>
                </a:rPr>
                <a:t>Heterogeneity </a:t>
              </a:r>
              <a:r>
                <a:rPr lang="en-US" sz="1600" dirty="0">
                  <a:latin typeface="Franklin Gothic Book" panose="020B0503020102020204" pitchFamily="34" charset="0"/>
                </a:rPr>
                <a:t>+++ older patients and frailty concepts</a:t>
              </a:r>
              <a:endParaRPr lang="en-US" sz="1600" b="1" dirty="0">
                <a:solidFill>
                  <a:schemeClr val="accent6">
                    <a:lumMod val="75000"/>
                  </a:schemeClr>
                </a:solidFill>
                <a:latin typeface="Franklin Gothic Book" panose="020B0503020102020204" pitchFamily="34" charset="0"/>
              </a:endParaRPr>
            </a:p>
            <a:p>
              <a:r>
                <a:rPr lang="en-US" sz="1400" i="1" dirty="0">
                  <a:latin typeface="Franklin Gothic Book" panose="020B0503020102020204" pitchFamily="34" charset="0"/>
                </a:rPr>
                <a:t>Challenges</a:t>
              </a:r>
            </a:p>
            <a:p>
              <a:pPr lvl="1"/>
              <a:r>
                <a:rPr lang="en-US" sz="1400" b="1" dirty="0">
                  <a:solidFill>
                    <a:schemeClr val="accent6">
                      <a:lumMod val="75000"/>
                    </a:schemeClr>
                  </a:solidFill>
                  <a:latin typeface="Franklin Gothic Book" panose="020B0503020102020204" pitchFamily="34" charset="0"/>
                </a:rPr>
                <a:t>Characterization</a:t>
              </a:r>
              <a:r>
                <a:rPr lang="en-US" sz="1400" dirty="0">
                  <a:latin typeface="Franklin Gothic Book" panose="020B0503020102020204" pitchFamily="34" charset="0"/>
                </a:rPr>
                <a:t> of vulnerability profiles</a:t>
              </a:r>
            </a:p>
            <a:p>
              <a:pPr lvl="1"/>
              <a:r>
                <a:rPr lang="en-US" sz="1400" b="1" dirty="0">
                  <a:solidFill>
                    <a:schemeClr val="accent6">
                      <a:lumMod val="75000"/>
                    </a:schemeClr>
                  </a:solidFill>
                  <a:latin typeface="Franklin Gothic Book" panose="020B0503020102020204" pitchFamily="34" charset="0"/>
                </a:rPr>
                <a:t>Detection</a:t>
              </a:r>
              <a:r>
                <a:rPr lang="en-US" sz="1400" dirty="0">
                  <a:latin typeface="Franklin Gothic Book" panose="020B0503020102020204" pitchFamily="34" charset="0"/>
                </a:rPr>
                <a:t> of at-risk patients  </a:t>
              </a:r>
            </a:p>
            <a:p>
              <a:pPr lvl="1"/>
              <a:r>
                <a:rPr lang="en-US" sz="1400" b="1" dirty="0">
                  <a:solidFill>
                    <a:schemeClr val="accent6">
                      <a:lumMod val="75000"/>
                    </a:schemeClr>
                  </a:solidFill>
                  <a:latin typeface="Franklin Gothic Book" panose="020B0503020102020204" pitchFamily="34" charset="0"/>
                </a:rPr>
                <a:t>Evaluation of prognosis and efficacy </a:t>
              </a:r>
              <a:r>
                <a:rPr lang="en-US" sz="1400" dirty="0">
                  <a:latin typeface="Franklin Gothic Book" panose="020B0503020102020204" pitchFamily="34" charset="0"/>
                </a:rPr>
                <a:t>of treatments and interventions in real life setting</a:t>
              </a:r>
            </a:p>
            <a:p>
              <a:r>
                <a:rPr lang="en-US" sz="1600" dirty="0">
                  <a:latin typeface="Franklin Gothic Book" panose="020B0503020102020204" pitchFamily="34" charset="0"/>
                </a:rPr>
                <a:t>Expected benefits from </a:t>
              </a:r>
              <a:r>
                <a:rPr lang="en-US" sz="1600" b="1" dirty="0">
                  <a:solidFill>
                    <a:schemeClr val="accent6">
                      <a:lumMod val="75000"/>
                    </a:schemeClr>
                  </a:solidFill>
                  <a:latin typeface="Franklin Gothic Book" panose="020B0503020102020204" pitchFamily="34" charset="0"/>
                </a:rPr>
                <a:t>machine learning </a:t>
              </a:r>
              <a:r>
                <a:rPr lang="en-US" sz="1600" dirty="0">
                  <a:latin typeface="Franklin Gothic Book" panose="020B0503020102020204" pitchFamily="34" charset="0"/>
                </a:rPr>
                <a:t>approaches on high-dimensional databases </a:t>
              </a:r>
            </a:p>
          </p:txBody>
        </p:sp>
        <p:sp>
          <p:nvSpPr>
            <p:cNvPr id="27" name="Rectangle 26">
              <a:extLst>
                <a:ext uri="{FF2B5EF4-FFF2-40B4-BE49-F238E27FC236}">
                  <a16:creationId xmlns:a16="http://schemas.microsoft.com/office/drawing/2014/main" id="{7D488D3F-6D0B-4614-A3A1-E78CFCF1B723}"/>
                </a:ext>
              </a:extLst>
            </p:cNvPr>
            <p:cNvSpPr/>
            <p:nvPr/>
          </p:nvSpPr>
          <p:spPr>
            <a:xfrm>
              <a:off x="353960" y="1179806"/>
              <a:ext cx="4994787" cy="33110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dirty="0">
                  <a:latin typeface="Century Gothic" panose="020B0502020202020204" pitchFamily="34" charset="0"/>
                </a:rPr>
                <a:t>Applicative research</a:t>
              </a:r>
            </a:p>
          </p:txBody>
        </p:sp>
      </p:grpSp>
      <p:cxnSp>
        <p:nvCxnSpPr>
          <p:cNvPr id="28" name="Connecteur droit avec flèche 27">
            <a:extLst>
              <a:ext uri="{FF2B5EF4-FFF2-40B4-BE49-F238E27FC236}">
                <a16:creationId xmlns:a16="http://schemas.microsoft.com/office/drawing/2014/main" id="{17B04959-C6CE-40CC-8E25-5356921F19BC}"/>
              </a:ext>
            </a:extLst>
          </p:cNvPr>
          <p:cNvCxnSpPr>
            <a:cxnSpLocks/>
          </p:cNvCxnSpPr>
          <p:nvPr/>
        </p:nvCxnSpPr>
        <p:spPr>
          <a:xfrm>
            <a:off x="5408422" y="4851073"/>
            <a:ext cx="1082177" cy="0"/>
          </a:xfrm>
          <a:prstGeom prst="straightConnector1">
            <a:avLst/>
          </a:prstGeom>
          <a:ln w="123825">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41881BE-212E-468C-8E70-B93C8E7A839E}"/>
              </a:ext>
            </a:extLst>
          </p:cNvPr>
          <p:cNvSpPr/>
          <p:nvPr/>
        </p:nvSpPr>
        <p:spPr>
          <a:xfrm>
            <a:off x="6480582" y="3328352"/>
            <a:ext cx="4994788" cy="335880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0" name="Espace réservé du contenu 2">
            <a:extLst>
              <a:ext uri="{FF2B5EF4-FFF2-40B4-BE49-F238E27FC236}">
                <a16:creationId xmlns:a16="http://schemas.microsoft.com/office/drawing/2014/main" id="{335F05F2-83B0-4D8C-BA21-49C864E52217}"/>
              </a:ext>
            </a:extLst>
          </p:cNvPr>
          <p:cNvSpPr txBox="1">
            <a:spLocks/>
          </p:cNvSpPr>
          <p:nvPr/>
        </p:nvSpPr>
        <p:spPr>
          <a:xfrm>
            <a:off x="6480582" y="3551082"/>
            <a:ext cx="4608871" cy="23848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spcBef>
                <a:spcPts val="1800"/>
              </a:spcBef>
              <a:buFont typeface="Arial" panose="020B0604020202020204" pitchFamily="34" charset="0"/>
              <a:buChar char="•"/>
            </a:pPr>
            <a:r>
              <a:rPr lang="en-US" sz="1600" b="1" dirty="0">
                <a:solidFill>
                  <a:schemeClr val="accent1">
                    <a:lumMod val="75000"/>
                  </a:schemeClr>
                </a:solidFill>
                <a:latin typeface="Franklin Gothic Book" panose="020B0503020102020204" pitchFamily="34" charset="0"/>
              </a:rPr>
              <a:t>Heterogenous data integration </a:t>
            </a:r>
          </a:p>
          <a:p>
            <a:pPr marL="285750" indent="-285750" algn="l">
              <a:buFont typeface="Arial" panose="020B0604020202020204" pitchFamily="34" charset="0"/>
              <a:buChar char="•"/>
            </a:pPr>
            <a:endParaRPr lang="en-US" sz="1600" b="1" dirty="0">
              <a:solidFill>
                <a:schemeClr val="accent1">
                  <a:lumMod val="75000"/>
                </a:schemeClr>
              </a:solidFill>
              <a:latin typeface="Franklin Gothic Book" panose="020B0503020102020204" pitchFamily="34" charset="0"/>
            </a:endParaRPr>
          </a:p>
          <a:p>
            <a:pPr marL="285750" indent="-285750" algn="l">
              <a:buFont typeface="Arial" panose="020B0604020202020204" pitchFamily="34" charset="0"/>
              <a:buChar char="•"/>
            </a:pPr>
            <a:r>
              <a:rPr lang="en-US" sz="1600" b="1" dirty="0">
                <a:solidFill>
                  <a:schemeClr val="accent1">
                    <a:lumMod val="75000"/>
                  </a:schemeClr>
                </a:solidFill>
                <a:latin typeface="Franklin Gothic Book" panose="020B0503020102020204" pitchFamily="34" charset="0"/>
              </a:rPr>
              <a:t>Representation</a:t>
            </a:r>
            <a:r>
              <a:rPr lang="en-US" sz="1600" dirty="0">
                <a:latin typeface="Franklin Gothic Book" panose="020B0503020102020204" pitchFamily="34" charset="0"/>
              </a:rPr>
              <a:t> of patients and identification of typical profiles and care pathways </a:t>
            </a:r>
          </a:p>
          <a:p>
            <a:pPr marL="285750" indent="-285750" algn="l">
              <a:buFont typeface="Arial" panose="020B0604020202020204" pitchFamily="34" charset="0"/>
              <a:buChar char="•"/>
            </a:pPr>
            <a:endParaRPr lang="en-US" sz="1600" dirty="0">
              <a:latin typeface="Franklin Gothic Book" panose="020B0503020102020204" pitchFamily="34" charset="0"/>
            </a:endParaRPr>
          </a:p>
          <a:p>
            <a:pPr marL="285750" indent="-285750" algn="l">
              <a:buFont typeface="Arial" panose="020B0604020202020204" pitchFamily="34" charset="0"/>
              <a:buChar char="•"/>
            </a:pPr>
            <a:r>
              <a:rPr lang="en-US" sz="1600" b="1" dirty="0">
                <a:solidFill>
                  <a:schemeClr val="accent1">
                    <a:lumMod val="75000"/>
                  </a:schemeClr>
                </a:solidFill>
                <a:latin typeface="Franklin Gothic Book" panose="020B0503020102020204" pitchFamily="34" charset="0"/>
              </a:rPr>
              <a:t>Standardization</a:t>
            </a:r>
            <a:r>
              <a:rPr lang="en-US" sz="1600" dirty="0">
                <a:latin typeface="Franklin Gothic Book" panose="020B0503020102020204" pitchFamily="34" charset="0"/>
              </a:rPr>
              <a:t> (OMOP format) and use of synthetic </a:t>
            </a:r>
            <a:r>
              <a:rPr lang="en-US" sz="1600" b="1" dirty="0">
                <a:solidFill>
                  <a:schemeClr val="accent1">
                    <a:lumMod val="75000"/>
                  </a:schemeClr>
                </a:solidFill>
                <a:latin typeface="Franklin Gothic Book" panose="020B0503020102020204" pitchFamily="34" charset="0"/>
              </a:rPr>
              <a:t>data</a:t>
            </a:r>
            <a:r>
              <a:rPr lang="en-US" sz="1600" dirty="0">
                <a:latin typeface="Franklin Gothic Book" panose="020B0503020102020204" pitchFamily="34" charset="0"/>
              </a:rPr>
              <a:t>: impact on loss of information and reidentification risk</a:t>
            </a:r>
          </a:p>
        </p:txBody>
      </p:sp>
      <p:sp>
        <p:nvSpPr>
          <p:cNvPr id="31" name="Rectangle 30">
            <a:extLst>
              <a:ext uri="{FF2B5EF4-FFF2-40B4-BE49-F238E27FC236}">
                <a16:creationId xmlns:a16="http://schemas.microsoft.com/office/drawing/2014/main" id="{EB686841-7EE6-496E-8DE2-5667208D578D}"/>
              </a:ext>
            </a:extLst>
          </p:cNvPr>
          <p:cNvSpPr/>
          <p:nvPr/>
        </p:nvSpPr>
        <p:spPr>
          <a:xfrm>
            <a:off x="6480581" y="2990962"/>
            <a:ext cx="4994787" cy="331106"/>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Century Gothic" panose="020B0502020202020204" pitchFamily="34" charset="0"/>
              </a:rPr>
              <a:t>Methodological research</a:t>
            </a:r>
          </a:p>
        </p:txBody>
      </p:sp>
      <p:sp>
        <p:nvSpPr>
          <p:cNvPr id="32" name="ZoneTexte 31">
            <a:extLst>
              <a:ext uri="{FF2B5EF4-FFF2-40B4-BE49-F238E27FC236}">
                <a16:creationId xmlns:a16="http://schemas.microsoft.com/office/drawing/2014/main" id="{5656FE19-353F-4E64-8FC8-043824F88F60}"/>
              </a:ext>
            </a:extLst>
          </p:cNvPr>
          <p:cNvSpPr txBox="1"/>
          <p:nvPr/>
        </p:nvSpPr>
        <p:spPr>
          <a:xfrm>
            <a:off x="3212875" y="1864056"/>
            <a:ext cx="2829045" cy="969496"/>
          </a:xfrm>
          <a:prstGeom prst="rect">
            <a:avLst/>
          </a:prstGeom>
          <a:noFill/>
        </p:spPr>
        <p:txBody>
          <a:bodyPr wrap="square">
            <a:spAutoFit/>
          </a:bodyPr>
          <a:lstStyle/>
          <a:p>
            <a:r>
              <a:rPr lang="en-US" sz="800" b="1" dirty="0">
                <a:latin typeface="Franklin Gothic Book" panose="020B0503020102020204" pitchFamily="34" charset="0"/>
                <a:ea typeface="Cambria" panose="02040503050406030204" pitchFamily="18" charset="0"/>
                <a:cs typeface="Times New Roman" panose="02020603050405020304" pitchFamily="18" charset="0"/>
              </a:rPr>
              <a:t>AP-HP, </a:t>
            </a:r>
            <a:r>
              <a:rPr lang="en-US" sz="800" b="1" dirty="0" err="1">
                <a:latin typeface="Franklin Gothic Book" panose="020B0503020102020204" pitchFamily="34" charset="0"/>
                <a:ea typeface="Cambria" panose="02040503050406030204" pitchFamily="18" charset="0"/>
                <a:cs typeface="Times New Roman" panose="02020603050405020304" pitchFamily="18" charset="0"/>
              </a:rPr>
              <a:t>CEpiA</a:t>
            </a:r>
            <a:endParaRPr lang="en-US" sz="800" b="1" dirty="0">
              <a:latin typeface="Franklin Gothic Book" panose="020B0503020102020204" pitchFamily="34" charset="0"/>
              <a:ea typeface="Cambria" panose="02040503050406030204" pitchFamily="18" charset="0"/>
              <a:cs typeface="Times New Roman" panose="02020603050405020304" pitchFamily="18" charset="0"/>
            </a:endParaRPr>
          </a:p>
          <a:p>
            <a:r>
              <a:rPr lang="en-US" sz="800" dirty="0">
                <a:latin typeface="Franklin Gothic Book" panose="020B0503020102020204" pitchFamily="34" charset="0"/>
                <a:ea typeface="Cambria" panose="02040503050406030204" pitchFamily="18" charset="0"/>
                <a:cs typeface="Times New Roman" panose="02020603050405020304" pitchFamily="18" charset="0"/>
              </a:rPr>
              <a:t>(</a:t>
            </a:r>
            <a:r>
              <a:rPr lang="en-US" sz="800" dirty="0" err="1">
                <a:latin typeface="Franklin Gothic Book" panose="020B0503020102020204" pitchFamily="34" charset="0"/>
                <a:ea typeface="Cambria" panose="02040503050406030204" pitchFamily="18" charset="0"/>
                <a:cs typeface="Times New Roman" panose="02020603050405020304" pitchFamily="18" charset="0"/>
              </a:rPr>
              <a:t>Inserm</a:t>
            </a:r>
            <a:r>
              <a:rPr lang="en-US" sz="800" dirty="0">
                <a:latin typeface="Franklin Gothic Book" panose="020B0503020102020204" pitchFamily="34" charset="0"/>
                <a:ea typeface="Cambria" panose="02040503050406030204" pitchFamily="18" charset="0"/>
                <a:cs typeface="Times New Roman" panose="02020603050405020304" pitchFamily="18" charset="0"/>
              </a:rPr>
              <a:t>, U955, IMRB, UPEC)</a:t>
            </a:r>
          </a:p>
          <a:p>
            <a:r>
              <a:rPr lang="en-US" sz="800" b="1" dirty="0" err="1">
                <a:latin typeface="Franklin Gothic Book" panose="020B0503020102020204" pitchFamily="34" charset="0"/>
                <a:ea typeface="Cambria" panose="02040503050406030204" pitchFamily="18" charset="0"/>
                <a:cs typeface="Times New Roman" panose="02020603050405020304" pitchFamily="18" charset="0"/>
              </a:rPr>
              <a:t>Laboratoire</a:t>
            </a:r>
            <a:r>
              <a:rPr lang="en-US" sz="800" b="1" dirty="0">
                <a:latin typeface="Franklin Gothic Book" panose="020B0503020102020204" pitchFamily="34" charset="0"/>
                <a:ea typeface="Cambria" panose="02040503050406030204" pitchFamily="18" charset="0"/>
                <a:cs typeface="Times New Roman" panose="02020603050405020304" pitchFamily="18" charset="0"/>
              </a:rPr>
              <a:t> des </a:t>
            </a:r>
            <a:r>
              <a:rPr lang="en-US" sz="800" b="1" dirty="0" err="1">
                <a:latin typeface="Franklin Gothic Book" panose="020B0503020102020204" pitchFamily="34" charset="0"/>
                <a:ea typeface="Cambria" panose="02040503050406030204" pitchFamily="18" charset="0"/>
                <a:cs typeface="Times New Roman" panose="02020603050405020304" pitchFamily="18" charset="0"/>
              </a:rPr>
              <a:t>Signaux</a:t>
            </a:r>
            <a:r>
              <a:rPr lang="en-US" sz="800" b="1" dirty="0">
                <a:latin typeface="Franklin Gothic Book" panose="020B0503020102020204" pitchFamily="34" charset="0"/>
                <a:ea typeface="Cambria" panose="02040503050406030204" pitchFamily="18" charset="0"/>
                <a:cs typeface="Times New Roman" panose="02020603050405020304" pitchFamily="18" charset="0"/>
              </a:rPr>
              <a:t> et des </a:t>
            </a:r>
            <a:r>
              <a:rPr lang="en-US" sz="800" b="1" dirty="0" err="1">
                <a:latin typeface="Franklin Gothic Book" panose="020B0503020102020204" pitchFamily="34" charset="0"/>
                <a:ea typeface="Cambria" panose="02040503050406030204" pitchFamily="18" charset="0"/>
                <a:cs typeface="Times New Roman" panose="02020603050405020304" pitchFamily="18" charset="0"/>
              </a:rPr>
              <a:t>Systèmes</a:t>
            </a:r>
            <a:r>
              <a:rPr lang="en-US" sz="800" b="1" dirty="0">
                <a:latin typeface="Franklin Gothic Book" panose="020B0503020102020204" pitchFamily="34" charset="0"/>
                <a:ea typeface="Cambria" panose="02040503050406030204" pitchFamily="18" charset="0"/>
                <a:cs typeface="Times New Roman" panose="02020603050405020304" pitchFamily="18" charset="0"/>
              </a:rPr>
              <a:t> </a:t>
            </a:r>
          </a:p>
          <a:p>
            <a:r>
              <a:rPr lang="en-US" sz="800" dirty="0">
                <a:latin typeface="Franklin Gothic Book" panose="020B0503020102020204" pitchFamily="34" charset="0"/>
                <a:ea typeface="Cambria" panose="02040503050406030204" pitchFamily="18" charset="0"/>
                <a:cs typeface="Times New Roman" panose="02020603050405020304" pitchFamily="18" charset="0"/>
              </a:rPr>
              <a:t>(UMR </a:t>
            </a:r>
            <a:r>
              <a:rPr lang="en-US" sz="800" dirty="0" err="1">
                <a:latin typeface="Franklin Gothic Book" panose="020B0503020102020204" pitchFamily="34" charset="0"/>
                <a:ea typeface="Cambria" panose="02040503050406030204" pitchFamily="18" charset="0"/>
                <a:cs typeface="Times New Roman" panose="02020603050405020304" pitchFamily="18" charset="0"/>
              </a:rPr>
              <a:t>CentraleSupélec</a:t>
            </a:r>
            <a:r>
              <a:rPr lang="en-US" sz="800" dirty="0">
                <a:latin typeface="Franklin Gothic Book" panose="020B0503020102020204" pitchFamily="34" charset="0"/>
                <a:ea typeface="Cambria" panose="02040503050406030204" pitchFamily="18" charset="0"/>
                <a:cs typeface="Times New Roman" panose="02020603050405020304" pitchFamily="18" charset="0"/>
              </a:rPr>
              <a:t> – CNRS – Paris-Sud)</a:t>
            </a:r>
          </a:p>
          <a:p>
            <a:r>
              <a:rPr lang="en-US" sz="800" b="1" dirty="0">
                <a:latin typeface="Franklin Gothic Book" panose="020B0503020102020204" pitchFamily="34" charset="0"/>
                <a:ea typeface="Cambria" panose="02040503050406030204" pitchFamily="18" charset="0"/>
                <a:cs typeface="Times New Roman" panose="02020603050405020304" pitchFamily="18" charset="0"/>
              </a:rPr>
              <a:t>LACODAM </a:t>
            </a:r>
          </a:p>
          <a:p>
            <a:r>
              <a:rPr lang="en-US" sz="800" dirty="0">
                <a:latin typeface="Franklin Gothic Book" panose="020B0503020102020204" pitchFamily="34" charset="0"/>
                <a:ea typeface="Cambria" panose="02040503050406030204" pitchFamily="18" charset="0"/>
                <a:cs typeface="Times New Roman" panose="02020603050405020304" pitchFamily="18" charset="0"/>
              </a:rPr>
              <a:t>(Large-Scale Collaborative Data Mining, INRIA)</a:t>
            </a:r>
            <a:endParaRPr lang="en-US" sz="800" dirty="0"/>
          </a:p>
          <a:p>
            <a:endParaRPr lang="en-US" sz="900" dirty="0"/>
          </a:p>
        </p:txBody>
      </p:sp>
    </p:spTree>
    <p:extLst>
      <p:ext uri="{BB962C8B-B14F-4D97-AF65-F5344CB8AC3E}">
        <p14:creationId xmlns:p14="http://schemas.microsoft.com/office/powerpoint/2010/main" val="425826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
                                            <p:txEl>
                                              <p:pRg st="0" end="0"/>
                                            </p:txEl>
                                          </p:spTgt>
                                        </p:tgtEl>
                                        <p:attrNameLst>
                                          <p:attrName>style.visibility</p:attrName>
                                        </p:attrNameLst>
                                      </p:cBhvr>
                                      <p:to>
                                        <p:strVal val="visible"/>
                                      </p:to>
                                    </p:set>
                                    <p:animEffect transition="in" filter="fade">
                                      <p:cBhvr>
                                        <p:cTn id="26" dur="500"/>
                                        <p:tgtEl>
                                          <p:spTgt spid="30">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
                                            <p:txEl>
                                              <p:pRg st="2" end="2"/>
                                            </p:txEl>
                                          </p:spTgt>
                                        </p:tgtEl>
                                        <p:attrNameLst>
                                          <p:attrName>style.visibility</p:attrName>
                                        </p:attrNameLst>
                                      </p:cBhvr>
                                      <p:to>
                                        <p:strVal val="visible"/>
                                      </p:to>
                                    </p:set>
                                    <p:animEffect transition="in" filter="fade">
                                      <p:cBhvr>
                                        <p:cTn id="29" dur="500"/>
                                        <p:tgtEl>
                                          <p:spTgt spid="30">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
                                            <p:txEl>
                                              <p:pRg st="4" end="4"/>
                                            </p:txEl>
                                          </p:spTgt>
                                        </p:tgtEl>
                                        <p:attrNameLst>
                                          <p:attrName>style.visibility</p:attrName>
                                        </p:attrNameLst>
                                      </p:cBhvr>
                                      <p:to>
                                        <p:strVal val="visible"/>
                                      </p:to>
                                    </p:set>
                                    <p:animEffect transition="in" filter="fade">
                                      <p:cBhvr>
                                        <p:cTn id="32"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uiExpand="1" build="p"/>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 coins arrondis 23">
            <a:extLst>
              <a:ext uri="{FF2B5EF4-FFF2-40B4-BE49-F238E27FC236}">
                <a16:creationId xmlns:a16="http://schemas.microsoft.com/office/drawing/2014/main" id="{D3CC9609-A72D-4DAC-A37E-A2C020BE5EB6}"/>
              </a:ext>
            </a:extLst>
          </p:cNvPr>
          <p:cNvSpPr/>
          <p:nvPr/>
        </p:nvSpPr>
        <p:spPr>
          <a:xfrm>
            <a:off x="353961" y="5342832"/>
            <a:ext cx="11345948" cy="1292616"/>
          </a:xfrm>
          <a:prstGeom prst="roundRect">
            <a:avLst>
              <a:gd name="adj" fmla="val 11342"/>
            </a:avLst>
          </a:prstGeom>
          <a:solidFill>
            <a:srgbClr val="EFF5F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2">
            <a:extLst>
              <a:ext uri="{FF2B5EF4-FFF2-40B4-BE49-F238E27FC236}">
                <a16:creationId xmlns:a16="http://schemas.microsoft.com/office/drawing/2014/main" id="{338B3A80-A8BD-4840-B6D8-941183B73C59}"/>
              </a:ext>
            </a:extLst>
          </p:cNvPr>
          <p:cNvSpPr>
            <a:spLocks noChangeArrowheads="1"/>
          </p:cNvSpPr>
          <p:nvPr/>
        </p:nvSpPr>
        <p:spPr bwMode="auto">
          <a:xfrm>
            <a:off x="994410" y="1233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3">
            <a:extLst>
              <a:ext uri="{FF2B5EF4-FFF2-40B4-BE49-F238E27FC236}">
                <a16:creationId xmlns:a16="http://schemas.microsoft.com/office/drawing/2014/main" id="{4B4BE7C7-AB05-4C55-9B55-495C453A733F}"/>
              </a:ext>
            </a:extLst>
          </p:cNvPr>
          <p:cNvSpPr>
            <a:spLocks noChangeArrowheads="1"/>
          </p:cNvSpPr>
          <p:nvPr/>
        </p:nvSpPr>
        <p:spPr bwMode="auto">
          <a:xfrm>
            <a:off x="492092" y="1172926"/>
            <a:ext cx="396876" cy="431800"/>
          </a:xfrm>
          <a:prstGeom prst="rect">
            <a:avLst/>
          </a:prstGeom>
          <a:solidFill>
            <a:srgbClr val="2E74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200" b="1" i="0" u="none" strike="noStrike" kern="1200" cap="none" spc="0" normalizeH="0" baseline="0" noProof="0" dirty="0">
                <a:ln>
                  <a:noFill/>
                </a:ln>
                <a:solidFill>
                  <a:srgbClr val="FFFFFF"/>
                </a:solidFill>
                <a:effectLst/>
                <a:uLnTx/>
                <a:uFillTx/>
                <a:latin typeface="Century Gothic" panose="020B0502020202020204" pitchFamily="34" charset="0"/>
                <a:ea typeface="Cambria" panose="02040503050406030204" pitchFamily="18" charset="0"/>
                <a:cs typeface="Times New Roman" panose="02020603050405020304" pitchFamily="18" charset="0"/>
              </a:rPr>
              <a:t>1</a:t>
            </a:r>
            <a:endPar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3">
            <a:extLst>
              <a:ext uri="{FF2B5EF4-FFF2-40B4-BE49-F238E27FC236}">
                <a16:creationId xmlns:a16="http://schemas.microsoft.com/office/drawing/2014/main" id="{D705C36B-2B71-423F-B0A7-D5AEAC17004D}"/>
              </a:ext>
            </a:extLst>
          </p:cNvPr>
          <p:cNvSpPr>
            <a:spLocks noChangeArrowheads="1"/>
          </p:cNvSpPr>
          <p:nvPr/>
        </p:nvSpPr>
        <p:spPr bwMode="auto">
          <a:xfrm>
            <a:off x="1121410" y="835285"/>
            <a:ext cx="10519984"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1pPr>
            <a:lvl2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2pPr>
            <a:lvl3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3pPr>
            <a:lvl4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4pPr>
            <a:lvl5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5pPr>
            <a:lvl6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6pPr>
            <a:lvl7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7pPr>
            <a:lvl8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8pPr>
            <a:lvl9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77800" algn="l"/>
                <a:tab pos="449263" algn="l"/>
              </a:tabLst>
              <a:defRPr/>
            </a:pPr>
            <a:endParaRPr kumimoji="0" lang="fr-FR" altLang="fr-FR" sz="1800" b="1" i="0" u="none" strike="noStrike" kern="1200" cap="none" spc="0" normalizeH="0" baseline="0" noProof="0" dirty="0">
              <a:ln>
                <a:noFill/>
              </a:ln>
              <a:solidFill>
                <a:srgbClr val="2E74B5"/>
              </a:solidFill>
              <a:effectLst/>
              <a:uLnTx/>
              <a:uFillTx/>
              <a:latin typeface="Century Gothic" panose="020B0502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77800" algn="l"/>
                <a:tab pos="449263" algn="l"/>
              </a:tabLst>
              <a:defRPr/>
            </a:pPr>
            <a:r>
              <a:rPr kumimoji="0" lang="fr-FR" altLang="fr-FR" sz="1800" b="1" i="0" u="none" strike="noStrike" kern="1200" cap="none" spc="0" normalizeH="0" baseline="0" noProof="0" dirty="0">
                <a:ln>
                  <a:noFill/>
                </a:ln>
                <a:solidFill>
                  <a:srgbClr val="2E74B5"/>
                </a:solidFill>
                <a:effectLst/>
                <a:uLnTx/>
                <a:uFillTx/>
                <a:latin typeface="Century Gothic" panose="020B0502020202020204" pitchFamily="34" charset="0"/>
                <a:ea typeface="+mn-ea"/>
                <a:cs typeface="+mn-cs"/>
              </a:rPr>
              <a:t>Axe 1 – Identification de </a:t>
            </a:r>
            <a:r>
              <a:rPr kumimoji="0" lang="fr-FR" altLang="fr-FR" sz="1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phénotypes</a:t>
            </a:r>
            <a:r>
              <a:rPr kumimoji="0" lang="fr-FR" altLang="fr-FR" sz="1800" b="1" i="0" u="none" strike="noStrike" kern="1200" cap="none" spc="0" normalizeH="0" baseline="0" noProof="0" dirty="0">
                <a:ln>
                  <a:noFill/>
                </a:ln>
                <a:solidFill>
                  <a:srgbClr val="2E74B5"/>
                </a:solidFill>
                <a:effectLst/>
                <a:uLnTx/>
                <a:uFillTx/>
                <a:latin typeface="Century Gothic" panose="020B0502020202020204" pitchFamily="34" charset="0"/>
                <a:ea typeface="+mn-ea"/>
                <a:cs typeface="+mn-cs"/>
              </a:rPr>
              <a:t> de fragilité et </a:t>
            </a:r>
            <a:r>
              <a:rPr kumimoji="0" lang="fr-FR" altLang="fr-FR" sz="1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trajectoires</a:t>
            </a:r>
            <a:r>
              <a:rPr kumimoji="0" lang="fr-FR" altLang="fr-FR" sz="1800" b="1" i="0" u="none" strike="noStrike" kern="1200" cap="none" spc="0" normalizeH="0" baseline="0" noProof="0" dirty="0">
                <a:ln>
                  <a:noFill/>
                </a:ln>
                <a:solidFill>
                  <a:srgbClr val="2E74B5"/>
                </a:solidFill>
                <a:effectLst/>
                <a:uLnTx/>
                <a:uFillTx/>
                <a:latin typeface="Century Gothic" panose="020B0502020202020204" pitchFamily="34" charset="0"/>
                <a:ea typeface="+mn-ea"/>
                <a:cs typeface="+mn-cs"/>
              </a:rPr>
              <a:t> de soins des sujets âgés et/ou </a:t>
            </a:r>
            <a:r>
              <a:rPr kumimoji="0" lang="fr-FR" altLang="fr-FR" sz="1800" b="1" i="0" u="none" strike="noStrike" kern="1200" cap="none" spc="0" normalizeH="0" baseline="0" noProof="0" dirty="0" err="1">
                <a:ln>
                  <a:noFill/>
                </a:ln>
                <a:solidFill>
                  <a:srgbClr val="2E74B5"/>
                </a:solidFill>
                <a:effectLst/>
                <a:uLnTx/>
                <a:uFillTx/>
                <a:latin typeface="Century Gothic" panose="020B0502020202020204" pitchFamily="34" charset="0"/>
                <a:ea typeface="+mn-ea"/>
                <a:cs typeface="+mn-cs"/>
              </a:rPr>
              <a:t>multimorbides</a:t>
            </a:r>
            <a:endParaRPr kumimoji="0" lang="fr-FR" altLang="fr-FR" sz="1800" b="1" i="0" u="none" strike="noStrike" kern="1200" cap="none" spc="0" normalizeH="0" baseline="0" noProof="0" dirty="0">
              <a:ln>
                <a:noFill/>
              </a:ln>
              <a:solidFill>
                <a:srgbClr val="2E74B5"/>
              </a:solidFill>
              <a:effectLst/>
              <a:uLnTx/>
              <a:uFillTx/>
              <a:latin typeface="Century Gothic" panose="020B0502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77800" algn="l"/>
                <a:tab pos="449263" algn="l"/>
              </a:tabLst>
              <a:defRPr/>
            </a:pPr>
            <a:r>
              <a:rPr kumimoji="0" lang="fr-FR" altLang="fr-FR" sz="1050" b="1" i="0" u="none" strike="noStrike" kern="1200" cap="none" spc="0" normalizeH="0" baseline="0" noProof="0" dirty="0">
                <a:ln>
                  <a:noFill/>
                </a:ln>
                <a:solidFill>
                  <a:srgbClr val="2E74B5"/>
                </a:solidFill>
                <a:effectLst/>
                <a:uLnTx/>
                <a:uFillTx/>
                <a:latin typeface="Century Gothic" panose="020B0502020202020204" pitchFamily="34" charset="0"/>
                <a:ea typeface="+mn-ea"/>
                <a:cs typeface="+mn-cs"/>
              </a:rPr>
              <a:t> </a:t>
            </a:r>
            <a:endParaRPr kumimoji="0" lang="fr-FR" altLang="fr-FR" sz="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77800" algn="l"/>
                <a:tab pos="449263" algn="l"/>
              </a:tabLst>
              <a:defRPr/>
            </a:pPr>
            <a:r>
              <a:rPr kumimoji="0" lang="fr-FR" altLang="fr-FR" sz="1400" b="1" i="0" u="none" strike="noStrike" kern="1200" cap="none" spc="0" normalizeH="0" baseline="0" noProof="0" dirty="0">
                <a:ln>
                  <a:noFill/>
                </a:ln>
                <a:solidFill>
                  <a:srgbClr val="2E74B5"/>
                </a:solidFill>
                <a:effectLst/>
                <a:uLnTx/>
                <a:uFillTx/>
                <a:latin typeface="Century Gothic" panose="020B0502020202020204" pitchFamily="34" charset="0"/>
                <a:ea typeface="Times New Roman" panose="02020603050405020304" pitchFamily="18" charset="0"/>
                <a:cs typeface="+mn-cs"/>
              </a:rPr>
              <a:t>Thème </a:t>
            </a:r>
            <a:r>
              <a:rPr kumimoji="0" lang="fr-FR" altLang="fr-FR" sz="1400" b="0" i="0" u="none" strike="noStrike" kern="1200" cap="none" spc="0" normalizeH="0" baseline="0" noProof="0" dirty="0">
                <a:ln>
                  <a:noFill/>
                </a:ln>
                <a:solidFill>
                  <a:srgbClr val="2E74B5"/>
                </a:solidFill>
                <a:effectLst/>
                <a:uLnTx/>
                <a:uFillTx/>
                <a:latin typeface="Century Gothic" panose="020B0502020202020204" pitchFamily="34" charset="0"/>
                <a:ea typeface="Times New Roman" panose="02020603050405020304" pitchFamily="18" charset="0"/>
                <a:cs typeface="+mn-cs"/>
              </a:rPr>
              <a:t>- Phénotypage à haut débit et Représentation du patient </a:t>
            </a:r>
            <a:endParaRPr kumimoji="0" lang="fr-FR" altLang="fr-FR"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77800" algn="l"/>
                <a:tab pos="449263" algn="l"/>
              </a:tabLst>
              <a:defRPr/>
            </a:pPr>
            <a:r>
              <a:rPr kumimoji="0" lang="fr-FR" altLang="fr-FR" sz="1400" b="1" i="0" u="none" strike="noStrike" kern="1200" cap="none" spc="0" normalizeH="0" baseline="0" noProof="0" dirty="0">
                <a:ln>
                  <a:noFill/>
                </a:ln>
                <a:solidFill>
                  <a:srgbClr val="2E74B5"/>
                </a:solidFill>
                <a:effectLst/>
                <a:uLnTx/>
                <a:uFillTx/>
                <a:latin typeface="Century Gothic" panose="020B0502020202020204" pitchFamily="34" charset="0"/>
                <a:ea typeface="Times New Roman" panose="02020603050405020304" pitchFamily="18" charset="0"/>
                <a:cs typeface="+mn-cs"/>
              </a:rPr>
              <a:t>Thème </a:t>
            </a:r>
            <a:r>
              <a:rPr kumimoji="0" lang="fr-FR" altLang="fr-FR" sz="1400" b="0" i="0" u="none" strike="noStrike" kern="1200" cap="none" spc="0" normalizeH="0" baseline="0" noProof="0" dirty="0">
                <a:ln>
                  <a:noFill/>
                </a:ln>
                <a:solidFill>
                  <a:srgbClr val="2E74B5"/>
                </a:solidFill>
                <a:effectLst/>
                <a:uLnTx/>
                <a:uFillTx/>
                <a:latin typeface="Century Gothic" panose="020B0502020202020204" pitchFamily="34" charset="0"/>
                <a:ea typeface="Times New Roman" panose="02020603050405020304" pitchFamily="18" charset="0"/>
                <a:cs typeface="+mn-cs"/>
              </a:rPr>
              <a:t>- Intégration de données hétérogènes</a:t>
            </a:r>
            <a:endPar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ectangle 5">
            <a:extLst>
              <a:ext uri="{FF2B5EF4-FFF2-40B4-BE49-F238E27FC236}">
                <a16:creationId xmlns:a16="http://schemas.microsoft.com/office/drawing/2014/main" id="{D8E199D6-D693-4AD3-B71A-CC5647E0EE82}"/>
              </a:ext>
            </a:extLst>
          </p:cNvPr>
          <p:cNvSpPr>
            <a:spLocks noChangeArrowheads="1"/>
          </p:cNvSpPr>
          <p:nvPr/>
        </p:nvSpPr>
        <p:spPr bwMode="auto">
          <a:xfrm>
            <a:off x="929322" y="219710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EAF7E0D-8184-4367-B850-3D484E88684D}"/>
              </a:ext>
            </a:extLst>
          </p:cNvPr>
          <p:cNvSpPr/>
          <p:nvPr/>
        </p:nvSpPr>
        <p:spPr>
          <a:xfrm>
            <a:off x="98323" y="337309"/>
            <a:ext cx="8004020" cy="400110"/>
          </a:xfrm>
          <a:prstGeom prst="rect">
            <a:avLst/>
          </a:prstGeom>
        </p:spPr>
        <p:txBody>
          <a:bodyPr wrap="square">
            <a:spAutoFit/>
          </a:bodyPr>
          <a:lstStyle/>
          <a:p>
            <a:pPr marL="179388" marR="154940" lvl="0" indent="0" algn="l" defTabSz="914400" rtl="0" eaLnBrk="1" fontAlgn="auto" latinLnBrk="0" hangingPunct="1">
              <a:lnSpc>
                <a:spcPct val="100000"/>
              </a:lnSpc>
              <a:spcBef>
                <a:spcPts val="200"/>
              </a:spcBef>
              <a:spcAft>
                <a:spcPts val="0"/>
              </a:spcAft>
              <a:buClrTx/>
              <a:buSzTx/>
              <a:buFontTx/>
              <a:buNone/>
              <a:tabLst>
                <a:tab pos="0" algn="l"/>
                <a:tab pos="88900" algn="l"/>
              </a:tabLst>
              <a:defRPr/>
            </a:pPr>
            <a:r>
              <a:rPr kumimoji="0" lang="fr-FR" sz="2000" b="0" i="0" u="none" strike="noStrike" kern="1200" cap="none" spc="0" normalizeH="0" baseline="0" noProof="0" dirty="0" err="1">
                <a:ln>
                  <a:noFill/>
                </a:ln>
                <a:solidFill>
                  <a:srgbClr val="0070C0"/>
                </a:solidFill>
                <a:effectLst/>
                <a:uLnTx/>
                <a:uFillTx/>
                <a:latin typeface="Century Gothic" panose="020B0502020202020204" pitchFamily="34" charset="0"/>
                <a:ea typeface="Times New Roman" panose="02020603050405020304" pitchFamily="18" charset="0"/>
                <a:cs typeface="+mn-cs"/>
              </a:rPr>
              <a:t>Research</a:t>
            </a:r>
            <a:r>
              <a:rPr kumimoji="0" lang="fr-FR" sz="2000" b="0" i="0" u="none" strike="noStrike" kern="1200" cap="none" spc="0" normalizeH="0" baseline="0" noProof="0" dirty="0">
                <a:ln>
                  <a:noFill/>
                </a:ln>
                <a:solidFill>
                  <a:srgbClr val="0070C0"/>
                </a:solidFill>
                <a:effectLst/>
                <a:uLnTx/>
                <a:uFillTx/>
                <a:latin typeface="Century Gothic" panose="020B0502020202020204" pitchFamily="34" charset="0"/>
                <a:ea typeface="Times New Roman" panose="02020603050405020304" pitchFamily="18" charset="0"/>
                <a:cs typeface="+mn-cs"/>
              </a:rPr>
              <a:t> program</a:t>
            </a:r>
            <a:endParaRPr kumimoji="0" lang="fr-FR" sz="24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cxnSp>
        <p:nvCxnSpPr>
          <p:cNvPr id="15" name="Connecteur droit 14">
            <a:extLst>
              <a:ext uri="{FF2B5EF4-FFF2-40B4-BE49-F238E27FC236}">
                <a16:creationId xmlns:a16="http://schemas.microsoft.com/office/drawing/2014/main" id="{E35ADD4C-D546-4C99-B285-AB7F83960171}"/>
              </a:ext>
            </a:extLst>
          </p:cNvPr>
          <p:cNvCxnSpPr/>
          <p:nvPr/>
        </p:nvCxnSpPr>
        <p:spPr>
          <a:xfrm>
            <a:off x="353961" y="737419"/>
            <a:ext cx="11287433"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4">
            <a:extLst>
              <a:ext uri="{FF2B5EF4-FFF2-40B4-BE49-F238E27FC236}">
                <a16:creationId xmlns:a16="http://schemas.microsoft.com/office/drawing/2014/main" id="{9F5EDA3E-938B-41AA-9381-A11B92E0A2FC}"/>
              </a:ext>
            </a:extLst>
          </p:cNvPr>
          <p:cNvSpPr>
            <a:spLocks noChangeArrowheads="1"/>
          </p:cNvSpPr>
          <p:nvPr/>
        </p:nvSpPr>
        <p:spPr bwMode="auto">
          <a:xfrm>
            <a:off x="492092" y="2722521"/>
            <a:ext cx="396875" cy="431800"/>
          </a:xfrm>
          <a:prstGeom prst="rect">
            <a:avLst/>
          </a:prstGeom>
          <a:solidFill>
            <a:srgbClr val="2E74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200" b="1" i="0" u="none" strike="noStrike" kern="1200" cap="none" spc="0" normalizeH="0" baseline="0" noProof="0">
                <a:ln>
                  <a:noFill/>
                </a:ln>
                <a:solidFill>
                  <a:srgbClr val="FFFFFF"/>
                </a:solidFill>
                <a:effectLst/>
                <a:uLnTx/>
                <a:uFillTx/>
                <a:latin typeface="Century Gothic" panose="020B0502020202020204" pitchFamily="34" charset="0"/>
                <a:ea typeface="Cambria" panose="02040503050406030204" pitchFamily="18" charset="0"/>
                <a:cs typeface="Times New Roman" panose="02020603050405020304" pitchFamily="18" charset="0"/>
              </a:rPr>
              <a:t>2</a:t>
            </a:r>
            <a:endPar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Rectangle 6">
            <a:extLst>
              <a:ext uri="{FF2B5EF4-FFF2-40B4-BE49-F238E27FC236}">
                <a16:creationId xmlns:a16="http://schemas.microsoft.com/office/drawing/2014/main" id="{69F2BC31-0FCF-4E8D-8781-BE5A7CB1686B}"/>
              </a:ext>
            </a:extLst>
          </p:cNvPr>
          <p:cNvSpPr>
            <a:spLocks noChangeArrowheads="1"/>
          </p:cNvSpPr>
          <p:nvPr/>
        </p:nvSpPr>
        <p:spPr bwMode="auto">
          <a:xfrm>
            <a:off x="1121410" y="2699958"/>
            <a:ext cx="872706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1pPr>
            <a:lvl2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2pPr>
            <a:lvl3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3pPr>
            <a:lvl4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4pPr>
            <a:lvl5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5pPr>
            <a:lvl6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6pPr>
            <a:lvl7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7pPr>
            <a:lvl8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8pPr>
            <a:lvl9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77800" algn="l"/>
                <a:tab pos="449263" algn="l"/>
              </a:tabLst>
              <a:defRPr/>
            </a:pPr>
            <a:r>
              <a:rPr kumimoji="0" lang="fr-FR" altLang="fr-FR" sz="1800" b="1" i="0" u="none" strike="noStrike" kern="1200" cap="none" spc="0" normalizeH="0" baseline="0" noProof="0" dirty="0">
                <a:ln>
                  <a:noFill/>
                </a:ln>
                <a:solidFill>
                  <a:srgbClr val="2E74B5"/>
                </a:solidFill>
                <a:effectLst/>
                <a:uLnTx/>
                <a:uFillTx/>
                <a:latin typeface="Century Gothic" panose="020B0502020202020204" pitchFamily="34" charset="0"/>
                <a:ea typeface="+mn-ea"/>
                <a:cs typeface="+mn-cs"/>
              </a:rPr>
              <a:t>Axe 2 – C</a:t>
            </a:r>
            <a:r>
              <a:rPr kumimoji="0" lang="fr-FR" altLang="fr-FR" sz="1800" b="1" i="0" u="none" strike="noStrike" kern="1200" cap="none" spc="0" normalizeH="0" baseline="0" noProof="0" dirty="0" bmk="">
                <a:ln>
                  <a:noFill/>
                </a:ln>
                <a:solidFill>
                  <a:srgbClr val="2E74B5"/>
                </a:solidFill>
                <a:effectLst/>
                <a:uLnTx/>
                <a:uFillTx/>
                <a:latin typeface="Century Gothic" panose="020B0502020202020204" pitchFamily="34" charset="0"/>
                <a:ea typeface="+mn-ea"/>
                <a:cs typeface="+mn-cs"/>
              </a:rPr>
              <a:t>onstruction d’outils </a:t>
            </a:r>
            <a:r>
              <a:rPr kumimoji="0" lang="fr-FR" altLang="fr-FR" sz="1800" b="1" i="0" u="none" strike="noStrike" kern="1200" cap="none" spc="0" normalizeH="0" baseline="0" noProof="0" dirty="0" bmk="">
                <a:ln>
                  <a:noFill/>
                </a:ln>
                <a:solidFill>
                  <a:srgbClr val="ED7D31"/>
                </a:solidFill>
                <a:effectLst/>
                <a:uLnTx/>
                <a:uFillTx/>
                <a:latin typeface="Century Gothic" panose="020B0502020202020204" pitchFamily="34" charset="0"/>
                <a:ea typeface="+mn-ea"/>
                <a:cs typeface="+mn-cs"/>
              </a:rPr>
              <a:t>prédictifs</a:t>
            </a:r>
            <a:r>
              <a:rPr kumimoji="0" lang="fr-FR" altLang="fr-FR" sz="1800" b="1" i="0" u="none" strike="noStrike" kern="1200" cap="none" spc="0" normalizeH="0" baseline="0" noProof="0" dirty="0" bmk="">
                <a:ln>
                  <a:noFill/>
                </a:ln>
                <a:solidFill>
                  <a:srgbClr val="2E74B5"/>
                </a:solidFill>
                <a:effectLst/>
                <a:uLnTx/>
                <a:uFillTx/>
                <a:latin typeface="Century Gothic" panose="020B0502020202020204" pitchFamily="34" charset="0"/>
                <a:ea typeface="+mn-ea"/>
                <a:cs typeface="+mn-cs"/>
              </a:rPr>
              <a:t> en oncologie et oncologie gériatrique</a:t>
            </a:r>
            <a:endPar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77800" algn="l"/>
                <a:tab pos="449263" algn="l"/>
              </a:tabLst>
              <a:defRPr/>
            </a:pPr>
            <a:endParaRPr kumimoji="0" lang="fr-FR" altLang="fr-FR" sz="1050" b="1" i="0" u="none" strike="noStrike" kern="1200" cap="none" spc="0" normalizeH="0" baseline="0" noProof="0" dirty="0">
              <a:ln>
                <a:noFill/>
              </a:ln>
              <a:solidFill>
                <a:srgbClr val="2E74B5"/>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77800" algn="l"/>
                <a:tab pos="449263" algn="l"/>
              </a:tabLst>
              <a:defRPr/>
            </a:pPr>
            <a:r>
              <a:rPr kumimoji="0" lang="fr-FR" altLang="fr-FR" sz="1400" b="1" i="0" u="none" strike="noStrike" kern="1200" cap="none" spc="0" normalizeH="0" baseline="0" noProof="0" dirty="0">
                <a:ln>
                  <a:noFill/>
                </a:ln>
                <a:solidFill>
                  <a:srgbClr val="2E74B5"/>
                </a:solidFill>
                <a:effectLst/>
                <a:uLnTx/>
                <a:uFillTx/>
                <a:latin typeface="Century Gothic" panose="020B0502020202020204" pitchFamily="34" charset="0"/>
                <a:ea typeface="Times New Roman" panose="02020603050405020304" pitchFamily="18" charset="0"/>
                <a:cs typeface="+mn-cs"/>
              </a:rPr>
              <a:t>Thème </a:t>
            </a:r>
            <a:r>
              <a:rPr kumimoji="0" lang="fr-FR" altLang="fr-FR" sz="1400" b="0" i="0" u="none" strike="noStrike" kern="1200" cap="none" spc="0" normalizeH="0" baseline="0" noProof="0" dirty="0">
                <a:ln>
                  <a:noFill/>
                </a:ln>
                <a:solidFill>
                  <a:srgbClr val="2E74B5"/>
                </a:solidFill>
                <a:effectLst/>
                <a:uLnTx/>
                <a:uFillTx/>
                <a:latin typeface="Century Gothic" panose="020B0502020202020204" pitchFamily="34" charset="0"/>
                <a:ea typeface="Times New Roman" panose="02020603050405020304" pitchFamily="18" charset="0"/>
                <a:cs typeface="+mn-cs"/>
              </a:rPr>
              <a:t>-  Intégration de données hétérogènes</a:t>
            </a:r>
            <a:endPar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8" name="Rectangle 5">
            <a:extLst>
              <a:ext uri="{FF2B5EF4-FFF2-40B4-BE49-F238E27FC236}">
                <a16:creationId xmlns:a16="http://schemas.microsoft.com/office/drawing/2014/main" id="{0A0AEA96-2F5B-4FD5-A442-B32157180CDB}"/>
              </a:ext>
            </a:extLst>
          </p:cNvPr>
          <p:cNvSpPr>
            <a:spLocks noChangeArrowheads="1"/>
          </p:cNvSpPr>
          <p:nvPr/>
        </p:nvSpPr>
        <p:spPr bwMode="auto">
          <a:xfrm>
            <a:off x="492092" y="4015709"/>
            <a:ext cx="396875" cy="431800"/>
          </a:xfrm>
          <a:prstGeom prst="rect">
            <a:avLst/>
          </a:prstGeom>
          <a:solidFill>
            <a:srgbClr val="2E74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200" b="1" i="0" u="none" strike="noStrike" kern="1200" cap="none" spc="0" normalizeH="0" baseline="0" noProof="0">
                <a:ln>
                  <a:noFill/>
                </a:ln>
                <a:solidFill>
                  <a:srgbClr val="FFFFFF"/>
                </a:solidFill>
                <a:effectLst/>
                <a:uLnTx/>
                <a:uFillTx/>
                <a:latin typeface="Century Gothic" panose="020B0502020202020204" pitchFamily="34" charset="0"/>
                <a:ea typeface="Cambria" panose="02040503050406030204" pitchFamily="18" charset="0"/>
                <a:cs typeface="Times New Roman" panose="02020603050405020304" pitchFamily="18" charset="0"/>
              </a:rPr>
              <a:t>3</a:t>
            </a:r>
            <a:endPar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Rectangle 9">
            <a:extLst>
              <a:ext uri="{FF2B5EF4-FFF2-40B4-BE49-F238E27FC236}">
                <a16:creationId xmlns:a16="http://schemas.microsoft.com/office/drawing/2014/main" id="{E3F72A36-2D3F-4E7F-8A1F-5E4942669B34}"/>
              </a:ext>
            </a:extLst>
          </p:cNvPr>
          <p:cNvSpPr>
            <a:spLocks noChangeArrowheads="1"/>
          </p:cNvSpPr>
          <p:nvPr/>
        </p:nvSpPr>
        <p:spPr bwMode="auto">
          <a:xfrm>
            <a:off x="1121410" y="3895443"/>
            <a:ext cx="10265952"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1pPr>
            <a:lvl2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2pPr>
            <a:lvl3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3pPr>
            <a:lvl4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4pPr>
            <a:lvl5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5pPr>
            <a:lvl6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6pPr>
            <a:lvl7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7pPr>
            <a:lvl8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8pPr>
            <a:lvl9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77800" algn="l"/>
                <a:tab pos="449263" algn="l"/>
              </a:tabLst>
              <a:defRPr/>
            </a:pPr>
            <a:r>
              <a:rPr kumimoji="0" lang="fr-FR" altLang="fr-FR" sz="1800" b="1" i="0" u="none" strike="noStrike" kern="1200" cap="none" spc="0" normalizeH="0" baseline="0" noProof="0" dirty="0">
                <a:ln>
                  <a:noFill/>
                </a:ln>
                <a:solidFill>
                  <a:srgbClr val="2E74B5"/>
                </a:solidFill>
                <a:effectLst/>
                <a:uLnTx/>
                <a:uFillTx/>
                <a:latin typeface="Century Gothic" panose="020B0502020202020204" pitchFamily="34" charset="0"/>
                <a:ea typeface="+mn-ea"/>
                <a:cs typeface="+mn-cs"/>
              </a:rPr>
              <a:t>Axe 3 – Approches comparatives supervisées et non supervisées sur </a:t>
            </a:r>
            <a:r>
              <a:rPr kumimoji="0" lang="fr-FR" altLang="fr-FR" sz="1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données synthétiques</a:t>
            </a:r>
          </a:p>
          <a:p>
            <a:pPr marL="0" marR="0" lvl="0" indent="0" algn="l" defTabSz="914400" rtl="0" eaLnBrk="0" fontAlgn="base" latinLnBrk="0" hangingPunct="0">
              <a:lnSpc>
                <a:spcPct val="100000"/>
              </a:lnSpc>
              <a:spcBef>
                <a:spcPct val="0"/>
              </a:spcBef>
              <a:spcAft>
                <a:spcPct val="0"/>
              </a:spcAft>
              <a:buClrTx/>
              <a:buSzTx/>
              <a:buFontTx/>
              <a:buNone/>
              <a:tabLst>
                <a:tab pos="177800" algn="l"/>
                <a:tab pos="449263" algn="l"/>
              </a:tabLst>
              <a:defRPr/>
            </a:pPr>
            <a:r>
              <a:rPr kumimoji="0" lang="fr-FR" altLang="fr-FR" sz="1800" b="1" i="0" u="none" strike="noStrike" kern="1200" cap="none" spc="0" normalizeH="0" baseline="0" noProof="0" dirty="0">
                <a:ln>
                  <a:noFill/>
                </a:ln>
                <a:solidFill>
                  <a:srgbClr val="2E74B5"/>
                </a:solidFill>
                <a:effectLst/>
                <a:uLnTx/>
                <a:uFillTx/>
                <a:latin typeface="Century Gothic" panose="020B0502020202020204" pitchFamily="34" charset="0"/>
                <a:ea typeface="+mn-ea"/>
                <a:cs typeface="+mn-cs"/>
              </a:rPr>
              <a:t>et issues du modèle </a:t>
            </a:r>
            <a:r>
              <a:rPr kumimoji="0" lang="fr-FR" altLang="fr-FR" sz="1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OMOP</a:t>
            </a:r>
          </a:p>
          <a:p>
            <a:pPr marL="0" marR="0" lvl="0" indent="0" algn="l" defTabSz="914400" rtl="0" eaLnBrk="0" fontAlgn="base" latinLnBrk="0" hangingPunct="0">
              <a:lnSpc>
                <a:spcPct val="100000"/>
              </a:lnSpc>
              <a:spcBef>
                <a:spcPct val="0"/>
              </a:spcBef>
              <a:spcAft>
                <a:spcPct val="0"/>
              </a:spcAft>
              <a:buClrTx/>
              <a:buSzTx/>
              <a:buFontTx/>
              <a:buNone/>
              <a:tabLst>
                <a:tab pos="177800" algn="l"/>
                <a:tab pos="449263" algn="l"/>
              </a:tabLst>
              <a:defRPr/>
            </a:pPr>
            <a:endParaRPr kumimoji="0" lang="fr-FR" altLang="fr-FR"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77800" algn="l"/>
                <a:tab pos="449263" algn="l"/>
              </a:tabLst>
              <a:defRPr/>
            </a:pPr>
            <a:r>
              <a:rPr kumimoji="0" lang="fr-FR" altLang="fr-FR" sz="1400" b="1" i="0" u="none" strike="noStrike" kern="1200" cap="none" spc="0" normalizeH="0" baseline="0" noProof="0" dirty="0">
                <a:ln>
                  <a:noFill/>
                </a:ln>
                <a:solidFill>
                  <a:srgbClr val="2E74B5"/>
                </a:solidFill>
                <a:effectLst/>
                <a:uLnTx/>
                <a:uFillTx/>
                <a:latin typeface="Century Gothic" panose="020B0502020202020204" pitchFamily="34" charset="0"/>
                <a:ea typeface="Times New Roman" panose="02020603050405020304" pitchFamily="18" charset="0"/>
                <a:cs typeface="+mn-cs"/>
              </a:rPr>
              <a:t>Thème </a:t>
            </a:r>
            <a:r>
              <a:rPr kumimoji="0" lang="fr-FR" altLang="fr-FR" sz="1400" b="0" i="0" u="none" strike="noStrike" kern="1200" cap="none" spc="0" normalizeH="0" baseline="0" noProof="0" dirty="0">
                <a:ln>
                  <a:noFill/>
                </a:ln>
                <a:solidFill>
                  <a:srgbClr val="2E74B5"/>
                </a:solidFill>
                <a:effectLst/>
                <a:uLnTx/>
                <a:uFillTx/>
                <a:latin typeface="Century Gothic" panose="020B0502020202020204" pitchFamily="34" charset="0"/>
                <a:ea typeface="Times New Roman" panose="02020603050405020304" pitchFamily="18" charset="0"/>
                <a:cs typeface="+mn-cs"/>
              </a:rPr>
              <a:t> - Génération de données synthétiques</a:t>
            </a:r>
            <a:endParaRPr kumimoji="0" lang="fr-FR" alt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77800" algn="l"/>
                <a:tab pos="449263" algn="l"/>
              </a:tabLst>
              <a:defRPr/>
            </a:pPr>
            <a:r>
              <a:rPr kumimoji="0" lang="fr-FR" altLang="fr-FR" sz="1400" b="1" i="0" u="none" strike="noStrike" kern="1200" cap="none" spc="0" normalizeH="0" baseline="0" noProof="0" dirty="0">
                <a:ln>
                  <a:noFill/>
                </a:ln>
                <a:solidFill>
                  <a:srgbClr val="2E74B5"/>
                </a:solidFill>
                <a:effectLst/>
                <a:uLnTx/>
                <a:uFillTx/>
                <a:latin typeface="Century Gothic" panose="020B0502020202020204" pitchFamily="34" charset="0"/>
                <a:ea typeface="Times New Roman" panose="02020603050405020304" pitchFamily="18" charset="0"/>
                <a:cs typeface="+mn-cs"/>
              </a:rPr>
              <a:t>Thème </a:t>
            </a:r>
            <a:r>
              <a:rPr kumimoji="0" lang="fr-FR" altLang="fr-FR" sz="1400" b="0" i="0" u="none" strike="noStrike" kern="1200" cap="none" spc="0" normalizeH="0" baseline="0" noProof="0" dirty="0">
                <a:ln>
                  <a:noFill/>
                </a:ln>
                <a:solidFill>
                  <a:srgbClr val="2E74B5"/>
                </a:solidFill>
                <a:effectLst/>
                <a:uLnTx/>
                <a:uFillTx/>
                <a:latin typeface="Century Gothic" panose="020B0502020202020204" pitchFamily="34" charset="0"/>
                <a:ea typeface="Times New Roman" panose="02020603050405020304" pitchFamily="18" charset="0"/>
                <a:cs typeface="+mn-cs"/>
              </a:rPr>
              <a:t> - Standardisation des données</a:t>
            </a:r>
            <a:endParaRPr kumimoji="0" lang="fr-FR" alt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20" name="Connecteur droit 19">
            <a:extLst>
              <a:ext uri="{FF2B5EF4-FFF2-40B4-BE49-F238E27FC236}">
                <a16:creationId xmlns:a16="http://schemas.microsoft.com/office/drawing/2014/main" id="{78343CAE-60DB-4D4C-A58C-DA3E0AD22126}"/>
              </a:ext>
            </a:extLst>
          </p:cNvPr>
          <p:cNvCxnSpPr>
            <a:cxnSpLocks/>
          </p:cNvCxnSpPr>
          <p:nvPr/>
        </p:nvCxnSpPr>
        <p:spPr>
          <a:xfrm>
            <a:off x="492092" y="2526891"/>
            <a:ext cx="1104114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F2EEE460-EFE2-4D43-8D7B-C6127325B359}"/>
              </a:ext>
            </a:extLst>
          </p:cNvPr>
          <p:cNvCxnSpPr>
            <a:cxnSpLocks/>
          </p:cNvCxnSpPr>
          <p:nvPr/>
        </p:nvCxnSpPr>
        <p:spPr>
          <a:xfrm>
            <a:off x="492092" y="3790336"/>
            <a:ext cx="1104114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C1A3E36-44C8-447E-BCA2-CAFB36FF6B3B}"/>
              </a:ext>
            </a:extLst>
          </p:cNvPr>
          <p:cNvSpPr/>
          <p:nvPr/>
        </p:nvSpPr>
        <p:spPr>
          <a:xfrm>
            <a:off x="681175" y="5379631"/>
            <a:ext cx="10156243" cy="9387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dirty="0">
                <a:ln>
                  <a:noFill/>
                </a:ln>
                <a:solidFill>
                  <a:srgbClr val="4472C4"/>
                </a:solidFill>
                <a:effectLst/>
                <a:uLnTx/>
                <a:uFillTx/>
                <a:latin typeface="Franklin Gothic Book" panose="020B0503020102020204" pitchFamily="34" charset="0"/>
                <a:ea typeface="Cambria" panose="02040503050406030204" pitchFamily="18" charset="0"/>
                <a:cs typeface="Times New Roman" panose="02020603050405020304" pitchFamily="18" charset="0"/>
              </a:rPr>
              <a:t>Exploited data</a:t>
            </a:r>
          </a:p>
          <a:p>
            <a:pPr marL="285750" lvl="0" indent="-285750">
              <a:buFont typeface="Arial" panose="020B0604020202020204" pitchFamily="34" charset="0"/>
              <a:buChar char="•"/>
              <a:defRPr/>
            </a:pPr>
            <a:r>
              <a:rPr kumimoji="0" lang="en-US" sz="1600" b="1" i="0" u="none" strike="noStrike" kern="1200" cap="none" spc="0" normalizeH="0" baseline="0" dirty="0">
                <a:ln>
                  <a:noFill/>
                </a:ln>
                <a:solidFill>
                  <a:prstClr val="black"/>
                </a:solidFill>
                <a:effectLst/>
                <a:uLnTx/>
                <a:uFillTx/>
                <a:latin typeface="Franklin Gothic Book" panose="020B0503020102020204" pitchFamily="34" charset="0"/>
                <a:ea typeface="Cambria" panose="02040503050406030204" pitchFamily="18" charset="0"/>
                <a:cs typeface="Times New Roman" panose="02020603050405020304" pitchFamily="18" charset="0"/>
              </a:rPr>
              <a:t>Clinical</a:t>
            </a:r>
            <a:r>
              <a:rPr lang="en-US" sz="1600" dirty="0">
                <a:solidFill>
                  <a:prstClr val="black"/>
                </a:solidFill>
                <a:latin typeface="Franklin Gothic Book" panose="020B0503020102020204" pitchFamily="34" charset="0"/>
                <a:ea typeface="Cambria" panose="02040503050406030204" pitchFamily="18" charset="0"/>
                <a:cs typeface="Times New Roman" panose="02020603050405020304" pitchFamily="18" charset="0"/>
              </a:rPr>
              <a:t> (diagnoses, text mining from hospitalization reports), </a:t>
            </a:r>
            <a:r>
              <a:rPr lang="en-US" sz="1600" b="1" dirty="0">
                <a:solidFill>
                  <a:prstClr val="black"/>
                </a:solidFill>
                <a:latin typeface="Franklin Gothic Book" panose="020B0503020102020204" pitchFamily="34" charset="0"/>
                <a:ea typeface="Cambria" panose="02040503050406030204" pitchFamily="18" charset="0"/>
                <a:cs typeface="Times New Roman" panose="02020603050405020304" pitchFamily="18" charset="0"/>
              </a:rPr>
              <a:t>imaging, lab results, prescriptions, care pathways</a:t>
            </a:r>
            <a:endParaRPr kumimoji="0" lang="en-US" sz="1600" b="0" i="0" u="none" strike="noStrike" kern="1200" cap="none" spc="0" normalizeH="0" baseline="0" dirty="0">
              <a:ln>
                <a:noFill/>
              </a:ln>
              <a:solidFill>
                <a:prstClr val="black"/>
              </a:solidFill>
              <a:effectLst/>
              <a:uLnTx/>
              <a:uFillTx/>
              <a:latin typeface="Franklin Gothic Book" panose="020B0503020102020204" pitchFamily="34" charset="0"/>
              <a:ea typeface="Cambria" panose="020405030504060302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00" b="0" i="0" u="none" strike="noStrike" kern="1200" cap="none" spc="0" normalizeH="0" baseline="0" dirty="0">
              <a:ln>
                <a:noFill/>
              </a:ln>
              <a:solidFill>
                <a:prstClr val="black"/>
              </a:solidFill>
              <a:effectLst/>
              <a:uLnTx/>
              <a:uFillTx/>
              <a:latin typeface="Franklin Gothic Book" panose="020B0503020102020204" pitchFamily="34" charset="0"/>
              <a:ea typeface="Cambria" panose="020405030504060302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1" strike="noStrike" kern="1200" cap="none" spc="0" normalizeH="0" baseline="0" dirty="0">
                <a:ln>
                  <a:noFill/>
                </a:ln>
                <a:solidFill>
                  <a:prstClr val="black"/>
                </a:solidFill>
                <a:effectLst/>
                <a:uLnTx/>
                <a:uFillTx/>
                <a:latin typeface="Franklin Gothic Book" panose="020B0503020102020204" pitchFamily="34" charset="0"/>
                <a:cs typeface="Times New Roman" panose="02020603050405020304" pitchFamily="18" charset="0"/>
              </a:rPr>
              <a:t>Collaboration</a:t>
            </a:r>
            <a:r>
              <a:rPr kumimoji="0" lang="en-US" sz="1600" b="1" i="1" strike="noStrike" kern="1200" cap="none" spc="0" normalizeH="0" dirty="0">
                <a:ln>
                  <a:noFill/>
                </a:ln>
                <a:solidFill>
                  <a:prstClr val="black"/>
                </a:solidFill>
                <a:effectLst/>
                <a:uLnTx/>
                <a:uFillTx/>
                <a:latin typeface="Franklin Gothic Book" panose="020B0503020102020204" pitchFamily="34" charset="0"/>
                <a:cs typeface="Times New Roman" panose="02020603050405020304" pitchFamily="18" charset="0"/>
              </a:rPr>
              <a:t> </a:t>
            </a:r>
            <a:r>
              <a:rPr lang="en-US" sz="1600" b="1" i="1" dirty="0">
                <a:solidFill>
                  <a:prstClr val="black"/>
                </a:solidFill>
                <a:latin typeface="Franklin Gothic Book" panose="020B0503020102020204" pitchFamily="34" charset="0"/>
                <a:cs typeface="Times New Roman" panose="02020603050405020304" pitchFamily="18" charset="0"/>
              </a:rPr>
              <a:t>with other teams with relevant expertise </a:t>
            </a:r>
            <a:r>
              <a:rPr kumimoji="0" lang="en-US" sz="1600" b="0" i="0" u="none" strike="noStrike" kern="1200" cap="none" spc="0" normalizeH="0" baseline="0" dirty="0">
                <a:ln>
                  <a:noFill/>
                </a:ln>
                <a:solidFill>
                  <a:prstClr val="black"/>
                </a:solidFill>
                <a:effectLst/>
                <a:uLnTx/>
                <a:uFillTx/>
                <a:latin typeface="Franklin Gothic Book" panose="020B0503020102020204" pitchFamily="34" charset="0"/>
                <a:cs typeface="Times New Roman" panose="02020603050405020304" pitchFamily="18" charset="0"/>
              </a:rPr>
              <a:t>(e.g. NLP text mining Xavier </a:t>
            </a:r>
            <a:r>
              <a:rPr kumimoji="0" lang="en-US" sz="1600" b="0" i="0" u="none" strike="noStrike" kern="1200" cap="none" spc="0" normalizeH="0" baseline="0" dirty="0" err="1">
                <a:ln>
                  <a:noFill/>
                </a:ln>
                <a:solidFill>
                  <a:prstClr val="black"/>
                </a:solidFill>
                <a:effectLst/>
                <a:uLnTx/>
                <a:uFillTx/>
                <a:latin typeface="Franklin Gothic Book" panose="020B0503020102020204" pitchFamily="34" charset="0"/>
                <a:cs typeface="Times New Roman" panose="02020603050405020304" pitchFamily="18" charset="0"/>
              </a:rPr>
              <a:t>Tannier</a:t>
            </a:r>
            <a:r>
              <a:rPr kumimoji="0" lang="en-US" sz="1600" b="0" i="0" u="none" strike="noStrike" kern="1200" cap="none" spc="0" normalizeH="0" baseline="0" dirty="0">
                <a:ln>
                  <a:noFill/>
                </a:ln>
                <a:solidFill>
                  <a:prstClr val="black"/>
                </a:solidFill>
                <a:effectLst/>
                <a:uLnTx/>
                <a:uFillTx/>
                <a:latin typeface="Franklin Gothic Book" panose="020B0503020102020204" pitchFamily="34" charset="0"/>
                <a:cs typeface="Times New Roman" panose="02020603050405020304" pitchFamily="18" charset="0"/>
              </a:rPr>
              <a:t> LIMICS)</a:t>
            </a:r>
            <a:endParaRPr kumimoji="0" lang="en-US" sz="1600" b="0" i="0" u="none" strike="noStrike" kern="1200" cap="none" spc="0" normalizeH="0" baseline="0" dirty="0">
              <a:ln>
                <a:noFill/>
              </a:ln>
              <a:solidFill>
                <a:prstClr val="black"/>
              </a:solidFill>
              <a:effectLst/>
              <a:uLnTx/>
              <a:uFillTx/>
              <a:latin typeface="Franklin Gothic Book" panose="020B0503020102020204" pitchFamily="34" charset="0"/>
            </a:endParaRPr>
          </a:p>
        </p:txBody>
      </p:sp>
    </p:spTree>
    <p:extLst>
      <p:ext uri="{BB962C8B-B14F-4D97-AF65-F5344CB8AC3E}">
        <p14:creationId xmlns:p14="http://schemas.microsoft.com/office/powerpoint/2010/main" val="127353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7" grpId="0"/>
      <p:bldP spid="18" grpId="0" animBg="1"/>
      <p:bldP spid="19"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435659-2044-4D95-BF1E-6012C66DE731}"/>
              </a:ext>
            </a:extLst>
          </p:cNvPr>
          <p:cNvSpPr/>
          <p:nvPr/>
        </p:nvSpPr>
        <p:spPr>
          <a:xfrm>
            <a:off x="2159532" y="1252123"/>
            <a:ext cx="8283622" cy="923330"/>
          </a:xfrm>
          <a:prstGeom prst="rect">
            <a:avLst/>
          </a:prstGeom>
        </p:spPr>
        <p:txBody>
          <a:bodyPr wrap="square">
            <a:spAutoFit/>
          </a:bodyPr>
          <a:lstStyle/>
          <a:p>
            <a:pPr marL="133350" marR="116205" defTabSz="685800">
              <a:spcBef>
                <a:spcPts val="150"/>
              </a:spcBef>
              <a:tabLst>
                <a:tab pos="133350" algn="l"/>
              </a:tabLst>
            </a:pPr>
            <a:r>
              <a:rPr lang="fr-FR" b="1" dirty="0">
                <a:solidFill>
                  <a:srgbClr val="2E74B5"/>
                </a:solidFill>
                <a:latin typeface="Century Gothic" panose="020B0502020202020204" pitchFamily="34" charset="0"/>
                <a:ea typeface="Times New Roman" panose="02020603050405020304" pitchFamily="18" charset="0"/>
              </a:rPr>
              <a:t>Caractérisation et prédiction de la survenue de formes graves ou létales du COVID-19 à partir des données issues de l’EDS de l’AP-HP : projet </a:t>
            </a:r>
            <a:r>
              <a:rPr lang="fr-FR" b="1" dirty="0">
                <a:solidFill>
                  <a:srgbClr val="ED7D31">
                    <a:lumMod val="75000"/>
                  </a:srgbClr>
                </a:solidFill>
                <a:latin typeface="Century Gothic" panose="020B0502020202020204" pitchFamily="34" charset="0"/>
                <a:ea typeface="Times New Roman" panose="02020603050405020304" pitchFamily="18" charset="0"/>
              </a:rPr>
              <a:t>COVIPREDS</a:t>
            </a:r>
            <a:r>
              <a:rPr lang="fr-FR" b="1" dirty="0">
                <a:solidFill>
                  <a:srgbClr val="70AD47">
                    <a:lumMod val="75000"/>
                  </a:srgbClr>
                </a:solidFill>
                <a:latin typeface="Century Gothic" panose="020B0502020202020204" pitchFamily="34" charset="0"/>
                <a:ea typeface="Times New Roman" panose="02020603050405020304" pitchFamily="18" charset="0"/>
              </a:rPr>
              <a:t> </a:t>
            </a:r>
            <a:endParaRPr lang="fr-FR" sz="1350" dirty="0">
              <a:solidFill>
                <a:srgbClr val="70AD47">
                  <a:lumMod val="75000"/>
                </a:srgbClr>
              </a:solidFill>
              <a:latin typeface="Times New Roman" panose="02020603050405020304" pitchFamily="18" charset="0"/>
              <a:ea typeface="Times New Roman" panose="02020603050405020304" pitchFamily="18" charset="0"/>
            </a:endParaRPr>
          </a:p>
        </p:txBody>
      </p:sp>
      <p:pic>
        <p:nvPicPr>
          <p:cNvPr id="5" name="Image 4">
            <a:extLst>
              <a:ext uri="{FF2B5EF4-FFF2-40B4-BE49-F238E27FC236}">
                <a16:creationId xmlns:a16="http://schemas.microsoft.com/office/drawing/2014/main" id="{F2758917-C6F2-4749-BD38-DFDEEE7006F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168152" y="2494676"/>
            <a:ext cx="1310715" cy="279359"/>
          </a:xfrm>
          <a:prstGeom prst="rect">
            <a:avLst/>
          </a:prstGeom>
        </p:spPr>
      </p:pic>
      <p:pic>
        <p:nvPicPr>
          <p:cNvPr id="6" name="Image 5">
            <a:extLst>
              <a:ext uri="{FF2B5EF4-FFF2-40B4-BE49-F238E27FC236}">
                <a16:creationId xmlns:a16="http://schemas.microsoft.com/office/drawing/2014/main" id="{3DFE912B-5572-4B72-BFA1-1ECED9AFF82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536632" y="2432547"/>
            <a:ext cx="729593" cy="403616"/>
          </a:xfrm>
          <a:prstGeom prst="rect">
            <a:avLst/>
          </a:prstGeom>
        </p:spPr>
      </p:pic>
      <p:pic>
        <p:nvPicPr>
          <p:cNvPr id="7" name="Image 6">
            <a:extLst>
              <a:ext uri="{FF2B5EF4-FFF2-40B4-BE49-F238E27FC236}">
                <a16:creationId xmlns:a16="http://schemas.microsoft.com/office/drawing/2014/main" id="{3E57798A-7AB9-4679-9D76-A5F2349178C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976923" y="2410111"/>
            <a:ext cx="1031666" cy="448488"/>
          </a:xfrm>
          <a:prstGeom prst="rect">
            <a:avLst/>
          </a:prstGeom>
        </p:spPr>
      </p:pic>
      <p:sp>
        <p:nvSpPr>
          <p:cNvPr id="16" name="Rectangle 3">
            <a:extLst>
              <a:ext uri="{FF2B5EF4-FFF2-40B4-BE49-F238E27FC236}">
                <a16:creationId xmlns:a16="http://schemas.microsoft.com/office/drawing/2014/main" id="{CED1E27C-9031-4B74-8DB3-991EA60C345E}"/>
              </a:ext>
            </a:extLst>
          </p:cNvPr>
          <p:cNvSpPr>
            <a:spLocks noChangeArrowheads="1"/>
          </p:cNvSpPr>
          <p:nvPr/>
        </p:nvSpPr>
        <p:spPr bwMode="auto">
          <a:xfrm>
            <a:off x="461944" y="3637094"/>
            <a:ext cx="297657" cy="323850"/>
          </a:xfrm>
          <a:prstGeom prst="rect">
            <a:avLst/>
          </a:prstGeom>
          <a:solidFill>
            <a:srgbClr val="2E74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defTabSz="685800" eaLnBrk="0" fontAlgn="base" hangingPunct="0">
              <a:spcBef>
                <a:spcPct val="0"/>
              </a:spcBef>
              <a:spcAft>
                <a:spcPct val="0"/>
              </a:spcAft>
            </a:pPr>
            <a:r>
              <a:rPr lang="fr-FR" altLang="fr-FR" sz="1650" b="1" dirty="0">
                <a:solidFill>
                  <a:srgbClr val="FFFFFF"/>
                </a:solidFill>
                <a:latin typeface="Century Gothic" panose="020B0502020202020204" pitchFamily="34" charset="0"/>
                <a:ea typeface="Cambria" panose="02040503050406030204" pitchFamily="18" charset="0"/>
                <a:cs typeface="Times New Roman" panose="02020603050405020304" pitchFamily="18" charset="0"/>
              </a:rPr>
              <a:t>1</a:t>
            </a:r>
            <a:endParaRPr lang="fr-FR" altLang="fr-FR" sz="1350" dirty="0">
              <a:solidFill>
                <a:prstClr val="black"/>
              </a:solidFill>
              <a:latin typeface="Arial" panose="020B0604020202020204" pitchFamily="34" charset="0"/>
            </a:endParaRPr>
          </a:p>
        </p:txBody>
      </p:sp>
      <p:sp>
        <p:nvSpPr>
          <p:cNvPr id="18" name="Rectangle 4">
            <a:extLst>
              <a:ext uri="{FF2B5EF4-FFF2-40B4-BE49-F238E27FC236}">
                <a16:creationId xmlns:a16="http://schemas.microsoft.com/office/drawing/2014/main" id="{E3A9E7CB-52C8-4748-AC95-57B734318257}"/>
              </a:ext>
            </a:extLst>
          </p:cNvPr>
          <p:cNvSpPr>
            <a:spLocks noChangeArrowheads="1"/>
          </p:cNvSpPr>
          <p:nvPr/>
        </p:nvSpPr>
        <p:spPr bwMode="auto">
          <a:xfrm>
            <a:off x="461944" y="4581296"/>
            <a:ext cx="297656" cy="323850"/>
          </a:xfrm>
          <a:prstGeom prst="rect">
            <a:avLst/>
          </a:prstGeom>
          <a:solidFill>
            <a:srgbClr val="2E74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defTabSz="685800" eaLnBrk="0" fontAlgn="base" hangingPunct="0">
              <a:spcBef>
                <a:spcPct val="0"/>
              </a:spcBef>
              <a:spcAft>
                <a:spcPct val="0"/>
              </a:spcAft>
            </a:pPr>
            <a:r>
              <a:rPr lang="fr-FR" altLang="fr-FR" sz="1650" b="1">
                <a:solidFill>
                  <a:srgbClr val="FFFFFF"/>
                </a:solidFill>
                <a:latin typeface="Century Gothic" panose="020B0502020202020204" pitchFamily="34" charset="0"/>
                <a:ea typeface="Cambria" panose="02040503050406030204" pitchFamily="18" charset="0"/>
                <a:cs typeface="Times New Roman" panose="02020603050405020304" pitchFamily="18" charset="0"/>
              </a:rPr>
              <a:t>2</a:t>
            </a:r>
            <a:endParaRPr lang="fr-FR" altLang="fr-FR" sz="1350">
              <a:solidFill>
                <a:prstClr val="black"/>
              </a:solidFill>
              <a:latin typeface="Arial" panose="020B0604020202020204" pitchFamily="34" charset="0"/>
            </a:endParaRPr>
          </a:p>
        </p:txBody>
      </p:sp>
      <p:sp>
        <p:nvSpPr>
          <p:cNvPr id="22" name="Rectangle 3">
            <a:extLst>
              <a:ext uri="{FF2B5EF4-FFF2-40B4-BE49-F238E27FC236}">
                <a16:creationId xmlns:a16="http://schemas.microsoft.com/office/drawing/2014/main" id="{9D848E56-793A-4AE9-81AB-3436AC375C12}"/>
              </a:ext>
            </a:extLst>
          </p:cNvPr>
          <p:cNvSpPr>
            <a:spLocks noChangeArrowheads="1"/>
          </p:cNvSpPr>
          <p:nvPr/>
        </p:nvSpPr>
        <p:spPr bwMode="auto">
          <a:xfrm>
            <a:off x="918727" y="3615685"/>
            <a:ext cx="10539519" cy="23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1pPr>
            <a:lvl2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2pPr>
            <a:lvl3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3pPr>
            <a:lvl4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4pPr>
            <a:lvl5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5pPr>
            <a:lvl6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6pPr>
            <a:lvl7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7pPr>
            <a:lvl8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8pPr>
            <a:lvl9pPr eaLnBrk="0" fontAlgn="base" hangingPunct="0">
              <a:spcBef>
                <a:spcPct val="0"/>
              </a:spcBef>
              <a:spcAft>
                <a:spcPct val="0"/>
              </a:spcAft>
              <a:tabLst>
                <a:tab pos="177800" algn="l"/>
                <a:tab pos="449263" algn="l"/>
              </a:tabLst>
              <a:defRPr>
                <a:solidFill>
                  <a:schemeClr val="tx1"/>
                </a:solidFill>
                <a:latin typeface="Arial" panose="020B0604020202020204" pitchFamily="34" charset="0"/>
              </a:defRPr>
            </a:lvl9pPr>
          </a:lstStyle>
          <a:p>
            <a:pPr defTabSz="685800">
              <a:tabLst>
                <a:tab pos="133350" algn="l"/>
                <a:tab pos="336947" algn="l"/>
              </a:tabLst>
            </a:pPr>
            <a:r>
              <a:rPr lang="fr-FR" altLang="fr-FR" sz="1350" i="1" dirty="0">
                <a:solidFill>
                  <a:srgbClr val="2E74B5"/>
                </a:solidFill>
                <a:latin typeface="Century Gothic" panose="020B0502020202020204" pitchFamily="34" charset="0"/>
              </a:rPr>
              <a:t>Objectif principal </a:t>
            </a:r>
          </a:p>
          <a:p>
            <a:pPr defTabSz="685800">
              <a:tabLst>
                <a:tab pos="133350" algn="l"/>
                <a:tab pos="336947" algn="l"/>
              </a:tabLst>
            </a:pPr>
            <a:endParaRPr lang="fr-FR" altLang="fr-FR" sz="1350" i="1" dirty="0">
              <a:solidFill>
                <a:srgbClr val="2E74B5"/>
              </a:solidFill>
              <a:latin typeface="Century Gothic" panose="020B0502020202020204" pitchFamily="34" charset="0"/>
            </a:endParaRPr>
          </a:p>
          <a:p>
            <a:pPr defTabSz="685800">
              <a:tabLst>
                <a:tab pos="133350" algn="l"/>
                <a:tab pos="336947" algn="l"/>
              </a:tabLst>
            </a:pPr>
            <a:r>
              <a:rPr lang="fr-FR" altLang="fr-FR" sz="1350" b="1" dirty="0">
                <a:solidFill>
                  <a:srgbClr val="2E74B5"/>
                </a:solidFill>
                <a:latin typeface="Century Gothic" panose="020B0502020202020204" pitchFamily="34" charset="0"/>
              </a:rPr>
              <a:t>Développer des </a:t>
            </a:r>
            <a:r>
              <a:rPr lang="fr-FR" altLang="fr-FR" sz="1350" b="1" dirty="0">
                <a:solidFill>
                  <a:schemeClr val="accent2">
                    <a:lumMod val="75000"/>
                  </a:schemeClr>
                </a:solidFill>
                <a:latin typeface="Century Gothic" panose="020B0502020202020204" pitchFamily="34" charset="0"/>
              </a:rPr>
              <a:t>modèles prédictifs de la survenue de formes graves </a:t>
            </a:r>
            <a:r>
              <a:rPr lang="fr-FR" altLang="fr-FR" sz="1350" b="1" dirty="0">
                <a:solidFill>
                  <a:srgbClr val="2E74B5"/>
                </a:solidFill>
                <a:latin typeface="Century Gothic" panose="020B0502020202020204" pitchFamily="34" charset="0"/>
              </a:rPr>
              <a:t>ou létales du COVID-19 à partir des données issues de l’EDS de l’AP-HP</a:t>
            </a:r>
          </a:p>
          <a:p>
            <a:pPr defTabSz="685800">
              <a:tabLst>
                <a:tab pos="133350" algn="l"/>
                <a:tab pos="336947" algn="l"/>
              </a:tabLst>
            </a:pPr>
            <a:endParaRPr lang="fr-FR" altLang="fr-FR" sz="1350" b="1" dirty="0">
              <a:solidFill>
                <a:srgbClr val="2E74B5"/>
              </a:solidFill>
              <a:latin typeface="Century Gothic" panose="020B0502020202020204" pitchFamily="34" charset="0"/>
            </a:endParaRPr>
          </a:p>
          <a:p>
            <a:pPr defTabSz="685800">
              <a:tabLst>
                <a:tab pos="133350" algn="l"/>
                <a:tab pos="336947" algn="l"/>
              </a:tabLst>
            </a:pPr>
            <a:r>
              <a:rPr lang="fr-FR" altLang="fr-FR" sz="1350" i="1" dirty="0">
                <a:solidFill>
                  <a:srgbClr val="2E74B5"/>
                </a:solidFill>
                <a:latin typeface="Century Gothic" panose="020B0502020202020204" pitchFamily="34" charset="0"/>
              </a:rPr>
              <a:t>Objectifs secondaires </a:t>
            </a:r>
          </a:p>
          <a:p>
            <a:pPr defTabSz="685800">
              <a:tabLst>
                <a:tab pos="133350" algn="l"/>
                <a:tab pos="336947" algn="l"/>
              </a:tabLst>
            </a:pPr>
            <a:endParaRPr lang="fr-FR" altLang="fr-FR" sz="1350" b="1" dirty="0">
              <a:solidFill>
                <a:srgbClr val="2E74B5"/>
              </a:solidFill>
              <a:latin typeface="Century Gothic" panose="020B0502020202020204" pitchFamily="34" charset="0"/>
            </a:endParaRPr>
          </a:p>
          <a:p>
            <a:pPr marL="285750" indent="-285750" defTabSz="685800">
              <a:buFontTx/>
              <a:buChar char="-"/>
              <a:tabLst>
                <a:tab pos="133350" algn="l"/>
                <a:tab pos="336947" algn="l"/>
              </a:tabLst>
            </a:pPr>
            <a:r>
              <a:rPr lang="fr-FR" altLang="fr-FR" sz="1350" b="1" dirty="0">
                <a:solidFill>
                  <a:srgbClr val="2E74B5"/>
                </a:solidFill>
                <a:latin typeface="Century Gothic" panose="020B0502020202020204" pitchFamily="34" charset="0"/>
              </a:rPr>
              <a:t>Réaliser une </a:t>
            </a:r>
            <a:r>
              <a:rPr lang="fr-FR" altLang="fr-FR" sz="1350" b="1" dirty="0">
                <a:solidFill>
                  <a:schemeClr val="accent2">
                    <a:lumMod val="75000"/>
                  </a:schemeClr>
                </a:solidFill>
                <a:latin typeface="Century Gothic" panose="020B0502020202020204" pitchFamily="34" charset="0"/>
              </a:rPr>
              <a:t>typologie</a:t>
            </a:r>
            <a:r>
              <a:rPr lang="fr-FR" altLang="fr-FR" sz="1350" b="1" dirty="0">
                <a:solidFill>
                  <a:srgbClr val="2E74B5"/>
                </a:solidFill>
                <a:latin typeface="Century Gothic" panose="020B0502020202020204" pitchFamily="34" charset="0"/>
              </a:rPr>
              <a:t> des patients </a:t>
            </a:r>
            <a:r>
              <a:rPr lang="fr-FR" altLang="fr-FR" sz="1350" dirty="0">
                <a:solidFill>
                  <a:srgbClr val="2E74B5"/>
                </a:solidFill>
                <a:latin typeface="Century Gothic" panose="020B0502020202020204" pitchFamily="34" charset="0"/>
              </a:rPr>
              <a:t>atteints d’une forme grave ou létale du COVID-19 basée sur des méthodes non supervisées d’apprentissage profond </a:t>
            </a:r>
          </a:p>
          <a:p>
            <a:pPr marL="285750" indent="-285750" defTabSz="685800">
              <a:buFontTx/>
              <a:buChar char="-"/>
              <a:tabLst>
                <a:tab pos="133350" algn="l"/>
                <a:tab pos="336947" algn="l"/>
              </a:tabLst>
            </a:pPr>
            <a:endParaRPr lang="fr-FR" altLang="fr-FR" sz="1350" b="1" dirty="0">
              <a:solidFill>
                <a:srgbClr val="2E74B5"/>
              </a:solidFill>
              <a:latin typeface="Century Gothic" panose="020B0502020202020204" pitchFamily="34" charset="0"/>
            </a:endParaRPr>
          </a:p>
          <a:p>
            <a:pPr marL="285750" indent="-285750" defTabSz="685800">
              <a:buFontTx/>
              <a:buChar char="-"/>
              <a:tabLst>
                <a:tab pos="133350" algn="l"/>
                <a:tab pos="336947" algn="l"/>
              </a:tabLst>
            </a:pPr>
            <a:r>
              <a:rPr lang="fr-FR" altLang="fr-FR" sz="1350" b="1" dirty="0">
                <a:solidFill>
                  <a:srgbClr val="2E74B5"/>
                </a:solidFill>
                <a:latin typeface="Century Gothic" panose="020B0502020202020204" pitchFamily="34" charset="0"/>
              </a:rPr>
              <a:t>Développer des </a:t>
            </a:r>
            <a:r>
              <a:rPr lang="fr-FR" altLang="fr-FR" sz="1350" b="1" dirty="0">
                <a:solidFill>
                  <a:schemeClr val="accent2">
                    <a:lumMod val="75000"/>
                  </a:schemeClr>
                </a:solidFill>
                <a:latin typeface="Century Gothic" panose="020B0502020202020204" pitchFamily="34" charset="0"/>
              </a:rPr>
              <a:t>modèles prédictifs de durée d’hospitalisation et des parcours de soins</a:t>
            </a:r>
          </a:p>
        </p:txBody>
      </p:sp>
      <p:cxnSp>
        <p:nvCxnSpPr>
          <p:cNvPr id="3" name="Connecteur droit 2">
            <a:extLst>
              <a:ext uri="{FF2B5EF4-FFF2-40B4-BE49-F238E27FC236}">
                <a16:creationId xmlns:a16="http://schemas.microsoft.com/office/drawing/2014/main" id="{2972EE00-9D21-4772-9D5B-9946B48DF3E8}"/>
              </a:ext>
            </a:extLst>
          </p:cNvPr>
          <p:cNvCxnSpPr>
            <a:cxnSpLocks/>
          </p:cNvCxnSpPr>
          <p:nvPr/>
        </p:nvCxnSpPr>
        <p:spPr>
          <a:xfrm>
            <a:off x="461944" y="3280882"/>
            <a:ext cx="10945196"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6CCFC8CE-35A6-423A-9DB3-04732F479518}"/>
              </a:ext>
            </a:extLst>
          </p:cNvPr>
          <p:cNvPicPr>
            <a:picLocks noChangeAspect="1"/>
          </p:cNvPicPr>
          <p:nvPr/>
        </p:nvPicPr>
        <p:blipFill rotWithShape="1">
          <a:blip r:embed="rId5"/>
          <a:srcRect r="35355"/>
          <a:stretch/>
        </p:blipFill>
        <p:spPr>
          <a:xfrm>
            <a:off x="204239" y="1179734"/>
            <a:ext cx="1847222" cy="1600200"/>
          </a:xfrm>
          <a:prstGeom prst="rect">
            <a:avLst/>
          </a:prstGeom>
        </p:spPr>
      </p:pic>
      <p:sp>
        <p:nvSpPr>
          <p:cNvPr id="24" name="Titre 1">
            <a:extLst>
              <a:ext uri="{FF2B5EF4-FFF2-40B4-BE49-F238E27FC236}">
                <a16:creationId xmlns:a16="http://schemas.microsoft.com/office/drawing/2014/main" id="{67949FD2-6284-49D5-AC6B-F59E3CBEE555}"/>
              </a:ext>
            </a:extLst>
          </p:cNvPr>
          <p:cNvSpPr txBox="1">
            <a:spLocks/>
          </p:cNvSpPr>
          <p:nvPr/>
        </p:nvSpPr>
        <p:spPr>
          <a:xfrm>
            <a:off x="0" y="-10515"/>
            <a:ext cx="12192000" cy="949669"/>
          </a:xfrm>
          <a:prstGeom prst="rect">
            <a:avLst/>
          </a:prstGeom>
          <a:solidFill>
            <a:schemeClr val="accent1">
              <a:lumMod val="75000"/>
            </a:schemeClr>
          </a:solidFill>
          <a:ln w="25400" cap="flat" cmpd="sng" algn="ctr">
            <a:noFill/>
            <a:prstDash val="solid"/>
          </a:ln>
          <a:effectLst>
            <a:outerShdw blurRad="50800" dist="38100" dir="5400000" algn="t" rotWithShape="0">
              <a:prstClr val="black">
                <a:alpha val="40000"/>
              </a:prstClr>
            </a:outerShdw>
          </a:effectLst>
        </p:spPr>
        <p:txBody>
          <a:bodyPr rtlCol="0" anchor="ctr"/>
          <a:lstStyle>
            <a:lvl1pPr marL="182563" indent="0" algn="l" defTabSz="914400" rtl="0" eaLnBrk="1" latinLnBrk="0" hangingPunct="1">
              <a:spcBef>
                <a:spcPct val="0"/>
              </a:spcBef>
              <a:buNone/>
              <a:defRPr lang="fr-FR" sz="3200" b="0" kern="1200">
                <a:solidFill>
                  <a:schemeClr val="lt1"/>
                </a:solidFill>
                <a:latin typeface="Franklin Gothic Demi" panose="020B0703020102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36922" defTabSz="685800"/>
            <a:r>
              <a:rPr lang="fr-FR" sz="1600" i="1" dirty="0">
                <a:solidFill>
                  <a:prstClr val="white"/>
                </a:solidFill>
                <a:latin typeface="Franklin Gothic Book" panose="020B0503020102020204" pitchFamily="34" charset="0"/>
              </a:rPr>
              <a:t>Avant la Chaire….</a:t>
            </a:r>
          </a:p>
          <a:p>
            <a:pPr marL="136922" defTabSz="685800"/>
            <a:r>
              <a:rPr lang="fr-FR" sz="2100" dirty="0">
                <a:solidFill>
                  <a:prstClr val="white"/>
                </a:solidFill>
              </a:rPr>
              <a:t>COVIPREDS – Entrepôt de données de Santé AP-HP</a:t>
            </a:r>
          </a:p>
          <a:p>
            <a:pPr marL="136922" defTabSz="685800"/>
            <a:r>
              <a:rPr lang="fr-FR" sz="1500" dirty="0">
                <a:solidFill>
                  <a:prstClr val="white"/>
                </a:solidFill>
              </a:rPr>
              <a:t>avec AP-HP, </a:t>
            </a:r>
            <a:r>
              <a:rPr lang="fr-FR" sz="1500" dirty="0" err="1">
                <a:solidFill>
                  <a:prstClr val="white"/>
                </a:solidFill>
              </a:rPr>
              <a:t>CentraleSupelec</a:t>
            </a:r>
            <a:r>
              <a:rPr lang="fr-FR" sz="1500" dirty="0">
                <a:solidFill>
                  <a:prstClr val="white"/>
                </a:solidFill>
              </a:rPr>
              <a:t>, INRIA</a:t>
            </a:r>
          </a:p>
        </p:txBody>
      </p:sp>
      <p:sp>
        <p:nvSpPr>
          <p:cNvPr id="2" name="Rectangle 1">
            <a:extLst>
              <a:ext uri="{FF2B5EF4-FFF2-40B4-BE49-F238E27FC236}">
                <a16:creationId xmlns:a16="http://schemas.microsoft.com/office/drawing/2014/main" id="{C093C81B-E203-454F-A8C3-75DCFE363685}"/>
              </a:ext>
            </a:extLst>
          </p:cNvPr>
          <p:cNvSpPr/>
          <p:nvPr/>
        </p:nvSpPr>
        <p:spPr>
          <a:xfrm>
            <a:off x="2141713" y="2398536"/>
            <a:ext cx="1840247" cy="1041311"/>
          </a:xfrm>
          <a:prstGeom prst="rect">
            <a:avLst/>
          </a:prstGeom>
        </p:spPr>
        <p:txBody>
          <a:bodyPr wrap="none">
            <a:spAutoFit/>
          </a:bodyPr>
          <a:lstStyle/>
          <a:p>
            <a:pPr marL="179388" marR="154940">
              <a:spcBef>
                <a:spcPts val="200"/>
              </a:spcBef>
              <a:tabLst>
                <a:tab pos="0" algn="l"/>
                <a:tab pos="88900" algn="l"/>
              </a:tabLst>
            </a:pPr>
            <a:r>
              <a:rPr lang="fr-FR" sz="1050" b="1" dirty="0">
                <a:latin typeface="Century Gothic" panose="020B0502020202020204" pitchFamily="34" charset="0"/>
                <a:ea typeface="Times New Roman" panose="02020603050405020304" pitchFamily="18" charset="0"/>
              </a:rPr>
              <a:t>Etienne Audureau</a:t>
            </a:r>
          </a:p>
          <a:p>
            <a:pPr marL="179388" marR="154940">
              <a:spcBef>
                <a:spcPts val="200"/>
              </a:spcBef>
              <a:tabLst>
                <a:tab pos="0" algn="l"/>
                <a:tab pos="88900" algn="l"/>
              </a:tabLst>
            </a:pPr>
            <a:r>
              <a:rPr lang="fr-FR" sz="1050" b="1" dirty="0">
                <a:latin typeface="Century Gothic" panose="020B0502020202020204" pitchFamily="34" charset="0"/>
                <a:ea typeface="Times New Roman" panose="02020603050405020304" pitchFamily="18" charset="0"/>
              </a:rPr>
              <a:t>Laurent Le Brusquet</a:t>
            </a:r>
          </a:p>
          <a:p>
            <a:pPr marL="179388" marR="154940">
              <a:spcBef>
                <a:spcPts val="200"/>
              </a:spcBef>
              <a:tabLst>
                <a:tab pos="0" algn="l"/>
                <a:tab pos="88900" algn="l"/>
              </a:tabLst>
            </a:pPr>
            <a:r>
              <a:rPr lang="fr-FR" sz="1050" b="1" dirty="0">
                <a:latin typeface="Century Gothic" panose="020B0502020202020204" pitchFamily="34" charset="0"/>
                <a:ea typeface="Times New Roman" panose="02020603050405020304" pitchFamily="18" charset="0"/>
              </a:rPr>
              <a:t>Arthur </a:t>
            </a:r>
            <a:r>
              <a:rPr lang="fr-FR" sz="1050" b="1" dirty="0" err="1">
                <a:latin typeface="Century Gothic" panose="020B0502020202020204" pitchFamily="34" charset="0"/>
                <a:ea typeface="Times New Roman" panose="02020603050405020304" pitchFamily="18" charset="0"/>
              </a:rPr>
              <a:t>Tenenhaus</a:t>
            </a:r>
            <a:endParaRPr lang="fr-FR" sz="1050" b="1" dirty="0">
              <a:latin typeface="Century Gothic" panose="020B0502020202020204" pitchFamily="34" charset="0"/>
              <a:ea typeface="Times New Roman" panose="02020603050405020304" pitchFamily="18" charset="0"/>
            </a:endParaRPr>
          </a:p>
          <a:p>
            <a:pPr marL="179388" marR="154940">
              <a:spcBef>
                <a:spcPts val="200"/>
              </a:spcBef>
              <a:tabLst>
                <a:tab pos="0" algn="l"/>
                <a:tab pos="88900" algn="l"/>
              </a:tabLst>
            </a:pPr>
            <a:r>
              <a:rPr lang="fr-FR" sz="1050" b="1" dirty="0">
                <a:latin typeface="Century Gothic" panose="020B0502020202020204" pitchFamily="34" charset="0"/>
                <a:ea typeface="Times New Roman" panose="02020603050405020304" pitchFamily="18" charset="0"/>
              </a:rPr>
              <a:t>Thomas </a:t>
            </a:r>
            <a:r>
              <a:rPr lang="fr-FR" sz="1050" b="1" dirty="0" err="1">
                <a:latin typeface="Century Gothic" panose="020B0502020202020204" pitchFamily="34" charset="0"/>
                <a:ea typeface="Times New Roman" panose="02020603050405020304" pitchFamily="18" charset="0"/>
              </a:rPr>
              <a:t>Guyet</a:t>
            </a:r>
            <a:endParaRPr lang="fr-FR" sz="1050" b="1" dirty="0">
              <a:latin typeface="Century Gothic" panose="020B0502020202020204" pitchFamily="34" charset="0"/>
              <a:ea typeface="Times New Roman" panose="02020603050405020304" pitchFamily="18" charset="0"/>
            </a:endParaRPr>
          </a:p>
          <a:p>
            <a:pPr marL="179388" marR="154940">
              <a:spcBef>
                <a:spcPts val="200"/>
              </a:spcBef>
              <a:tabLst>
                <a:tab pos="0" algn="l"/>
                <a:tab pos="88900" algn="l"/>
              </a:tabLst>
            </a:pPr>
            <a:endParaRPr lang="fr-FR" sz="1050" b="1" dirty="0">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88252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BD62999A-B46E-40EA-8EAA-F50A9F99949B}"/>
              </a:ext>
            </a:extLst>
          </p:cNvPr>
          <p:cNvSpPr/>
          <p:nvPr/>
        </p:nvSpPr>
        <p:spPr>
          <a:xfrm>
            <a:off x="876300" y="965200"/>
            <a:ext cx="10744200" cy="4464050"/>
          </a:xfrm>
          <a:prstGeom prst="roundRect">
            <a:avLst>
              <a:gd name="adj" fmla="val 4603"/>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Franklin Gothic Book" panose="020B0503020102020204" pitchFamily="34" charset="0"/>
              </a:rPr>
              <a:t>Growing interest for machine learning approaches in clinical epidemiology, in patients’ cohorts and large EHR databases </a:t>
            </a:r>
          </a:p>
          <a:p>
            <a:endParaRPr lang="en-US" sz="2800" dirty="0">
              <a:latin typeface="Franklin Gothic Book" panose="020B0503020102020204" pitchFamily="34" charset="0"/>
            </a:endParaRPr>
          </a:p>
          <a:p>
            <a:r>
              <a:rPr lang="en-US" sz="2800" b="1" u="sng" dirty="0">
                <a:latin typeface="Franklin Gothic Book" panose="020B0503020102020204" pitchFamily="34" charset="0"/>
              </a:rPr>
              <a:t>Challenges </a:t>
            </a:r>
          </a:p>
          <a:p>
            <a:r>
              <a:rPr lang="en-US" sz="2800" dirty="0">
                <a:latin typeface="Franklin Gothic Book" panose="020B0503020102020204" pitchFamily="34" charset="0"/>
              </a:rPr>
              <a:t>- </a:t>
            </a:r>
            <a:r>
              <a:rPr lang="en-US" sz="2800" b="1" dirty="0">
                <a:solidFill>
                  <a:srgbClr val="FFC000"/>
                </a:solidFill>
                <a:latin typeface="Franklin Gothic Book" panose="020B0503020102020204" pitchFamily="34" charset="0"/>
              </a:rPr>
              <a:t>Understanding</a:t>
            </a:r>
            <a:r>
              <a:rPr lang="en-US" sz="2800" dirty="0">
                <a:latin typeface="Franklin Gothic Book" panose="020B0503020102020204" pitchFamily="34" charset="0"/>
              </a:rPr>
              <a:t> models and documenting their real-life usefulness</a:t>
            </a:r>
          </a:p>
          <a:p>
            <a:r>
              <a:rPr lang="en-US" sz="2800" dirty="0">
                <a:latin typeface="Franklin Gothic Book" panose="020B0503020102020204" pitchFamily="34" charset="0"/>
              </a:rPr>
              <a:t>- </a:t>
            </a:r>
            <a:r>
              <a:rPr lang="en-US" sz="2800" b="1" dirty="0">
                <a:solidFill>
                  <a:srgbClr val="FFC000"/>
                </a:solidFill>
                <a:latin typeface="Franklin Gothic Book" panose="020B0503020102020204" pitchFamily="34" charset="0"/>
              </a:rPr>
              <a:t>Acceptability </a:t>
            </a:r>
            <a:r>
              <a:rPr lang="en-US" sz="2800" dirty="0">
                <a:latin typeface="Franklin Gothic Book" panose="020B0503020102020204" pitchFamily="34" charset="0"/>
              </a:rPr>
              <a:t>by patients and physicians and </a:t>
            </a:r>
            <a:r>
              <a:rPr lang="en-US" sz="2800" b="1" dirty="0">
                <a:solidFill>
                  <a:srgbClr val="FFC000"/>
                </a:solidFill>
                <a:latin typeface="Franklin Gothic Book" panose="020B0503020102020204" pitchFamily="34" charset="0"/>
              </a:rPr>
              <a:t>ethics-related </a:t>
            </a:r>
            <a:r>
              <a:rPr lang="en-US" sz="2800" dirty="0">
                <a:latin typeface="Franklin Gothic Book" panose="020B0503020102020204" pitchFamily="34" charset="0"/>
              </a:rPr>
              <a:t>issues</a:t>
            </a:r>
          </a:p>
          <a:p>
            <a:endParaRPr lang="en-US" sz="2800" dirty="0">
              <a:latin typeface="Franklin Gothic Book" panose="020B0503020102020204" pitchFamily="34" charset="0"/>
            </a:endParaRPr>
          </a:p>
          <a:p>
            <a:endParaRPr lang="en-US" sz="2800" dirty="0">
              <a:latin typeface="Franklin Gothic Book" panose="020B0503020102020204" pitchFamily="34" charset="0"/>
            </a:endParaRPr>
          </a:p>
        </p:txBody>
      </p:sp>
    </p:spTree>
    <p:extLst>
      <p:ext uri="{BB962C8B-B14F-4D97-AF65-F5344CB8AC3E}">
        <p14:creationId xmlns:p14="http://schemas.microsoft.com/office/powerpoint/2010/main" val="569311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A2E0CB5D-27C1-4E04-AA31-4194B4B634DB}"/>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t="10437"/>
          <a:stretch/>
        </p:blipFill>
        <p:spPr bwMode="auto">
          <a:xfrm>
            <a:off x="6116323" y="4677362"/>
            <a:ext cx="1439863"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a:extLst>
              <a:ext uri="{FF2B5EF4-FFF2-40B4-BE49-F238E27FC236}">
                <a16:creationId xmlns:a16="http://schemas.microsoft.com/office/drawing/2014/main" id="{9EFC511C-7E03-46C7-A3F3-5DA1814A02F3}"/>
              </a:ext>
            </a:extLst>
          </p:cNvPr>
          <p:cNvPicPr>
            <a:picLocks noChangeAspect="1"/>
          </p:cNvPicPr>
          <p:nvPr/>
        </p:nvPicPr>
        <p:blipFill rotWithShape="1">
          <a:blip r:embed="rId3"/>
          <a:srcRect r="16296"/>
          <a:stretch/>
        </p:blipFill>
        <p:spPr>
          <a:xfrm>
            <a:off x="2929026" y="4725617"/>
            <a:ext cx="1955521" cy="1808004"/>
          </a:xfrm>
          <a:prstGeom prst="rect">
            <a:avLst/>
          </a:prstGeom>
        </p:spPr>
      </p:pic>
      <p:pic>
        <p:nvPicPr>
          <p:cNvPr id="8" name="Image 7">
            <a:extLst>
              <a:ext uri="{FF2B5EF4-FFF2-40B4-BE49-F238E27FC236}">
                <a16:creationId xmlns:a16="http://schemas.microsoft.com/office/drawing/2014/main" id="{FBE7AFB0-2BD2-4D07-B50F-C4916512BBFC}"/>
              </a:ext>
            </a:extLst>
          </p:cNvPr>
          <p:cNvPicPr>
            <a:picLocks noChangeAspect="1"/>
          </p:cNvPicPr>
          <p:nvPr/>
        </p:nvPicPr>
        <p:blipFill>
          <a:blip r:embed="rId4"/>
          <a:stretch>
            <a:fillRect/>
          </a:stretch>
        </p:blipFill>
        <p:spPr>
          <a:xfrm>
            <a:off x="9495092" y="4566106"/>
            <a:ext cx="2297523" cy="2127026"/>
          </a:xfrm>
          <a:prstGeom prst="rect">
            <a:avLst/>
          </a:prstGeom>
        </p:spPr>
      </p:pic>
      <p:pic>
        <p:nvPicPr>
          <p:cNvPr id="9" name="Image 8">
            <a:extLst>
              <a:ext uri="{FF2B5EF4-FFF2-40B4-BE49-F238E27FC236}">
                <a16:creationId xmlns:a16="http://schemas.microsoft.com/office/drawing/2014/main" id="{5BB41E47-A37D-43FF-A2D6-5D4CC3DBC80B}"/>
              </a:ext>
            </a:extLst>
          </p:cNvPr>
          <p:cNvPicPr>
            <a:picLocks noChangeAspect="1"/>
          </p:cNvPicPr>
          <p:nvPr/>
        </p:nvPicPr>
        <p:blipFill rotWithShape="1">
          <a:blip r:embed="rId5"/>
          <a:srcRect t="11681" b="19938"/>
          <a:stretch/>
        </p:blipFill>
        <p:spPr>
          <a:xfrm>
            <a:off x="5304203" y="5410121"/>
            <a:ext cx="2850217" cy="1329653"/>
          </a:xfrm>
          <a:prstGeom prst="rect">
            <a:avLst/>
          </a:prstGeom>
        </p:spPr>
      </p:pic>
      <p:sp>
        <p:nvSpPr>
          <p:cNvPr id="14" name="Rectangle 13">
            <a:extLst>
              <a:ext uri="{FF2B5EF4-FFF2-40B4-BE49-F238E27FC236}">
                <a16:creationId xmlns:a16="http://schemas.microsoft.com/office/drawing/2014/main" id="{66D33095-97BF-44E8-8F61-F1030BA796E4}"/>
              </a:ext>
            </a:extLst>
          </p:cNvPr>
          <p:cNvSpPr/>
          <p:nvPr/>
        </p:nvSpPr>
        <p:spPr>
          <a:xfrm>
            <a:off x="2415673" y="3620869"/>
            <a:ext cx="2602090" cy="89255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342900" indent="-342900" algn="ctr"/>
            <a:r>
              <a:rPr lang="en-US" sz="2000" b="1" i="1" dirty="0">
                <a:solidFill>
                  <a:srgbClr val="009FE3"/>
                </a:solidFill>
              </a:rPr>
              <a:t>Unsupervised analyses</a:t>
            </a:r>
          </a:p>
          <a:p>
            <a:pPr algn="ctr"/>
            <a:r>
              <a:rPr lang="en-US" sz="1600" b="1" dirty="0"/>
              <a:t>Phenotypic cluster identification</a:t>
            </a:r>
            <a:endParaRPr lang="fr-FR" sz="1600" dirty="0"/>
          </a:p>
        </p:txBody>
      </p:sp>
      <p:sp>
        <p:nvSpPr>
          <p:cNvPr id="16" name="Rectangle 15">
            <a:extLst>
              <a:ext uri="{FF2B5EF4-FFF2-40B4-BE49-F238E27FC236}">
                <a16:creationId xmlns:a16="http://schemas.microsoft.com/office/drawing/2014/main" id="{CB5F1E7A-4DD9-45F9-99D3-FFDF2EF90BB9}"/>
              </a:ext>
            </a:extLst>
          </p:cNvPr>
          <p:cNvSpPr/>
          <p:nvPr/>
        </p:nvSpPr>
        <p:spPr>
          <a:xfrm>
            <a:off x="10022947" y="450376"/>
            <a:ext cx="212014" cy="2729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3A72FA8F-6ED8-4979-9C53-5418053C6779}"/>
              </a:ext>
            </a:extLst>
          </p:cNvPr>
          <p:cNvSpPr/>
          <p:nvPr/>
        </p:nvSpPr>
        <p:spPr>
          <a:xfrm>
            <a:off x="5304203" y="3620869"/>
            <a:ext cx="3064104" cy="89255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342900" indent="-342900" algn="ctr"/>
            <a:r>
              <a:rPr lang="en-US" sz="2000" b="1" i="1" dirty="0">
                <a:solidFill>
                  <a:srgbClr val="009FE3"/>
                </a:solidFill>
              </a:rPr>
              <a:t>Supervised analyses</a:t>
            </a:r>
          </a:p>
          <a:p>
            <a:pPr algn="ctr"/>
            <a:r>
              <a:rPr lang="en-US" sz="1600" b="1" dirty="0"/>
              <a:t>Predictive algorithms for diagnosis and prognosis</a:t>
            </a:r>
            <a:endParaRPr lang="fr-FR" sz="1600" dirty="0"/>
          </a:p>
        </p:txBody>
      </p:sp>
      <p:sp>
        <p:nvSpPr>
          <p:cNvPr id="18" name="Rectangle 17">
            <a:extLst>
              <a:ext uri="{FF2B5EF4-FFF2-40B4-BE49-F238E27FC236}">
                <a16:creationId xmlns:a16="http://schemas.microsoft.com/office/drawing/2014/main" id="{836F09FD-8ED7-49CF-AB6C-EA2A52BBC604}"/>
              </a:ext>
            </a:extLst>
          </p:cNvPr>
          <p:cNvSpPr/>
          <p:nvPr/>
        </p:nvSpPr>
        <p:spPr>
          <a:xfrm>
            <a:off x="8679743" y="3620869"/>
            <a:ext cx="3064104" cy="89255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342900" indent="-342900" algn="ctr"/>
            <a:r>
              <a:rPr lang="en-US" sz="2000" b="1" i="1" dirty="0">
                <a:solidFill>
                  <a:srgbClr val="009FE3"/>
                </a:solidFill>
              </a:rPr>
              <a:t>Etiologic modeling</a:t>
            </a:r>
          </a:p>
          <a:p>
            <a:pPr algn="ctr"/>
            <a:r>
              <a:rPr lang="en-US" sz="1600" b="1" dirty="0"/>
              <a:t>Direct and indirect causal pathways</a:t>
            </a:r>
            <a:endParaRPr lang="fr-FR" sz="1600" dirty="0"/>
          </a:p>
        </p:txBody>
      </p:sp>
      <p:sp>
        <p:nvSpPr>
          <p:cNvPr id="19" name="Accolade fermante 18">
            <a:extLst>
              <a:ext uri="{FF2B5EF4-FFF2-40B4-BE49-F238E27FC236}">
                <a16:creationId xmlns:a16="http://schemas.microsoft.com/office/drawing/2014/main" id="{8B8F4544-66BF-4101-A3FF-1564D0B02A68}"/>
              </a:ext>
            </a:extLst>
          </p:cNvPr>
          <p:cNvSpPr/>
          <p:nvPr/>
        </p:nvSpPr>
        <p:spPr>
          <a:xfrm rot="5400000">
            <a:off x="6930185" y="-1219455"/>
            <a:ext cx="269243" cy="9081324"/>
          </a:xfrm>
          <a:prstGeom prst="rightBrace">
            <a:avLst>
              <a:gd name="adj1" fmla="val 332969"/>
              <a:gd name="adj2" fmla="val 50083"/>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Rectangle 2">
            <a:extLst>
              <a:ext uri="{FF2B5EF4-FFF2-40B4-BE49-F238E27FC236}">
                <a16:creationId xmlns:a16="http://schemas.microsoft.com/office/drawing/2014/main" id="{E2CBB706-8D80-45B7-A776-3D8288834CCA}"/>
              </a:ext>
            </a:extLst>
          </p:cNvPr>
          <p:cNvSpPr/>
          <p:nvPr/>
        </p:nvSpPr>
        <p:spPr>
          <a:xfrm>
            <a:off x="8512957" y="3429000"/>
            <a:ext cx="3708400" cy="3407721"/>
          </a:xfrm>
          <a:prstGeom prst="rect">
            <a:avLst/>
          </a:prstGeom>
          <a:solidFill>
            <a:srgbClr val="FFFFFF">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E0059578-8C27-48A8-B400-ABD0003098F3}"/>
              </a:ext>
            </a:extLst>
          </p:cNvPr>
          <p:cNvPicPr>
            <a:picLocks noChangeAspect="1"/>
          </p:cNvPicPr>
          <p:nvPr/>
        </p:nvPicPr>
        <p:blipFill rotWithShape="1">
          <a:blip r:embed="rId6">
            <a:duotone>
              <a:schemeClr val="accent1">
                <a:shade val="45000"/>
                <a:satMod val="135000"/>
              </a:schemeClr>
              <a:prstClr val="white"/>
            </a:duotone>
          </a:blip>
          <a:srcRect r="5537"/>
          <a:stretch/>
        </p:blipFill>
        <p:spPr>
          <a:xfrm>
            <a:off x="7711440" y="2200159"/>
            <a:ext cx="3200248" cy="940507"/>
          </a:xfrm>
          <a:prstGeom prst="rect">
            <a:avLst/>
          </a:prstGeom>
        </p:spPr>
      </p:pic>
      <p:sp>
        <p:nvSpPr>
          <p:cNvPr id="25" name="Rectangle 24">
            <a:extLst>
              <a:ext uri="{FF2B5EF4-FFF2-40B4-BE49-F238E27FC236}">
                <a16:creationId xmlns:a16="http://schemas.microsoft.com/office/drawing/2014/main" id="{6A014057-30E5-4A36-95E6-2AE113E9C43B}"/>
              </a:ext>
            </a:extLst>
          </p:cNvPr>
          <p:cNvSpPr/>
          <p:nvPr/>
        </p:nvSpPr>
        <p:spPr>
          <a:xfrm>
            <a:off x="2524146" y="617221"/>
            <a:ext cx="1474629" cy="986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Franklin Gothic Book" panose="020B0503020102020204" pitchFamily="34" charset="0"/>
              </a:rPr>
              <a:t>Patients series</a:t>
            </a:r>
          </a:p>
          <a:p>
            <a:pPr algn="ctr"/>
            <a:endParaRPr lang="en-US" sz="500" i="1" dirty="0"/>
          </a:p>
          <a:p>
            <a:pPr algn="ctr"/>
            <a:r>
              <a:rPr lang="en-US" sz="1200" i="1" dirty="0"/>
              <a:t>Hospital</a:t>
            </a:r>
            <a:endParaRPr lang="en-US" sz="1600" i="1" dirty="0"/>
          </a:p>
        </p:txBody>
      </p:sp>
      <p:sp>
        <p:nvSpPr>
          <p:cNvPr id="27" name="Rectangle 26">
            <a:extLst>
              <a:ext uri="{FF2B5EF4-FFF2-40B4-BE49-F238E27FC236}">
                <a16:creationId xmlns:a16="http://schemas.microsoft.com/office/drawing/2014/main" id="{31388C93-CB4B-455F-82B3-2E0547520C6F}"/>
              </a:ext>
            </a:extLst>
          </p:cNvPr>
          <p:cNvSpPr/>
          <p:nvPr/>
        </p:nvSpPr>
        <p:spPr>
          <a:xfrm>
            <a:off x="4508036" y="627218"/>
            <a:ext cx="2650645" cy="986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Franklin Gothic Book" panose="020B0503020102020204" pitchFamily="34" charset="0"/>
              </a:rPr>
              <a:t>Large prospective cohorts</a:t>
            </a:r>
          </a:p>
          <a:p>
            <a:pPr algn="ctr"/>
            <a:r>
              <a:rPr lang="en-US" sz="1200" i="1" dirty="0"/>
              <a:t>Hospital – Primary care</a:t>
            </a:r>
          </a:p>
        </p:txBody>
      </p:sp>
      <p:sp>
        <p:nvSpPr>
          <p:cNvPr id="29" name="Rectangle 28">
            <a:extLst>
              <a:ext uri="{FF2B5EF4-FFF2-40B4-BE49-F238E27FC236}">
                <a16:creationId xmlns:a16="http://schemas.microsoft.com/office/drawing/2014/main" id="{3A1D7980-6ADA-4A0F-87B4-96F58CA2246C}"/>
              </a:ext>
            </a:extLst>
          </p:cNvPr>
          <p:cNvSpPr/>
          <p:nvPr/>
        </p:nvSpPr>
        <p:spPr>
          <a:xfrm>
            <a:off x="7683459" y="621312"/>
            <a:ext cx="3571837" cy="992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Franklin Gothic Book" panose="020B0503020102020204" pitchFamily="34" charset="0"/>
              </a:rPr>
              <a:t>Medico-administrative databases</a:t>
            </a:r>
          </a:p>
          <a:p>
            <a:pPr algn="ctr"/>
            <a:r>
              <a:rPr lang="en-US" sz="1600" b="1" dirty="0">
                <a:latin typeface="Franklin Gothic Book" panose="020B0503020102020204" pitchFamily="34" charset="0"/>
              </a:rPr>
              <a:t>Electronic Health Records (EHR)</a:t>
            </a:r>
          </a:p>
          <a:p>
            <a:pPr algn="ctr"/>
            <a:r>
              <a:rPr lang="en-US" sz="1200" i="1" dirty="0"/>
              <a:t>Hospital – Primary care</a:t>
            </a:r>
            <a:endParaRPr lang="en-US" sz="1600" b="1" dirty="0">
              <a:latin typeface="Franklin Gothic Book" panose="020B0503020102020204" pitchFamily="34" charset="0"/>
            </a:endParaRPr>
          </a:p>
        </p:txBody>
      </p:sp>
      <p:sp>
        <p:nvSpPr>
          <p:cNvPr id="31" name="ZoneTexte 30">
            <a:extLst>
              <a:ext uri="{FF2B5EF4-FFF2-40B4-BE49-F238E27FC236}">
                <a16:creationId xmlns:a16="http://schemas.microsoft.com/office/drawing/2014/main" id="{DB0D30B0-EBE4-4F49-A425-0ECDFF742062}"/>
              </a:ext>
            </a:extLst>
          </p:cNvPr>
          <p:cNvSpPr txBox="1"/>
          <p:nvPr/>
        </p:nvSpPr>
        <p:spPr>
          <a:xfrm>
            <a:off x="71648" y="3620869"/>
            <a:ext cx="2057545" cy="2462213"/>
          </a:xfrm>
          <a:prstGeom prst="rect">
            <a:avLst/>
          </a:prstGeom>
          <a:solidFill>
            <a:schemeClr val="accent1">
              <a:lumMod val="75000"/>
            </a:schemeClr>
          </a:solidFill>
        </p:spPr>
        <p:txBody>
          <a:bodyPr wrap="square">
            <a:spAutoFit/>
          </a:bodyPr>
          <a:lstStyle/>
          <a:p>
            <a:r>
              <a:rPr lang="en-US" sz="1400" i="1" dirty="0">
                <a:solidFill>
                  <a:srgbClr val="FFC000"/>
                </a:solidFill>
              </a:rPr>
              <a:t>Objectives</a:t>
            </a:r>
          </a:p>
          <a:p>
            <a:endParaRPr lang="en-US" sz="1400" dirty="0">
              <a:solidFill>
                <a:schemeClr val="bg1"/>
              </a:solidFill>
            </a:endParaRPr>
          </a:p>
          <a:p>
            <a:pPr marL="182563" indent="-182563">
              <a:buFont typeface="Wingdings" panose="05000000000000000000" pitchFamily="2" charset="2"/>
              <a:buChar char="§"/>
            </a:pPr>
            <a:r>
              <a:rPr lang="en-US" sz="1400" b="1" dirty="0">
                <a:solidFill>
                  <a:srgbClr val="FFC000"/>
                </a:solidFill>
              </a:rPr>
              <a:t>Characterization</a:t>
            </a:r>
            <a:r>
              <a:rPr lang="en-US" sz="1400" dirty="0">
                <a:solidFill>
                  <a:schemeClr val="bg1"/>
                </a:solidFill>
              </a:rPr>
              <a:t> of </a:t>
            </a:r>
            <a:r>
              <a:rPr lang="en-US" sz="1400" b="1" dirty="0">
                <a:solidFill>
                  <a:schemeClr val="bg1"/>
                </a:solidFill>
              </a:rPr>
              <a:t>vulnerability profiles</a:t>
            </a:r>
          </a:p>
          <a:p>
            <a:pPr marL="182563" indent="-182563">
              <a:buFont typeface="Wingdings" panose="05000000000000000000" pitchFamily="2" charset="2"/>
              <a:buChar char="§"/>
            </a:pPr>
            <a:r>
              <a:rPr lang="en-US" sz="1400" b="1" dirty="0">
                <a:solidFill>
                  <a:srgbClr val="FFC000"/>
                </a:solidFill>
              </a:rPr>
              <a:t>Detection</a:t>
            </a:r>
            <a:r>
              <a:rPr lang="en-US" sz="1400" b="1" dirty="0">
                <a:solidFill>
                  <a:schemeClr val="bg1"/>
                </a:solidFill>
              </a:rPr>
              <a:t> of at-risk patients  </a:t>
            </a:r>
          </a:p>
          <a:p>
            <a:pPr marL="182563" indent="-182563">
              <a:buFont typeface="Wingdings" panose="05000000000000000000" pitchFamily="2" charset="2"/>
              <a:buChar char="§"/>
            </a:pPr>
            <a:r>
              <a:rPr lang="en-US" sz="1400" b="1" dirty="0">
                <a:solidFill>
                  <a:srgbClr val="FFC000"/>
                </a:solidFill>
              </a:rPr>
              <a:t>Evaluation of prognosis and efficacy </a:t>
            </a:r>
            <a:r>
              <a:rPr lang="en-US" sz="1400" b="1" dirty="0">
                <a:solidFill>
                  <a:schemeClr val="bg1"/>
                </a:solidFill>
              </a:rPr>
              <a:t>of treatments and interventions </a:t>
            </a:r>
            <a:r>
              <a:rPr lang="en-US" sz="1400" dirty="0">
                <a:solidFill>
                  <a:schemeClr val="bg1"/>
                </a:solidFill>
              </a:rPr>
              <a:t>in real life setting</a:t>
            </a:r>
            <a:endParaRPr lang="en-US" sz="1400" b="1" dirty="0">
              <a:solidFill>
                <a:schemeClr val="bg1"/>
              </a:solidFill>
            </a:endParaRPr>
          </a:p>
        </p:txBody>
      </p:sp>
      <p:pic>
        <p:nvPicPr>
          <p:cNvPr id="33" name="Graphique 32" descr="Groupe">
            <a:extLst>
              <a:ext uri="{FF2B5EF4-FFF2-40B4-BE49-F238E27FC236}">
                <a16:creationId xmlns:a16="http://schemas.microsoft.com/office/drawing/2014/main" id="{AB0EA067-201F-41B6-A543-918161907B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03316" y="1769604"/>
            <a:ext cx="575437" cy="575437"/>
          </a:xfrm>
          <a:prstGeom prst="rect">
            <a:avLst/>
          </a:prstGeom>
        </p:spPr>
      </p:pic>
      <p:pic>
        <p:nvPicPr>
          <p:cNvPr id="35" name="Graphique 34" descr="Groupe">
            <a:extLst>
              <a:ext uri="{FF2B5EF4-FFF2-40B4-BE49-F238E27FC236}">
                <a16:creationId xmlns:a16="http://schemas.microsoft.com/office/drawing/2014/main" id="{A8B3240E-EEA0-44AD-A3BA-8B75E78AD3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46838" y="1739046"/>
            <a:ext cx="575437" cy="575437"/>
          </a:xfrm>
          <a:prstGeom prst="rect">
            <a:avLst/>
          </a:prstGeom>
        </p:spPr>
      </p:pic>
      <p:pic>
        <p:nvPicPr>
          <p:cNvPr id="37" name="Graphique 36" descr="Groupe">
            <a:extLst>
              <a:ext uri="{FF2B5EF4-FFF2-40B4-BE49-F238E27FC236}">
                <a16:creationId xmlns:a16="http://schemas.microsoft.com/office/drawing/2014/main" id="{337AEEAC-A0C3-43D3-A336-8B7C19C750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57378" y="1739046"/>
            <a:ext cx="575437" cy="575437"/>
          </a:xfrm>
          <a:prstGeom prst="rect">
            <a:avLst/>
          </a:prstGeom>
        </p:spPr>
      </p:pic>
      <p:pic>
        <p:nvPicPr>
          <p:cNvPr id="39" name="Graphique 38" descr="Groupe">
            <a:extLst>
              <a:ext uri="{FF2B5EF4-FFF2-40B4-BE49-F238E27FC236}">
                <a16:creationId xmlns:a16="http://schemas.microsoft.com/office/drawing/2014/main" id="{16F7C4A6-F839-43AC-89DF-027B5F5C0C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17948" y="1739046"/>
            <a:ext cx="575437" cy="575437"/>
          </a:xfrm>
          <a:prstGeom prst="rect">
            <a:avLst/>
          </a:prstGeom>
        </p:spPr>
      </p:pic>
      <p:pic>
        <p:nvPicPr>
          <p:cNvPr id="41" name="Graphique 40" descr="Groupe">
            <a:extLst>
              <a:ext uri="{FF2B5EF4-FFF2-40B4-BE49-F238E27FC236}">
                <a16:creationId xmlns:a16="http://schemas.microsoft.com/office/drawing/2014/main" id="{B401A93A-B5C0-4049-AFF6-0FEECACFC1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28488" y="1739046"/>
            <a:ext cx="575437" cy="575437"/>
          </a:xfrm>
          <a:prstGeom prst="rect">
            <a:avLst/>
          </a:prstGeom>
        </p:spPr>
      </p:pic>
      <p:pic>
        <p:nvPicPr>
          <p:cNvPr id="43" name="Graphique 42" descr="Groupe">
            <a:extLst>
              <a:ext uri="{FF2B5EF4-FFF2-40B4-BE49-F238E27FC236}">
                <a16:creationId xmlns:a16="http://schemas.microsoft.com/office/drawing/2014/main" id="{E3C38D58-7536-4E6C-BC19-531657292A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12291" y="1700562"/>
            <a:ext cx="575437" cy="575437"/>
          </a:xfrm>
          <a:prstGeom prst="rect">
            <a:avLst/>
          </a:prstGeom>
        </p:spPr>
      </p:pic>
      <p:pic>
        <p:nvPicPr>
          <p:cNvPr id="45" name="Graphique 44" descr="Groupe">
            <a:extLst>
              <a:ext uri="{FF2B5EF4-FFF2-40B4-BE49-F238E27FC236}">
                <a16:creationId xmlns:a16="http://schemas.microsoft.com/office/drawing/2014/main" id="{749AC93A-37E8-4FE2-B7BD-0662A914D2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2831" y="1700562"/>
            <a:ext cx="575437" cy="575437"/>
          </a:xfrm>
          <a:prstGeom prst="rect">
            <a:avLst/>
          </a:prstGeom>
        </p:spPr>
      </p:pic>
      <p:pic>
        <p:nvPicPr>
          <p:cNvPr id="47" name="Graphique 46" descr="Groupe">
            <a:extLst>
              <a:ext uri="{FF2B5EF4-FFF2-40B4-BE49-F238E27FC236}">
                <a16:creationId xmlns:a16="http://schemas.microsoft.com/office/drawing/2014/main" id="{705CBBC8-841B-4E13-BDB2-3F7D2D6ED4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83401" y="1700562"/>
            <a:ext cx="575437" cy="575437"/>
          </a:xfrm>
          <a:prstGeom prst="rect">
            <a:avLst/>
          </a:prstGeom>
        </p:spPr>
      </p:pic>
      <p:pic>
        <p:nvPicPr>
          <p:cNvPr id="49" name="Graphique 48" descr="Groupe">
            <a:extLst>
              <a:ext uri="{FF2B5EF4-FFF2-40B4-BE49-F238E27FC236}">
                <a16:creationId xmlns:a16="http://schemas.microsoft.com/office/drawing/2014/main" id="{169FA681-8E7F-4D93-ACC6-796B7C0F27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93941" y="1700562"/>
            <a:ext cx="575437" cy="575437"/>
          </a:xfrm>
          <a:prstGeom prst="rect">
            <a:avLst/>
          </a:prstGeom>
        </p:spPr>
      </p:pic>
      <p:pic>
        <p:nvPicPr>
          <p:cNvPr id="51" name="Graphique 50" descr="Groupe">
            <a:extLst>
              <a:ext uri="{FF2B5EF4-FFF2-40B4-BE49-F238E27FC236}">
                <a16:creationId xmlns:a16="http://schemas.microsoft.com/office/drawing/2014/main" id="{F588278B-0EFF-43EE-A1B6-26A0D71BDD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65141" y="1700562"/>
            <a:ext cx="575437" cy="575437"/>
          </a:xfrm>
          <a:prstGeom prst="rect">
            <a:avLst/>
          </a:prstGeom>
        </p:spPr>
      </p:pic>
      <p:pic>
        <p:nvPicPr>
          <p:cNvPr id="53" name="Graphique 52" descr="Groupe">
            <a:extLst>
              <a:ext uri="{FF2B5EF4-FFF2-40B4-BE49-F238E27FC236}">
                <a16:creationId xmlns:a16="http://schemas.microsoft.com/office/drawing/2014/main" id="{A86C78AE-408C-4E65-97E8-FBCBDE23D9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75681" y="1700562"/>
            <a:ext cx="575437" cy="575437"/>
          </a:xfrm>
          <a:prstGeom prst="rect">
            <a:avLst/>
          </a:prstGeom>
        </p:spPr>
      </p:pic>
      <p:pic>
        <p:nvPicPr>
          <p:cNvPr id="55" name="Graphique 54" descr="Groupe">
            <a:extLst>
              <a:ext uri="{FF2B5EF4-FFF2-40B4-BE49-F238E27FC236}">
                <a16:creationId xmlns:a16="http://schemas.microsoft.com/office/drawing/2014/main" id="{2806F03A-4101-4626-B2F3-BFBFD7DFD6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36251" y="1700562"/>
            <a:ext cx="575437" cy="575437"/>
          </a:xfrm>
          <a:prstGeom prst="rect">
            <a:avLst/>
          </a:prstGeom>
        </p:spPr>
      </p:pic>
      <p:pic>
        <p:nvPicPr>
          <p:cNvPr id="57" name="Graphique 56" descr="Groupe">
            <a:extLst>
              <a:ext uri="{FF2B5EF4-FFF2-40B4-BE49-F238E27FC236}">
                <a16:creationId xmlns:a16="http://schemas.microsoft.com/office/drawing/2014/main" id="{3D0FBFF8-5090-4055-9394-859703B4337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46791" y="1700562"/>
            <a:ext cx="575437" cy="575437"/>
          </a:xfrm>
          <a:prstGeom prst="rect">
            <a:avLst/>
          </a:prstGeom>
        </p:spPr>
      </p:pic>
      <p:pic>
        <p:nvPicPr>
          <p:cNvPr id="59" name="Graphique 58" descr="Tableau">
            <a:extLst>
              <a:ext uri="{FF2B5EF4-FFF2-40B4-BE49-F238E27FC236}">
                <a16:creationId xmlns:a16="http://schemas.microsoft.com/office/drawing/2014/main" id="{E34C7A76-00C4-4803-8076-6423C7A4514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29026" y="2302743"/>
            <a:ext cx="718801" cy="718801"/>
          </a:xfrm>
          <a:prstGeom prst="rect">
            <a:avLst/>
          </a:prstGeom>
        </p:spPr>
      </p:pic>
      <p:pic>
        <p:nvPicPr>
          <p:cNvPr id="60" name="Graphique 59" descr="Tableau">
            <a:extLst>
              <a:ext uri="{FF2B5EF4-FFF2-40B4-BE49-F238E27FC236}">
                <a16:creationId xmlns:a16="http://schemas.microsoft.com/office/drawing/2014/main" id="{9A75260F-A2C8-40CB-A44C-431212C895F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13105" y="2327860"/>
            <a:ext cx="718801" cy="718801"/>
          </a:xfrm>
          <a:prstGeom prst="rect">
            <a:avLst/>
          </a:prstGeom>
        </p:spPr>
      </p:pic>
      <p:pic>
        <p:nvPicPr>
          <p:cNvPr id="61" name="Graphique 60" descr="Tableau">
            <a:extLst>
              <a:ext uri="{FF2B5EF4-FFF2-40B4-BE49-F238E27FC236}">
                <a16:creationId xmlns:a16="http://schemas.microsoft.com/office/drawing/2014/main" id="{7C2CE5D2-76E7-4F84-8D5D-A6B126AC03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467960" y="2327860"/>
            <a:ext cx="718801" cy="718801"/>
          </a:xfrm>
          <a:prstGeom prst="rect">
            <a:avLst/>
          </a:prstGeom>
        </p:spPr>
      </p:pic>
      <p:pic>
        <p:nvPicPr>
          <p:cNvPr id="62" name="Graphique 61" descr="Tableau">
            <a:extLst>
              <a:ext uri="{FF2B5EF4-FFF2-40B4-BE49-F238E27FC236}">
                <a16:creationId xmlns:a16="http://schemas.microsoft.com/office/drawing/2014/main" id="{AF0F740F-3C0E-4F70-9B67-65FFA3BB4AB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01183" y="2330623"/>
            <a:ext cx="718801" cy="718801"/>
          </a:xfrm>
          <a:prstGeom prst="rect">
            <a:avLst/>
          </a:prstGeom>
        </p:spPr>
      </p:pic>
      <p:sp>
        <p:nvSpPr>
          <p:cNvPr id="64" name="ZoneTexte 63">
            <a:extLst>
              <a:ext uri="{FF2B5EF4-FFF2-40B4-BE49-F238E27FC236}">
                <a16:creationId xmlns:a16="http://schemas.microsoft.com/office/drawing/2014/main" id="{0E296E79-0E73-46A1-B6C7-844AA6D358FC}"/>
              </a:ext>
            </a:extLst>
          </p:cNvPr>
          <p:cNvSpPr txBox="1"/>
          <p:nvPr/>
        </p:nvSpPr>
        <p:spPr>
          <a:xfrm>
            <a:off x="109141" y="617221"/>
            <a:ext cx="2057545" cy="307777"/>
          </a:xfrm>
          <a:prstGeom prst="rect">
            <a:avLst/>
          </a:prstGeom>
          <a:solidFill>
            <a:schemeClr val="accent1">
              <a:lumMod val="75000"/>
            </a:schemeClr>
          </a:solidFill>
        </p:spPr>
        <p:txBody>
          <a:bodyPr wrap="square">
            <a:spAutoFit/>
          </a:bodyPr>
          <a:lstStyle/>
          <a:p>
            <a:r>
              <a:rPr lang="en-US" sz="1400" i="1" dirty="0">
                <a:solidFill>
                  <a:srgbClr val="FFC000"/>
                </a:solidFill>
              </a:rPr>
              <a:t>Types of studies</a:t>
            </a:r>
            <a:endParaRPr lang="en-US" sz="1400" dirty="0">
              <a:solidFill>
                <a:schemeClr val="bg1"/>
              </a:solidFill>
            </a:endParaRPr>
          </a:p>
        </p:txBody>
      </p:sp>
    </p:spTree>
    <p:extLst>
      <p:ext uri="{BB962C8B-B14F-4D97-AF65-F5344CB8AC3E}">
        <p14:creationId xmlns:p14="http://schemas.microsoft.com/office/powerpoint/2010/main" val="10857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10"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par>
                                <p:cTn id="32" presetID="10" presetClass="entr" presetSubtype="0"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500"/>
                                        <p:tgtEl>
                                          <p:spTgt spid="61"/>
                                        </p:tgtEl>
                                      </p:cBhvr>
                                    </p:animEffect>
                                  </p:childTnLst>
                                </p:cTn>
                              </p:par>
                              <p:par>
                                <p:cTn id="35" presetID="10"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500"/>
                                        <p:tgtEl>
                                          <p:spTgt spid="6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500"/>
                                        <p:tgtEl>
                                          <p:spTgt spid="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10" presetClass="entr" presetSubtype="0" fill="hold"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ntr" presetSubtype="0"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par>
                                <p:cTn id="58" presetID="10" presetClass="entr" presetSubtype="0" fill="hold" nodeType="with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par>
                                <p:cTn id="61" presetID="10" presetClass="entr" presetSubtype="0" fill="hold"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500"/>
                                        <p:tgtEl>
                                          <p:spTgt spid="49"/>
                                        </p:tgtEl>
                                      </p:cBhvr>
                                    </p:animEffect>
                                  </p:childTnLst>
                                </p:cTn>
                              </p:par>
                              <p:par>
                                <p:cTn id="64" presetID="10" presetClass="entr" presetSubtype="0" fill="hold"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500"/>
                                        <p:tgtEl>
                                          <p:spTgt spid="51"/>
                                        </p:tgtEl>
                                      </p:cBhvr>
                                    </p:animEffect>
                                  </p:childTnLst>
                                </p:cTn>
                              </p:par>
                              <p:par>
                                <p:cTn id="67" presetID="10"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500"/>
                                        <p:tgtEl>
                                          <p:spTgt spid="53"/>
                                        </p:tgtEl>
                                      </p:cBhvr>
                                    </p:animEffect>
                                  </p:childTnLst>
                                </p:cTn>
                              </p:par>
                              <p:par>
                                <p:cTn id="70" presetID="10" presetClass="entr" presetSubtype="0" fill="hold"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fade">
                                      <p:cBhvr>
                                        <p:cTn id="72" dur="500"/>
                                        <p:tgtEl>
                                          <p:spTgt spid="55"/>
                                        </p:tgtEl>
                                      </p:cBhvr>
                                    </p:animEffect>
                                  </p:childTnLst>
                                </p:cTn>
                              </p:par>
                              <p:par>
                                <p:cTn id="73" presetID="10" presetClass="entr" presetSubtype="0" fill="hold" nodeType="with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fade">
                                      <p:cBhvr>
                                        <p:cTn id="75" dur="500"/>
                                        <p:tgtEl>
                                          <p:spTgt spid="5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500"/>
                                        <p:tgtEl>
                                          <p:spTgt spid="3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500"/>
                                        <p:tgtEl>
                                          <p:spTgt spid="14"/>
                                        </p:tgtEl>
                                      </p:cBhvr>
                                    </p:animEffect>
                                  </p:childTnLst>
                                </p:cTn>
                              </p:par>
                              <p:par>
                                <p:cTn id="89" presetID="10"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fade">
                                      <p:cBhvr>
                                        <p:cTn id="91" dur="500"/>
                                        <p:tgtEl>
                                          <p:spTgt spid="5"/>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500"/>
                                        <p:tgtEl>
                                          <p:spTgt spid="17"/>
                                        </p:tgtEl>
                                      </p:cBhvr>
                                    </p:animEffect>
                                  </p:childTnLst>
                                </p:cTn>
                              </p:par>
                              <p:par>
                                <p:cTn id="97" presetID="10" presetClass="entr" presetSubtype="0" fill="hold" nodeType="with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fade">
                                      <p:cBhvr>
                                        <p:cTn id="99" dur="500"/>
                                        <p:tgtEl>
                                          <p:spTgt spid="6"/>
                                        </p:tgtEl>
                                      </p:cBhvr>
                                    </p:animEffect>
                                  </p:childTnLst>
                                </p:cTn>
                              </p:par>
                              <p:par>
                                <p:cTn id="100" presetID="10" presetClass="entr" presetSubtype="0" fill="hold" nodeType="with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fade">
                                      <p:cBhvr>
                                        <p:cTn id="102" dur="500"/>
                                        <p:tgtEl>
                                          <p:spTgt spid="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fade">
                                      <p:cBhvr>
                                        <p:cTn id="107" dur="500"/>
                                        <p:tgtEl>
                                          <p:spTgt spid="18"/>
                                        </p:tgtEl>
                                      </p:cBhvr>
                                    </p:animEffect>
                                  </p:childTnLst>
                                </p:cTn>
                              </p:par>
                              <p:par>
                                <p:cTn id="108" presetID="10" presetClass="entr" presetSubtype="0" fill="hold" nodeType="withEffect">
                                  <p:stCondLst>
                                    <p:cond delay="0"/>
                                  </p:stCondLst>
                                  <p:childTnLst>
                                    <p:set>
                                      <p:cBhvr>
                                        <p:cTn id="109" dur="1" fill="hold">
                                          <p:stCondLst>
                                            <p:cond delay="0"/>
                                          </p:stCondLst>
                                        </p:cTn>
                                        <p:tgtEl>
                                          <p:spTgt spid="8"/>
                                        </p:tgtEl>
                                        <p:attrNameLst>
                                          <p:attrName>style.visibility</p:attrName>
                                        </p:attrNameLst>
                                      </p:cBhvr>
                                      <p:to>
                                        <p:strVal val="visible"/>
                                      </p:to>
                                    </p:set>
                                    <p:animEffect transition="in" filter="fade">
                                      <p:cBhvr>
                                        <p:cTn id="110" dur="500"/>
                                        <p:tgtEl>
                                          <p:spTgt spid="8"/>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3"/>
                                        </p:tgtEl>
                                        <p:attrNameLst>
                                          <p:attrName>style.visibility</p:attrName>
                                        </p:attrNameLst>
                                      </p:cBhvr>
                                      <p:to>
                                        <p:strVal val="visible"/>
                                      </p:to>
                                    </p:set>
                                    <p:animEffect transition="in" filter="fade">
                                      <p:cBhvr>
                                        <p:cTn id="1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3" grpId="0" animBg="1"/>
      <p:bldP spid="25" grpId="0" animBg="1"/>
      <p:bldP spid="27" grpId="0" animBg="1"/>
      <p:bldP spid="29" grpId="0" animBg="1"/>
      <p:bldP spid="31" grpId="0" animBg="1"/>
      <p:bldP spid="6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89D47A-BAD3-45BB-AA99-CBEF8E3F39B3}"/>
              </a:ext>
            </a:extLst>
          </p:cNvPr>
          <p:cNvSpPr>
            <a:spLocks noGrp="1"/>
          </p:cNvSpPr>
          <p:nvPr>
            <p:ph type="title"/>
          </p:nvPr>
        </p:nvSpPr>
        <p:spPr/>
        <p:txBody>
          <a:bodyPr/>
          <a:lstStyle/>
          <a:p>
            <a:pPr marL="447675" indent="-11113" algn="l"/>
            <a:r>
              <a:rPr lang="en-US" dirty="0"/>
              <a:t>Supervised approaches</a:t>
            </a:r>
            <a:br>
              <a:rPr lang="en-US" dirty="0"/>
            </a:br>
            <a:br>
              <a:rPr lang="en-US" sz="1050" dirty="0"/>
            </a:br>
            <a:r>
              <a:rPr lang="en-US" sz="2400" i="1" dirty="0"/>
              <a:t>Predictive tools useful for clinical practice</a:t>
            </a:r>
            <a:endParaRPr lang="en-US" dirty="0"/>
          </a:p>
        </p:txBody>
      </p:sp>
    </p:spTree>
    <p:extLst>
      <p:ext uri="{BB962C8B-B14F-4D97-AF65-F5344CB8AC3E}">
        <p14:creationId xmlns:p14="http://schemas.microsoft.com/office/powerpoint/2010/main" val="1842950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1451B5-0B34-4109-A031-CF624EF80E8A}"/>
              </a:ext>
            </a:extLst>
          </p:cNvPr>
          <p:cNvSpPr>
            <a:spLocks noGrp="1"/>
          </p:cNvSpPr>
          <p:nvPr>
            <p:ph type="title"/>
          </p:nvPr>
        </p:nvSpPr>
        <p:spPr/>
        <p:txBody>
          <a:bodyPr/>
          <a:lstStyle/>
          <a:p>
            <a:r>
              <a:rPr lang="en-US" dirty="0"/>
              <a:t>Predicting survival in older patients with cancer</a:t>
            </a:r>
          </a:p>
        </p:txBody>
      </p:sp>
      <p:sp>
        <p:nvSpPr>
          <p:cNvPr id="3" name="Espace réservé du texte 2">
            <a:extLst>
              <a:ext uri="{FF2B5EF4-FFF2-40B4-BE49-F238E27FC236}">
                <a16:creationId xmlns:a16="http://schemas.microsoft.com/office/drawing/2014/main" id="{4A3599F5-0699-4442-AB31-CB76520934C0}"/>
              </a:ext>
            </a:extLst>
          </p:cNvPr>
          <p:cNvSpPr>
            <a:spLocks noGrp="1"/>
          </p:cNvSpPr>
          <p:nvPr>
            <p:ph type="body" sz="quarter" idx="10"/>
          </p:nvPr>
        </p:nvSpPr>
        <p:spPr>
          <a:xfrm>
            <a:off x="251884" y="980729"/>
            <a:ext cx="1681420" cy="390871"/>
          </a:xfrm>
        </p:spPr>
        <p:txBody>
          <a:bodyPr/>
          <a:lstStyle/>
          <a:p>
            <a:r>
              <a:rPr lang="fr-FR" dirty="0"/>
              <a:t>Background</a:t>
            </a:r>
          </a:p>
        </p:txBody>
      </p:sp>
      <p:sp>
        <p:nvSpPr>
          <p:cNvPr id="5" name="Espace réservé du texte 3">
            <a:extLst>
              <a:ext uri="{FF2B5EF4-FFF2-40B4-BE49-F238E27FC236}">
                <a16:creationId xmlns:a16="http://schemas.microsoft.com/office/drawing/2014/main" id="{103B35F5-28F8-48B6-B952-B1D91828D475}"/>
              </a:ext>
            </a:extLst>
          </p:cNvPr>
          <p:cNvSpPr txBox="1">
            <a:spLocks/>
          </p:cNvSpPr>
          <p:nvPr/>
        </p:nvSpPr>
        <p:spPr>
          <a:xfrm>
            <a:off x="404285" y="1476440"/>
            <a:ext cx="11753849" cy="475926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2800" b="0" kern="1200">
                <a:solidFill>
                  <a:schemeClr val="tx1"/>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Prognosis establishment is crucial in oncology and geriatric oncology for </a:t>
            </a:r>
            <a:r>
              <a:rPr lang="en-US" sz="1800" b="1" dirty="0">
                <a:solidFill>
                  <a:schemeClr val="accent6">
                    <a:lumMod val="75000"/>
                  </a:schemeClr>
                </a:solidFill>
              </a:rPr>
              <a:t>decision</a:t>
            </a:r>
            <a:r>
              <a:rPr lang="en-US" sz="1800" dirty="0"/>
              <a:t> </a:t>
            </a:r>
            <a:r>
              <a:rPr lang="en-US" sz="1800" b="1" dirty="0">
                <a:solidFill>
                  <a:schemeClr val="accent6">
                    <a:lumMod val="75000"/>
                  </a:schemeClr>
                </a:solidFill>
              </a:rPr>
              <a:t>making</a:t>
            </a:r>
            <a:r>
              <a:rPr lang="en-US" sz="1800" dirty="0"/>
              <a:t> and </a:t>
            </a:r>
            <a:r>
              <a:rPr lang="en-US" sz="1800" b="1" dirty="0">
                <a:solidFill>
                  <a:schemeClr val="accent6">
                    <a:lumMod val="75000"/>
                  </a:schemeClr>
                </a:solidFill>
              </a:rPr>
              <a:t>risk</a:t>
            </a:r>
            <a:r>
              <a:rPr lang="en-US" sz="1800" dirty="0"/>
              <a:t> </a:t>
            </a:r>
            <a:r>
              <a:rPr lang="en-US" sz="1800" b="1" dirty="0">
                <a:solidFill>
                  <a:schemeClr val="accent6">
                    <a:lumMod val="75000"/>
                  </a:schemeClr>
                </a:solidFill>
              </a:rPr>
              <a:t>stratification</a:t>
            </a:r>
            <a:r>
              <a:rPr lang="en-US" sz="1800" dirty="0"/>
              <a:t> in clinical research</a:t>
            </a:r>
          </a:p>
          <a:p>
            <a:endParaRPr lang="en-US" sz="1800" dirty="0"/>
          </a:p>
          <a:p>
            <a:r>
              <a:rPr lang="en-US" sz="1800" dirty="0"/>
              <a:t>Both </a:t>
            </a:r>
            <a:r>
              <a:rPr lang="en-US" sz="1800" b="1" dirty="0">
                <a:solidFill>
                  <a:schemeClr val="accent6">
                    <a:lumMod val="75000"/>
                  </a:schemeClr>
                </a:solidFill>
              </a:rPr>
              <a:t>oncological</a:t>
            </a:r>
            <a:r>
              <a:rPr lang="en-US" sz="1800" dirty="0"/>
              <a:t> and </a:t>
            </a:r>
            <a:r>
              <a:rPr lang="en-US" sz="1800" b="1" dirty="0">
                <a:solidFill>
                  <a:schemeClr val="accent6">
                    <a:lumMod val="75000"/>
                  </a:schemeClr>
                </a:solidFill>
              </a:rPr>
              <a:t>geriatric</a:t>
            </a:r>
            <a:r>
              <a:rPr lang="en-US" sz="1800" dirty="0"/>
              <a:t> factors are independently associated with prognosis in older patients with cancer</a:t>
            </a:r>
          </a:p>
          <a:p>
            <a:pPr lvl="1"/>
            <a:r>
              <a:rPr lang="en-US" sz="1500" dirty="0"/>
              <a:t>Altered nutritional, mobility and functional status, comorbidities and to a lesser extent depressive mood and altered cognitive functions  </a:t>
            </a:r>
          </a:p>
          <a:p>
            <a:pPr lvl="1"/>
            <a:r>
              <a:rPr lang="en-US" sz="1500" dirty="0"/>
              <a:t>Assessed through </a:t>
            </a:r>
            <a:r>
              <a:rPr lang="en-US" sz="1500" b="1" dirty="0">
                <a:solidFill>
                  <a:schemeClr val="accent6">
                    <a:lumMod val="75000"/>
                  </a:schemeClr>
                </a:solidFill>
              </a:rPr>
              <a:t>multidimensional Geriatric Assessment</a:t>
            </a:r>
            <a:endParaRPr lang="fr-FR" sz="1500" b="1" dirty="0">
              <a:solidFill>
                <a:schemeClr val="accent6">
                  <a:lumMod val="75000"/>
                </a:schemeClr>
              </a:solidFill>
            </a:endParaRPr>
          </a:p>
          <a:p>
            <a:endParaRPr lang="en-US" sz="1800" dirty="0"/>
          </a:p>
          <a:p>
            <a:r>
              <a:rPr lang="en-US" sz="1800" dirty="0"/>
              <a:t>An ideal prognostic tool should combine </a:t>
            </a:r>
          </a:p>
          <a:p>
            <a:pPr lvl="1"/>
            <a:r>
              <a:rPr lang="en-US" sz="1800" b="1" dirty="0">
                <a:solidFill>
                  <a:schemeClr val="accent6">
                    <a:lumMod val="75000"/>
                  </a:schemeClr>
                </a:solidFill>
              </a:rPr>
              <a:t>High predictive value </a:t>
            </a:r>
            <a:r>
              <a:rPr lang="en-US" sz="1800" dirty="0"/>
              <a:t>in </a:t>
            </a:r>
            <a:r>
              <a:rPr lang="en-US" sz="1800" i="1" dirty="0"/>
              <a:t>all settings </a:t>
            </a:r>
            <a:r>
              <a:rPr lang="en-US" sz="1800" dirty="0"/>
              <a:t>and for all patients</a:t>
            </a:r>
          </a:p>
          <a:p>
            <a:pPr lvl="1"/>
            <a:r>
              <a:rPr lang="en-US" sz="1800" b="1" dirty="0">
                <a:solidFill>
                  <a:schemeClr val="accent6">
                    <a:lumMod val="75000"/>
                  </a:schemeClr>
                </a:solidFill>
              </a:rPr>
              <a:t>Clinical relevance </a:t>
            </a:r>
            <a:r>
              <a:rPr lang="en-US" sz="1800" dirty="0"/>
              <a:t>and </a:t>
            </a:r>
            <a:r>
              <a:rPr lang="en-US" sz="1800" b="1" dirty="0">
                <a:solidFill>
                  <a:schemeClr val="accent6">
                    <a:lumMod val="75000"/>
                  </a:schemeClr>
                </a:solidFill>
              </a:rPr>
              <a:t>ease of use </a:t>
            </a:r>
          </a:p>
          <a:p>
            <a:pPr lvl="1"/>
            <a:endParaRPr lang="fr-FR" sz="1100" b="1" dirty="0">
              <a:solidFill>
                <a:schemeClr val="accent6">
                  <a:lumMod val="75000"/>
                </a:schemeClr>
              </a:solidFill>
            </a:endParaRPr>
          </a:p>
          <a:p>
            <a:r>
              <a:rPr lang="en-US" sz="1800" dirty="0"/>
              <a:t>Difficulties in older patients with cancer</a:t>
            </a:r>
          </a:p>
          <a:p>
            <a:pPr lvl="1"/>
            <a:r>
              <a:rPr lang="en-US" sz="1800" b="1" dirty="0">
                <a:solidFill>
                  <a:schemeClr val="accent6">
                    <a:lumMod val="75000"/>
                  </a:schemeClr>
                </a:solidFill>
              </a:rPr>
              <a:t>High heterogeneity </a:t>
            </a:r>
            <a:r>
              <a:rPr lang="en-US" sz="1800" dirty="0"/>
              <a:t>according to cancer site, severity and underlying vulnerability of patients</a:t>
            </a:r>
          </a:p>
          <a:p>
            <a:pPr lvl="1"/>
            <a:r>
              <a:rPr lang="en-US" sz="1800" b="1" dirty="0">
                <a:solidFill>
                  <a:schemeClr val="accent6">
                    <a:lumMod val="75000"/>
                  </a:schemeClr>
                </a:solidFill>
              </a:rPr>
              <a:t>Collinearity</a:t>
            </a:r>
            <a:r>
              <a:rPr lang="en-US" sz="1800" dirty="0"/>
              <a:t> between intertwined factors 	</a:t>
            </a:r>
            <a:r>
              <a:rPr lang="en-US" sz="1800" i="1" dirty="0"/>
              <a:t>e.g. function, mobility and performance status</a:t>
            </a:r>
          </a:p>
          <a:p>
            <a:pPr marL="0" indent="0">
              <a:buFont typeface="Arial" pitchFamily="34" charset="0"/>
              <a:buNone/>
            </a:pPr>
            <a:endParaRPr lang="fr-FR" sz="500" dirty="0"/>
          </a:p>
          <a:p>
            <a:pPr marL="0" indent="0">
              <a:buFont typeface="Arial" pitchFamily="34" charset="0"/>
              <a:buNone/>
            </a:pPr>
            <a:endParaRPr lang="fr-FR" sz="500" dirty="0"/>
          </a:p>
          <a:p>
            <a:pPr marL="0" indent="0">
              <a:buFont typeface="Arial" pitchFamily="34" charset="0"/>
              <a:buNone/>
            </a:pPr>
            <a:endParaRPr lang="fr-FR" sz="500" dirty="0"/>
          </a:p>
          <a:p>
            <a:r>
              <a:rPr lang="fr-FR" sz="2000" b="1" dirty="0" err="1">
                <a:solidFill>
                  <a:srgbClr val="00B0F0"/>
                </a:solidFill>
              </a:rPr>
              <a:t>Interest</a:t>
            </a:r>
            <a:r>
              <a:rPr lang="fr-FR" sz="2000" b="1" dirty="0">
                <a:solidFill>
                  <a:srgbClr val="00B0F0"/>
                </a:solidFill>
              </a:rPr>
              <a:t> of machine </a:t>
            </a:r>
            <a:r>
              <a:rPr lang="fr-FR" sz="2000" b="1" dirty="0" err="1">
                <a:solidFill>
                  <a:srgbClr val="00B0F0"/>
                </a:solidFill>
              </a:rPr>
              <a:t>learning</a:t>
            </a:r>
            <a:r>
              <a:rPr lang="fr-FR" sz="2000" b="1" dirty="0">
                <a:solidFill>
                  <a:srgbClr val="00B0F0"/>
                </a:solidFill>
              </a:rPr>
              <a:t> </a:t>
            </a:r>
            <a:r>
              <a:rPr lang="fr-FR" sz="2000" b="1" dirty="0" err="1">
                <a:solidFill>
                  <a:srgbClr val="00B0F0"/>
                </a:solidFill>
              </a:rPr>
              <a:t>approaches</a:t>
            </a:r>
            <a:endParaRPr lang="fr-FR" sz="2000" b="1" dirty="0">
              <a:solidFill>
                <a:srgbClr val="00B0F0"/>
              </a:solidFill>
            </a:endParaRPr>
          </a:p>
          <a:p>
            <a:pPr lvl="1"/>
            <a:r>
              <a:rPr lang="en-US" sz="1800" dirty="0"/>
              <a:t>Effective for modeling complex interactions between potentially correlated variables</a:t>
            </a:r>
          </a:p>
          <a:p>
            <a:pPr lvl="1"/>
            <a:r>
              <a:rPr lang="en-US" sz="1800" dirty="0"/>
              <a:t>Limits of conventional approaches to statistical analysis </a:t>
            </a:r>
            <a:r>
              <a:rPr lang="en-US" sz="1800" b="1" dirty="0">
                <a:solidFill>
                  <a:schemeClr val="accent6">
                    <a:lumMod val="75000"/>
                  </a:schemeClr>
                </a:solidFill>
              </a:rPr>
              <a:t>unfit to deal with highly heterogeneous populations </a:t>
            </a:r>
            <a:endParaRPr lang="fr-FR" sz="1800" b="1" dirty="0">
              <a:solidFill>
                <a:schemeClr val="accent6">
                  <a:lumMod val="75000"/>
                </a:schemeClr>
              </a:solidFill>
            </a:endParaRPr>
          </a:p>
          <a:p>
            <a:pPr lvl="1"/>
            <a:endParaRPr lang="fr-FR" sz="1600" i="1" dirty="0"/>
          </a:p>
          <a:p>
            <a:endParaRPr lang="fr-FR" dirty="0"/>
          </a:p>
        </p:txBody>
      </p:sp>
    </p:spTree>
    <p:extLst>
      <p:ext uri="{BB962C8B-B14F-4D97-AF65-F5344CB8AC3E}">
        <p14:creationId xmlns:p14="http://schemas.microsoft.com/office/powerpoint/2010/main" val="93616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500"/>
                                        <p:tgtEl>
                                          <p:spTgt spid="5">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fade">
                                      <p:cBhvr>
                                        <p:cTn id="24" dur="500"/>
                                        <p:tgtEl>
                                          <p:spTgt spid="5">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10" end="10"/>
                                            </p:txEl>
                                          </p:spTgt>
                                        </p:tgtEl>
                                        <p:attrNameLst>
                                          <p:attrName>style.visibility</p:attrName>
                                        </p:attrNameLst>
                                      </p:cBhvr>
                                      <p:to>
                                        <p:strVal val="visible"/>
                                      </p:to>
                                    </p:set>
                                    <p:animEffect transition="in" filter="fade">
                                      <p:cBhvr>
                                        <p:cTn id="30" dur="500"/>
                                        <p:tgtEl>
                                          <p:spTgt spid="5">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animEffect transition="in" filter="fade">
                                      <p:cBhvr>
                                        <p:cTn id="33" dur="500"/>
                                        <p:tgtEl>
                                          <p:spTgt spid="5">
                                            <p:txEl>
                                              <p:pRg st="11" end="1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12" end="12"/>
                                            </p:txEl>
                                          </p:spTgt>
                                        </p:tgtEl>
                                        <p:attrNameLst>
                                          <p:attrName>style.visibility</p:attrName>
                                        </p:attrNameLst>
                                      </p:cBhvr>
                                      <p:to>
                                        <p:strVal val="visible"/>
                                      </p:to>
                                    </p:set>
                                    <p:animEffect transition="in" filter="fade">
                                      <p:cBhvr>
                                        <p:cTn id="36" dur="500"/>
                                        <p:tgtEl>
                                          <p:spTgt spid="5">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xEl>
                                              <p:pRg st="16" end="16"/>
                                            </p:txEl>
                                          </p:spTgt>
                                        </p:tgtEl>
                                        <p:attrNameLst>
                                          <p:attrName>style.visibility</p:attrName>
                                        </p:attrNameLst>
                                      </p:cBhvr>
                                      <p:to>
                                        <p:strVal val="visible"/>
                                      </p:to>
                                    </p:set>
                                    <p:animEffect transition="in" filter="fade">
                                      <p:cBhvr>
                                        <p:cTn id="41" dur="500"/>
                                        <p:tgtEl>
                                          <p:spTgt spid="5">
                                            <p:txEl>
                                              <p:pRg st="16" end="1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
                                            <p:txEl>
                                              <p:pRg st="17" end="17"/>
                                            </p:txEl>
                                          </p:spTgt>
                                        </p:tgtEl>
                                        <p:attrNameLst>
                                          <p:attrName>style.visibility</p:attrName>
                                        </p:attrNameLst>
                                      </p:cBhvr>
                                      <p:to>
                                        <p:strVal val="visible"/>
                                      </p:to>
                                    </p:set>
                                    <p:animEffect transition="in" filter="fade">
                                      <p:cBhvr>
                                        <p:cTn id="44" dur="500"/>
                                        <p:tgtEl>
                                          <p:spTgt spid="5">
                                            <p:txEl>
                                              <p:pRg st="17" end="17"/>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5">
                                            <p:txEl>
                                              <p:pRg st="18" end="18"/>
                                            </p:txEl>
                                          </p:spTgt>
                                        </p:tgtEl>
                                        <p:attrNameLst>
                                          <p:attrName>style.visibility</p:attrName>
                                        </p:attrNameLst>
                                      </p:cBhvr>
                                      <p:to>
                                        <p:strVal val="visible"/>
                                      </p:to>
                                    </p:set>
                                    <p:animEffect transition="in" filter="fade">
                                      <p:cBhvr>
                                        <p:cTn id="47" dur="500"/>
                                        <p:tgtEl>
                                          <p:spTgt spid="5">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1451B5-0B34-4109-A031-CF624EF80E8A}"/>
              </a:ext>
            </a:extLst>
          </p:cNvPr>
          <p:cNvSpPr>
            <a:spLocks noGrp="1"/>
          </p:cNvSpPr>
          <p:nvPr>
            <p:ph type="title"/>
          </p:nvPr>
        </p:nvSpPr>
        <p:spPr/>
        <p:txBody>
          <a:bodyPr/>
          <a:lstStyle/>
          <a:p>
            <a:r>
              <a:rPr lang="en-US" dirty="0"/>
              <a:t>Predicting survival in older patients with cancer</a:t>
            </a:r>
          </a:p>
        </p:txBody>
      </p:sp>
      <p:sp>
        <p:nvSpPr>
          <p:cNvPr id="3" name="Espace réservé du texte 2">
            <a:extLst>
              <a:ext uri="{FF2B5EF4-FFF2-40B4-BE49-F238E27FC236}">
                <a16:creationId xmlns:a16="http://schemas.microsoft.com/office/drawing/2014/main" id="{4A3599F5-0699-4442-AB31-CB76520934C0}"/>
              </a:ext>
            </a:extLst>
          </p:cNvPr>
          <p:cNvSpPr>
            <a:spLocks noGrp="1"/>
          </p:cNvSpPr>
          <p:nvPr>
            <p:ph type="body" sz="quarter" idx="10"/>
          </p:nvPr>
        </p:nvSpPr>
        <p:spPr>
          <a:xfrm>
            <a:off x="251884" y="980729"/>
            <a:ext cx="1681420" cy="390871"/>
          </a:xfrm>
        </p:spPr>
        <p:txBody>
          <a:bodyPr/>
          <a:lstStyle/>
          <a:p>
            <a:r>
              <a:rPr lang="fr-FR" dirty="0"/>
              <a:t>Background</a:t>
            </a:r>
          </a:p>
        </p:txBody>
      </p:sp>
      <p:sp>
        <p:nvSpPr>
          <p:cNvPr id="5" name="Espace réservé du texte 3">
            <a:extLst>
              <a:ext uri="{FF2B5EF4-FFF2-40B4-BE49-F238E27FC236}">
                <a16:creationId xmlns:a16="http://schemas.microsoft.com/office/drawing/2014/main" id="{103B35F5-28F8-48B6-B952-B1D91828D475}"/>
              </a:ext>
            </a:extLst>
          </p:cNvPr>
          <p:cNvSpPr txBox="1">
            <a:spLocks/>
          </p:cNvSpPr>
          <p:nvPr/>
        </p:nvSpPr>
        <p:spPr>
          <a:xfrm>
            <a:off x="404285" y="1476440"/>
            <a:ext cx="11753849" cy="475926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2800" b="0" kern="1200">
                <a:solidFill>
                  <a:schemeClr val="tx1"/>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Prognosis establishment is crucial in oncology and geriatric oncology for </a:t>
            </a:r>
            <a:r>
              <a:rPr lang="en-US" sz="1800" b="1" dirty="0">
                <a:solidFill>
                  <a:schemeClr val="accent6">
                    <a:lumMod val="75000"/>
                  </a:schemeClr>
                </a:solidFill>
              </a:rPr>
              <a:t>decision</a:t>
            </a:r>
            <a:r>
              <a:rPr lang="en-US" sz="1800" dirty="0"/>
              <a:t> </a:t>
            </a:r>
            <a:r>
              <a:rPr lang="en-US" sz="1800" b="1" dirty="0">
                <a:solidFill>
                  <a:schemeClr val="accent6">
                    <a:lumMod val="75000"/>
                  </a:schemeClr>
                </a:solidFill>
              </a:rPr>
              <a:t>making</a:t>
            </a:r>
            <a:r>
              <a:rPr lang="en-US" sz="1800" dirty="0"/>
              <a:t> and </a:t>
            </a:r>
            <a:r>
              <a:rPr lang="en-US" sz="1800" b="1" dirty="0">
                <a:solidFill>
                  <a:schemeClr val="accent6">
                    <a:lumMod val="75000"/>
                  </a:schemeClr>
                </a:solidFill>
              </a:rPr>
              <a:t>risk</a:t>
            </a:r>
            <a:r>
              <a:rPr lang="en-US" sz="1800" dirty="0"/>
              <a:t> </a:t>
            </a:r>
            <a:r>
              <a:rPr lang="en-US" sz="1800" b="1" dirty="0">
                <a:solidFill>
                  <a:schemeClr val="accent6">
                    <a:lumMod val="75000"/>
                  </a:schemeClr>
                </a:solidFill>
              </a:rPr>
              <a:t>stratification</a:t>
            </a:r>
            <a:r>
              <a:rPr lang="en-US" sz="1800" dirty="0"/>
              <a:t> in clinical research</a:t>
            </a:r>
          </a:p>
          <a:p>
            <a:endParaRPr lang="en-US" sz="1800" dirty="0"/>
          </a:p>
          <a:p>
            <a:r>
              <a:rPr lang="en-US" sz="1800" dirty="0"/>
              <a:t>Both </a:t>
            </a:r>
            <a:r>
              <a:rPr lang="en-US" sz="1800" b="1" dirty="0">
                <a:solidFill>
                  <a:schemeClr val="accent6">
                    <a:lumMod val="75000"/>
                  </a:schemeClr>
                </a:solidFill>
              </a:rPr>
              <a:t>oncological</a:t>
            </a:r>
            <a:r>
              <a:rPr lang="en-US" sz="1800" dirty="0"/>
              <a:t> and </a:t>
            </a:r>
            <a:r>
              <a:rPr lang="en-US" sz="1800" b="1" dirty="0">
                <a:solidFill>
                  <a:schemeClr val="accent6">
                    <a:lumMod val="75000"/>
                  </a:schemeClr>
                </a:solidFill>
              </a:rPr>
              <a:t>geriatric</a:t>
            </a:r>
            <a:r>
              <a:rPr lang="en-US" sz="1800" dirty="0"/>
              <a:t> factors are independently associated with prognosis in older patients with cancer</a:t>
            </a:r>
          </a:p>
          <a:p>
            <a:pPr lvl="1"/>
            <a:r>
              <a:rPr lang="en-US" sz="1700" dirty="0"/>
              <a:t>Altered nutritional, mobility and functional status, comorbidities and to a lesser extent depressive mood and altered cognitive functions  </a:t>
            </a:r>
          </a:p>
          <a:p>
            <a:pPr lvl="1"/>
            <a:r>
              <a:rPr lang="en-US" sz="1700" dirty="0"/>
              <a:t>Assessed through multidimensional Geriatric Assessment</a:t>
            </a:r>
            <a:endParaRPr lang="fr-FR" sz="1700" dirty="0"/>
          </a:p>
          <a:p>
            <a:endParaRPr lang="en-US" sz="1800" dirty="0"/>
          </a:p>
          <a:p>
            <a:r>
              <a:rPr lang="en-US" sz="1800" dirty="0"/>
              <a:t>An ideal prognostic tool should combine </a:t>
            </a:r>
          </a:p>
          <a:p>
            <a:pPr lvl="1"/>
            <a:r>
              <a:rPr lang="en-US" sz="1800" b="1" dirty="0">
                <a:solidFill>
                  <a:schemeClr val="accent6">
                    <a:lumMod val="75000"/>
                  </a:schemeClr>
                </a:solidFill>
              </a:rPr>
              <a:t>High predictive value </a:t>
            </a:r>
            <a:r>
              <a:rPr lang="en-US" sz="1800" dirty="0"/>
              <a:t>in </a:t>
            </a:r>
            <a:r>
              <a:rPr lang="en-US" sz="1800" i="1" dirty="0"/>
              <a:t>all settings </a:t>
            </a:r>
            <a:r>
              <a:rPr lang="en-US" sz="1800" dirty="0"/>
              <a:t>and for all patients</a:t>
            </a:r>
          </a:p>
          <a:p>
            <a:pPr lvl="1"/>
            <a:r>
              <a:rPr lang="en-US" sz="1800" b="1" dirty="0">
                <a:solidFill>
                  <a:schemeClr val="accent6">
                    <a:lumMod val="75000"/>
                  </a:schemeClr>
                </a:solidFill>
              </a:rPr>
              <a:t>Clinical relevance </a:t>
            </a:r>
            <a:r>
              <a:rPr lang="en-US" sz="1800" dirty="0"/>
              <a:t>and </a:t>
            </a:r>
            <a:r>
              <a:rPr lang="en-US" sz="1800" b="1" dirty="0">
                <a:solidFill>
                  <a:schemeClr val="accent6">
                    <a:lumMod val="75000"/>
                  </a:schemeClr>
                </a:solidFill>
              </a:rPr>
              <a:t>ease of use </a:t>
            </a:r>
          </a:p>
          <a:p>
            <a:pPr lvl="1"/>
            <a:endParaRPr lang="fr-FR" sz="1100" b="1" dirty="0">
              <a:solidFill>
                <a:schemeClr val="accent6">
                  <a:lumMod val="75000"/>
                </a:schemeClr>
              </a:solidFill>
            </a:endParaRPr>
          </a:p>
          <a:p>
            <a:r>
              <a:rPr lang="en-US" sz="1800" dirty="0"/>
              <a:t>Difficulties in older patients with cancer</a:t>
            </a:r>
          </a:p>
          <a:p>
            <a:pPr lvl="1"/>
            <a:r>
              <a:rPr lang="en-US" sz="1800" b="1" dirty="0">
                <a:solidFill>
                  <a:schemeClr val="accent6">
                    <a:lumMod val="75000"/>
                  </a:schemeClr>
                </a:solidFill>
              </a:rPr>
              <a:t>High heterogeneity </a:t>
            </a:r>
            <a:r>
              <a:rPr lang="en-US" sz="1800" dirty="0"/>
              <a:t>according to cancer site, severity and underlying vulnerability of patients</a:t>
            </a:r>
          </a:p>
          <a:p>
            <a:pPr lvl="1"/>
            <a:r>
              <a:rPr lang="en-US" sz="1800" b="1" dirty="0">
                <a:solidFill>
                  <a:schemeClr val="accent6">
                    <a:lumMod val="75000"/>
                  </a:schemeClr>
                </a:solidFill>
              </a:rPr>
              <a:t>Collinearity</a:t>
            </a:r>
            <a:r>
              <a:rPr lang="en-US" sz="1800" dirty="0"/>
              <a:t> between intertwined factors 	</a:t>
            </a:r>
            <a:r>
              <a:rPr lang="en-US" sz="1800" i="1" dirty="0"/>
              <a:t>e.g. function, mobility and performance status</a:t>
            </a:r>
          </a:p>
          <a:p>
            <a:pPr marL="0" indent="0">
              <a:buFont typeface="Arial" pitchFamily="34" charset="0"/>
              <a:buNone/>
            </a:pPr>
            <a:endParaRPr lang="fr-FR" sz="500" dirty="0"/>
          </a:p>
          <a:p>
            <a:pPr marL="0" indent="0">
              <a:buFont typeface="Arial" pitchFamily="34" charset="0"/>
              <a:buNone/>
            </a:pPr>
            <a:endParaRPr lang="fr-FR" sz="500" dirty="0"/>
          </a:p>
          <a:p>
            <a:pPr marL="0" indent="0">
              <a:buFont typeface="Arial" pitchFamily="34" charset="0"/>
              <a:buNone/>
            </a:pPr>
            <a:endParaRPr lang="fr-FR" sz="500" dirty="0"/>
          </a:p>
          <a:p>
            <a:r>
              <a:rPr lang="fr-FR" sz="2000" b="1" dirty="0" err="1">
                <a:solidFill>
                  <a:srgbClr val="00B0F0"/>
                </a:solidFill>
              </a:rPr>
              <a:t>Interest</a:t>
            </a:r>
            <a:r>
              <a:rPr lang="fr-FR" sz="2000" b="1" dirty="0">
                <a:solidFill>
                  <a:srgbClr val="00B0F0"/>
                </a:solidFill>
              </a:rPr>
              <a:t> of machine </a:t>
            </a:r>
            <a:r>
              <a:rPr lang="fr-FR" sz="2000" b="1" dirty="0" err="1">
                <a:solidFill>
                  <a:srgbClr val="00B0F0"/>
                </a:solidFill>
              </a:rPr>
              <a:t>learning</a:t>
            </a:r>
            <a:r>
              <a:rPr lang="fr-FR" sz="2000" b="1" dirty="0">
                <a:solidFill>
                  <a:srgbClr val="00B0F0"/>
                </a:solidFill>
              </a:rPr>
              <a:t> </a:t>
            </a:r>
            <a:r>
              <a:rPr lang="fr-FR" sz="2000" b="1" dirty="0" err="1">
                <a:solidFill>
                  <a:srgbClr val="00B0F0"/>
                </a:solidFill>
              </a:rPr>
              <a:t>approaches</a:t>
            </a:r>
            <a:endParaRPr lang="fr-FR" sz="2000" b="1" dirty="0">
              <a:solidFill>
                <a:srgbClr val="00B0F0"/>
              </a:solidFill>
            </a:endParaRPr>
          </a:p>
          <a:p>
            <a:pPr lvl="1"/>
            <a:r>
              <a:rPr lang="en-US" sz="1800" dirty="0"/>
              <a:t>Effective for modeling complex interactions between potentially correlated variables</a:t>
            </a:r>
          </a:p>
          <a:p>
            <a:pPr lvl="1"/>
            <a:r>
              <a:rPr lang="en-US" sz="1800" dirty="0"/>
              <a:t>Limits of conventional approaches to statistical analysis </a:t>
            </a:r>
            <a:r>
              <a:rPr lang="en-US" sz="1800" b="1" dirty="0">
                <a:solidFill>
                  <a:schemeClr val="accent6">
                    <a:lumMod val="75000"/>
                  </a:schemeClr>
                </a:solidFill>
              </a:rPr>
              <a:t>unfit to deal with highly heterogeneous populations </a:t>
            </a:r>
            <a:endParaRPr lang="fr-FR" sz="1800" b="1" dirty="0">
              <a:solidFill>
                <a:schemeClr val="accent6">
                  <a:lumMod val="75000"/>
                </a:schemeClr>
              </a:solidFill>
            </a:endParaRPr>
          </a:p>
          <a:p>
            <a:pPr lvl="1"/>
            <a:endParaRPr lang="fr-FR" sz="1600" i="1" dirty="0"/>
          </a:p>
          <a:p>
            <a:endParaRPr lang="fr-FR" dirty="0"/>
          </a:p>
        </p:txBody>
      </p:sp>
      <p:sp>
        <p:nvSpPr>
          <p:cNvPr id="7" name="Rectangle 6">
            <a:extLst>
              <a:ext uri="{FF2B5EF4-FFF2-40B4-BE49-F238E27FC236}">
                <a16:creationId xmlns:a16="http://schemas.microsoft.com/office/drawing/2014/main" id="{D14E2423-0DD6-43CA-9183-AE6671238649}"/>
              </a:ext>
            </a:extLst>
          </p:cNvPr>
          <p:cNvSpPr/>
          <p:nvPr/>
        </p:nvSpPr>
        <p:spPr>
          <a:xfrm>
            <a:off x="0" y="0"/>
            <a:ext cx="12192000" cy="6858000"/>
          </a:xfrm>
          <a:prstGeom prst="rect">
            <a:avLst/>
          </a:prstGeom>
          <a:solidFill>
            <a:schemeClr val="tx1">
              <a:lumMod val="5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6" name="Rectangle à coins arrondis 5">
            <a:extLst>
              <a:ext uri="{FF2B5EF4-FFF2-40B4-BE49-F238E27FC236}">
                <a16:creationId xmlns:a16="http://schemas.microsoft.com/office/drawing/2014/main" id="{1453835D-BB2B-4596-92F5-6CB11A26401B}"/>
              </a:ext>
            </a:extLst>
          </p:cNvPr>
          <p:cNvSpPr/>
          <p:nvPr/>
        </p:nvSpPr>
        <p:spPr>
          <a:xfrm>
            <a:off x="113071" y="2483563"/>
            <a:ext cx="11828440" cy="304202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87721" indent="-987721"/>
            <a:r>
              <a:rPr lang="en-US" sz="2401" b="1" dirty="0">
                <a:solidFill>
                  <a:srgbClr val="0070C0"/>
                </a:solidFill>
                <a:latin typeface="Calibri" panose="020F0502020204030204" pitchFamily="34" charset="0"/>
                <a:cs typeface="Calibri" panose="020F0502020204030204" pitchFamily="34" charset="0"/>
              </a:rPr>
              <a:t>Aim</a:t>
            </a:r>
            <a:r>
              <a:rPr lang="en-US" sz="2401" dirty="0">
                <a:solidFill>
                  <a:schemeClr val="tx1">
                    <a:lumMod val="50000"/>
                  </a:schemeClr>
                </a:solidFill>
                <a:latin typeface="Calibri" panose="020F0502020204030204" pitchFamily="34" charset="0"/>
                <a:cs typeface="Calibri" panose="020F0502020204030204" pitchFamily="34" charset="0"/>
              </a:rPr>
              <a:t> </a:t>
            </a:r>
            <a:r>
              <a:rPr lang="en-US" sz="2401" dirty="0">
                <a:solidFill>
                  <a:srgbClr val="0070C0"/>
                </a:solidFill>
                <a:latin typeface="Calibri" panose="020F0502020204030204" pitchFamily="34" charset="0"/>
                <a:cs typeface="Calibri" panose="020F0502020204030204" pitchFamily="34" charset="0"/>
              </a:rPr>
              <a:t>►	</a:t>
            </a:r>
            <a:r>
              <a:rPr lang="en-US" sz="2401" b="1" dirty="0">
                <a:solidFill>
                  <a:schemeClr val="tx1">
                    <a:lumMod val="50000"/>
                  </a:schemeClr>
                </a:solidFill>
                <a:latin typeface="Calibri" panose="020F0502020204030204" pitchFamily="34" charset="0"/>
                <a:cs typeface="Calibri" panose="020F0502020204030204" pitchFamily="34" charset="0"/>
              </a:rPr>
              <a:t>To develop new prognostic algorithms based on decision tree-based approaches </a:t>
            </a:r>
          </a:p>
          <a:p>
            <a:pPr marL="987425" indent="-4763"/>
            <a:r>
              <a:rPr lang="en-US" sz="2401" b="1" dirty="0">
                <a:solidFill>
                  <a:schemeClr val="tx1">
                    <a:lumMod val="50000"/>
                  </a:schemeClr>
                </a:solidFill>
                <a:latin typeface="Calibri" panose="020F0502020204030204" pitchFamily="34" charset="0"/>
                <a:cs typeface="Calibri" panose="020F0502020204030204" pitchFamily="34" charset="0"/>
              </a:rPr>
              <a:t>to refine individualized prediction of overall survival in older patients with cancer</a:t>
            </a:r>
          </a:p>
          <a:p>
            <a:pPr marL="987425" indent="-4763"/>
            <a:endParaRPr lang="en-US" sz="2401" b="1" dirty="0">
              <a:solidFill>
                <a:schemeClr val="tx1">
                  <a:lumMod val="50000"/>
                </a:schemeClr>
              </a:solidFill>
              <a:latin typeface="Calibri" panose="020F0502020204030204" pitchFamily="34" charset="0"/>
              <a:cs typeface="Calibri" panose="020F0502020204030204" pitchFamily="34" charset="0"/>
            </a:endParaRPr>
          </a:p>
          <a:p>
            <a:pPr marL="982663"/>
            <a:r>
              <a:rPr lang="fr-FR" sz="2400" dirty="0" err="1">
                <a:solidFill>
                  <a:schemeClr val="tx1">
                    <a:lumMod val="50000"/>
                  </a:schemeClr>
                </a:solidFill>
                <a:latin typeface="Calibri" panose="020F0502020204030204" pitchFamily="34" charset="0"/>
                <a:cs typeface="Calibri" panose="020F0502020204030204" pitchFamily="34" charset="0"/>
              </a:rPr>
              <a:t>Using</a:t>
            </a:r>
            <a:r>
              <a:rPr lang="fr-FR" sz="2400" dirty="0">
                <a:solidFill>
                  <a:schemeClr val="tx1">
                    <a:lumMod val="50000"/>
                  </a:schemeClr>
                </a:solidFill>
                <a:latin typeface="Calibri" panose="020F0502020204030204" pitchFamily="34" charset="0"/>
                <a:cs typeface="Calibri" panose="020F0502020204030204" pitchFamily="34" charset="0"/>
              </a:rPr>
              <a:t> </a:t>
            </a:r>
            <a:r>
              <a:rPr lang="fr-FR" sz="2400" dirty="0" err="1">
                <a:solidFill>
                  <a:schemeClr val="tx1">
                    <a:lumMod val="50000"/>
                  </a:schemeClr>
                </a:solidFill>
                <a:latin typeface="Calibri" panose="020F0502020204030204" pitchFamily="34" charset="0"/>
                <a:cs typeface="Calibri" panose="020F0502020204030204" pitchFamily="34" charset="0"/>
              </a:rPr>
              <a:t>two</a:t>
            </a:r>
            <a:r>
              <a:rPr lang="fr-FR" sz="2400" dirty="0">
                <a:solidFill>
                  <a:schemeClr val="tx1">
                    <a:lumMod val="50000"/>
                  </a:schemeClr>
                </a:solidFill>
                <a:latin typeface="Calibri" panose="020F0502020204030204" pitchFamily="34" charset="0"/>
                <a:cs typeface="Calibri" panose="020F0502020204030204" pitchFamily="34" charset="0"/>
              </a:rPr>
              <a:t> prospective French </a:t>
            </a:r>
            <a:r>
              <a:rPr lang="fr-FR" sz="2400" dirty="0" err="1">
                <a:solidFill>
                  <a:schemeClr val="tx1">
                    <a:lumMod val="50000"/>
                  </a:schemeClr>
                </a:solidFill>
                <a:latin typeface="Calibri" panose="020F0502020204030204" pitchFamily="34" charset="0"/>
                <a:cs typeface="Calibri" panose="020F0502020204030204" pitchFamily="34" charset="0"/>
              </a:rPr>
              <a:t>cohorts</a:t>
            </a:r>
            <a:endParaRPr lang="fr-FR" sz="2400" dirty="0">
              <a:solidFill>
                <a:schemeClr val="tx1">
                  <a:lumMod val="50000"/>
                </a:schemeClr>
              </a:solidFill>
              <a:latin typeface="Calibri" panose="020F0502020204030204" pitchFamily="34" charset="0"/>
              <a:cs typeface="Calibri" panose="020F0502020204030204" pitchFamily="34" charset="0"/>
            </a:endParaRPr>
          </a:p>
          <a:p>
            <a:pPr marL="982663"/>
            <a:r>
              <a:rPr lang="fr-FR" sz="2400" b="1" dirty="0">
                <a:solidFill>
                  <a:schemeClr val="accent1">
                    <a:lumMod val="75000"/>
                  </a:schemeClr>
                </a:solidFill>
              </a:rPr>
              <a:t>ELCAPA</a:t>
            </a:r>
            <a:r>
              <a:rPr lang="fr-FR" sz="2400" dirty="0">
                <a:solidFill>
                  <a:schemeClr val="accent1">
                    <a:lumMod val="75000"/>
                  </a:schemeClr>
                </a:solidFill>
              </a:rPr>
              <a:t> </a:t>
            </a:r>
            <a:r>
              <a:rPr lang="fr-FR" sz="2400" i="1" dirty="0">
                <a:solidFill>
                  <a:schemeClr val="accent1">
                    <a:lumMod val="75000"/>
                  </a:schemeClr>
                </a:solidFill>
                <a:sym typeface="Wingdings" pitchFamily="2" charset="2"/>
              </a:rPr>
              <a:t> – Training set, N=2012</a:t>
            </a:r>
          </a:p>
          <a:p>
            <a:pPr marL="982663"/>
            <a:r>
              <a:rPr lang="fr-FR" sz="2400" b="1" dirty="0">
                <a:solidFill>
                  <a:schemeClr val="accent3">
                    <a:lumMod val="75000"/>
                  </a:schemeClr>
                </a:solidFill>
              </a:rPr>
              <a:t>ONCODAGE</a:t>
            </a:r>
            <a:r>
              <a:rPr lang="fr-FR" sz="2400" dirty="0">
                <a:solidFill>
                  <a:schemeClr val="accent3">
                    <a:lumMod val="75000"/>
                  </a:schemeClr>
                </a:solidFill>
              </a:rPr>
              <a:t> </a:t>
            </a:r>
            <a:r>
              <a:rPr lang="fr-FR" sz="2400" i="1" dirty="0">
                <a:solidFill>
                  <a:schemeClr val="accent3">
                    <a:lumMod val="75000"/>
                  </a:schemeClr>
                </a:solidFill>
                <a:sym typeface="Wingdings" pitchFamily="2" charset="2"/>
              </a:rPr>
              <a:t>– Validation set, N=1397</a:t>
            </a:r>
            <a:r>
              <a:rPr lang="en-US" sz="2401" b="1" dirty="0">
                <a:solidFill>
                  <a:schemeClr val="tx1">
                    <a:lumMod val="50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91466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16" end="16"/>
                                            </p:txEl>
                                          </p:spTgt>
                                        </p:tgtEl>
                                        <p:attrNameLst>
                                          <p:attrName>style.visibility</p:attrName>
                                        </p:attrNameLst>
                                      </p:cBhvr>
                                      <p:to>
                                        <p:strVal val="visible"/>
                                      </p:to>
                                    </p:set>
                                    <p:animEffect transition="in" filter="fade">
                                      <p:cBhvr>
                                        <p:cTn id="7" dur="500"/>
                                        <p:tgtEl>
                                          <p:spTgt spid="5">
                                            <p:txEl>
                                              <p:pRg st="16" end="1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8" end="18"/>
                                            </p:txEl>
                                          </p:spTgt>
                                        </p:tgtEl>
                                        <p:attrNameLst>
                                          <p:attrName>style.visibility</p:attrName>
                                        </p:attrNameLst>
                                      </p:cBhvr>
                                      <p:to>
                                        <p:strVal val="visible"/>
                                      </p:to>
                                    </p:set>
                                    <p:animEffect transition="in" filter="fade">
                                      <p:cBhvr>
                                        <p:cTn id="10" dur="500"/>
                                        <p:tgtEl>
                                          <p:spTgt spid="5">
                                            <p:txEl>
                                              <p:pRg st="18" end="1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17" end="17"/>
                                            </p:txEl>
                                          </p:spTgt>
                                        </p:tgtEl>
                                        <p:attrNameLst>
                                          <p:attrName>style.visibility</p:attrName>
                                        </p:attrNameLst>
                                      </p:cBhvr>
                                      <p:to>
                                        <p:strVal val="visible"/>
                                      </p:to>
                                    </p:set>
                                    <p:animEffect transition="in" filter="fade">
                                      <p:cBhvr>
                                        <p:cTn id="13" dur="500"/>
                                        <p:tgtEl>
                                          <p:spTgt spid="5">
                                            <p:txEl>
                                              <p:pRg st="17" end="17"/>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1653518" y="6366111"/>
            <a:ext cx="38348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1" i="0" u="none" strike="noStrike" kern="1200" cap="none" spc="0" normalizeH="0" baseline="0" noProof="0" smtClean="0">
                <a:ln>
                  <a:noFill/>
                </a:ln>
                <a:solidFill>
                  <a:srgbClr val="113468">
                    <a:tint val="75000"/>
                  </a:srgbClr>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dirty="0">
              <a:ln>
                <a:noFill/>
              </a:ln>
              <a:solidFill>
                <a:srgbClr val="113468">
                  <a:tint val="75000"/>
                </a:srgbClr>
              </a:solidFill>
              <a:effectLst/>
              <a:uLnTx/>
              <a:uFillTx/>
              <a:latin typeface="Calibri"/>
              <a:ea typeface="+mn-ea"/>
              <a:cs typeface="Calibri"/>
            </a:endParaRPr>
          </a:p>
        </p:txBody>
      </p:sp>
      <p:sp>
        <p:nvSpPr>
          <p:cNvPr id="6" name="TextBox 5">
            <a:extLst>
              <a:ext uri="{FF2B5EF4-FFF2-40B4-BE49-F238E27FC236}">
                <a16:creationId xmlns:a16="http://schemas.microsoft.com/office/drawing/2014/main" id="{07E695D4-AFB7-462C-AE27-721BA5BA5F13}"/>
              </a:ext>
            </a:extLst>
          </p:cNvPr>
          <p:cNvSpPr txBox="1"/>
          <p:nvPr/>
        </p:nvSpPr>
        <p:spPr>
          <a:xfrm>
            <a:off x="5724008" y="6485401"/>
            <a:ext cx="261787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457C"/>
                </a:solidFill>
                <a:effectLst/>
                <a:uLnTx/>
                <a:uFillTx/>
                <a:latin typeface="Calibri"/>
                <a:ea typeface="+mn-ea"/>
                <a:cs typeface="Calibri"/>
              </a:rPr>
              <a:t>Etienne Audureau</a:t>
            </a:r>
          </a:p>
        </p:txBody>
      </p:sp>
      <p:grpSp>
        <p:nvGrpSpPr>
          <p:cNvPr id="117" name="Groupe 116">
            <a:extLst>
              <a:ext uri="{FF2B5EF4-FFF2-40B4-BE49-F238E27FC236}">
                <a16:creationId xmlns:a16="http://schemas.microsoft.com/office/drawing/2014/main" id="{BAEA81E9-4C0F-4D71-8672-16211A7730EE}"/>
              </a:ext>
            </a:extLst>
          </p:cNvPr>
          <p:cNvGrpSpPr/>
          <p:nvPr/>
        </p:nvGrpSpPr>
        <p:grpSpPr>
          <a:xfrm>
            <a:off x="2293620" y="439424"/>
            <a:ext cx="9321859" cy="4144309"/>
            <a:chOff x="2293620" y="670003"/>
            <a:chExt cx="9321859" cy="4144309"/>
          </a:xfrm>
        </p:grpSpPr>
        <p:cxnSp>
          <p:nvCxnSpPr>
            <p:cNvPr id="3" name="Connecteur droit 2">
              <a:extLst>
                <a:ext uri="{FF2B5EF4-FFF2-40B4-BE49-F238E27FC236}">
                  <a16:creationId xmlns:a16="http://schemas.microsoft.com/office/drawing/2014/main" id="{24F505BB-2A5D-44CE-9628-47D165B6F477}"/>
                </a:ext>
              </a:extLst>
            </p:cNvPr>
            <p:cNvCxnSpPr>
              <a:stCxn id="14" idx="3"/>
            </p:cNvCxnSpPr>
            <p:nvPr/>
          </p:nvCxnSpPr>
          <p:spPr>
            <a:xfrm flipH="1">
              <a:off x="4337410" y="670003"/>
              <a:ext cx="2144743" cy="56712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BE90CA74-7AE3-437C-8E15-8B9F6E694CBA}"/>
                </a:ext>
              </a:extLst>
            </p:cNvPr>
            <p:cNvCxnSpPr>
              <a:stCxn id="14" idx="5"/>
            </p:cNvCxnSpPr>
            <p:nvPr/>
          </p:nvCxnSpPr>
          <p:spPr>
            <a:xfrm>
              <a:off x="7373107" y="670003"/>
              <a:ext cx="1769986" cy="616107"/>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87EA0CBA-03A0-4BAA-9EC4-1D61648ADFB6}"/>
                </a:ext>
              </a:extLst>
            </p:cNvPr>
            <p:cNvCxnSpPr/>
            <p:nvPr/>
          </p:nvCxnSpPr>
          <p:spPr>
            <a:xfrm>
              <a:off x="9570973" y="1463892"/>
              <a:ext cx="941879" cy="67282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1E4FDB08-3002-4BB5-84A3-64EB8E90198F}"/>
                </a:ext>
              </a:extLst>
            </p:cNvPr>
            <p:cNvCxnSpPr/>
            <p:nvPr/>
          </p:nvCxnSpPr>
          <p:spPr>
            <a:xfrm flipH="1">
              <a:off x="8341879" y="1526184"/>
              <a:ext cx="910973" cy="61593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8D8A25EF-1AB8-4CA1-90BB-C570A5BE0952}"/>
                </a:ext>
              </a:extLst>
            </p:cNvPr>
            <p:cNvCxnSpPr/>
            <p:nvPr/>
          </p:nvCxnSpPr>
          <p:spPr>
            <a:xfrm flipH="1">
              <a:off x="7565033" y="2403093"/>
              <a:ext cx="531291" cy="655877"/>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7CC2C123-B385-4C02-9003-E806D1801D07}"/>
                </a:ext>
              </a:extLst>
            </p:cNvPr>
            <p:cNvCxnSpPr/>
            <p:nvPr/>
          </p:nvCxnSpPr>
          <p:spPr>
            <a:xfrm>
              <a:off x="8258100" y="2302886"/>
              <a:ext cx="574951" cy="836171"/>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86739642-B0C9-4C7F-8F28-4637BFFAC7F8}"/>
                </a:ext>
              </a:extLst>
            </p:cNvPr>
            <p:cNvCxnSpPr/>
            <p:nvPr/>
          </p:nvCxnSpPr>
          <p:spPr>
            <a:xfrm flipH="1">
              <a:off x="10083388" y="2292957"/>
              <a:ext cx="539177" cy="766013"/>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4608C6AF-C9CA-42EE-BD09-890792368D1D}"/>
                </a:ext>
              </a:extLst>
            </p:cNvPr>
            <p:cNvCxnSpPr/>
            <p:nvPr/>
          </p:nvCxnSpPr>
          <p:spPr>
            <a:xfrm>
              <a:off x="10733320" y="2292957"/>
              <a:ext cx="605863" cy="798872"/>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397E4D6E-F50F-413D-9D47-DADDE2D40B36}"/>
                </a:ext>
              </a:extLst>
            </p:cNvPr>
            <p:cNvCxnSpPr/>
            <p:nvPr/>
          </p:nvCxnSpPr>
          <p:spPr>
            <a:xfrm flipH="1">
              <a:off x="11000391" y="3139057"/>
              <a:ext cx="302932" cy="164809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75FD237B-1F22-4C26-B126-C65D3500572E}"/>
                </a:ext>
              </a:extLst>
            </p:cNvPr>
            <p:cNvCxnSpPr>
              <a:stCxn id="31" idx="4"/>
            </p:cNvCxnSpPr>
            <p:nvPr/>
          </p:nvCxnSpPr>
          <p:spPr>
            <a:xfrm>
              <a:off x="11339183" y="3290843"/>
              <a:ext cx="276296" cy="1415892"/>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57694E9E-3FB4-4F2C-A5AB-B02F20FE73C7}"/>
                </a:ext>
              </a:extLst>
            </p:cNvPr>
            <p:cNvCxnSpPr/>
            <p:nvPr/>
          </p:nvCxnSpPr>
          <p:spPr>
            <a:xfrm flipH="1">
              <a:off x="9756408" y="3098415"/>
              <a:ext cx="312557" cy="168873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D3B2890F-367B-4484-9862-5DC7EDB17FEF}"/>
                </a:ext>
              </a:extLst>
            </p:cNvPr>
            <p:cNvCxnSpPr>
              <a:stCxn id="30" idx="4"/>
            </p:cNvCxnSpPr>
            <p:nvPr/>
          </p:nvCxnSpPr>
          <p:spPr>
            <a:xfrm>
              <a:off x="10083388" y="3290843"/>
              <a:ext cx="309797" cy="1523469"/>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5A6CD16A-A699-472E-8EAB-7E6ABC74F1D5}"/>
                </a:ext>
              </a:extLst>
            </p:cNvPr>
            <p:cNvCxnSpPr/>
            <p:nvPr/>
          </p:nvCxnSpPr>
          <p:spPr>
            <a:xfrm flipH="1">
              <a:off x="7236097" y="3139057"/>
              <a:ext cx="310713" cy="164809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D62DA20D-A08B-4BB9-B61B-EE5121216D6C}"/>
                </a:ext>
              </a:extLst>
            </p:cNvPr>
            <p:cNvCxnSpPr>
              <a:stCxn id="34" idx="4"/>
            </p:cNvCxnSpPr>
            <p:nvPr/>
          </p:nvCxnSpPr>
          <p:spPr>
            <a:xfrm>
              <a:off x="7588942" y="3290843"/>
              <a:ext cx="267245" cy="1415892"/>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C000C378-DA75-46DA-9D13-FEC1D78DEB3F}"/>
                </a:ext>
              </a:extLst>
            </p:cNvPr>
            <p:cNvCxnSpPr/>
            <p:nvPr/>
          </p:nvCxnSpPr>
          <p:spPr>
            <a:xfrm flipH="1">
              <a:off x="8491227" y="3104839"/>
              <a:ext cx="310713" cy="164809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B80EB625-0D67-4EE8-B723-D682E06BC277}"/>
                </a:ext>
              </a:extLst>
            </p:cNvPr>
            <p:cNvCxnSpPr/>
            <p:nvPr/>
          </p:nvCxnSpPr>
          <p:spPr>
            <a:xfrm>
              <a:off x="8844072" y="3237700"/>
              <a:ext cx="267245" cy="1407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005CCE9F-C796-4C12-B9A6-1185596DBD8D}"/>
                </a:ext>
              </a:extLst>
            </p:cNvPr>
            <p:cNvCxnSpPr/>
            <p:nvPr/>
          </p:nvCxnSpPr>
          <p:spPr>
            <a:xfrm flipH="1">
              <a:off x="5990649" y="3130823"/>
              <a:ext cx="310713" cy="164809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9ECE335B-F6A6-43A2-ACA9-96DCE9009C5A}"/>
                </a:ext>
              </a:extLst>
            </p:cNvPr>
            <p:cNvCxnSpPr/>
            <p:nvPr/>
          </p:nvCxnSpPr>
          <p:spPr>
            <a:xfrm>
              <a:off x="6343494" y="3263684"/>
              <a:ext cx="267245" cy="1407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FCDC5A1C-27E2-4376-B3F5-A9721AD62CAF}"/>
                </a:ext>
              </a:extLst>
            </p:cNvPr>
            <p:cNvCxnSpPr>
              <a:cxnSpLocks/>
            </p:cNvCxnSpPr>
            <p:nvPr/>
          </p:nvCxnSpPr>
          <p:spPr>
            <a:xfrm flipH="1">
              <a:off x="2293620" y="3161001"/>
              <a:ext cx="251340" cy="142059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FD03BC4A-4601-46AA-97B3-2E6BFD1B892A}"/>
                </a:ext>
              </a:extLst>
            </p:cNvPr>
            <p:cNvCxnSpPr/>
            <p:nvPr/>
          </p:nvCxnSpPr>
          <p:spPr>
            <a:xfrm>
              <a:off x="2587091" y="3293862"/>
              <a:ext cx="267245" cy="1407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7FABE947-D601-428B-80E8-7ED427DC2426}"/>
                </a:ext>
              </a:extLst>
            </p:cNvPr>
            <p:cNvCxnSpPr>
              <a:cxnSpLocks/>
            </p:cNvCxnSpPr>
            <p:nvPr/>
          </p:nvCxnSpPr>
          <p:spPr>
            <a:xfrm flipH="1">
              <a:off x="4420242" y="3139057"/>
              <a:ext cx="598838" cy="82774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357CC861-3D03-4A25-BCDA-D83A84613076}"/>
                </a:ext>
              </a:extLst>
            </p:cNvPr>
            <p:cNvCxnSpPr/>
            <p:nvPr/>
          </p:nvCxnSpPr>
          <p:spPr>
            <a:xfrm>
              <a:off x="5061211" y="3201539"/>
              <a:ext cx="267245" cy="1407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10AD5576-0E9C-452E-B070-17DF3F659E00}"/>
                </a:ext>
              </a:extLst>
            </p:cNvPr>
            <p:cNvCxnSpPr>
              <a:cxnSpLocks/>
            </p:cNvCxnSpPr>
            <p:nvPr/>
          </p:nvCxnSpPr>
          <p:spPr>
            <a:xfrm flipH="1">
              <a:off x="4188434" y="3904744"/>
              <a:ext cx="223015" cy="79677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5" name="Connecteur droit 94">
              <a:extLst>
                <a:ext uri="{FF2B5EF4-FFF2-40B4-BE49-F238E27FC236}">
                  <a16:creationId xmlns:a16="http://schemas.microsoft.com/office/drawing/2014/main" id="{9B4EB31D-48B7-424B-BC86-FA50C75A2381}"/>
                </a:ext>
              </a:extLst>
            </p:cNvPr>
            <p:cNvCxnSpPr>
              <a:cxnSpLocks/>
            </p:cNvCxnSpPr>
            <p:nvPr/>
          </p:nvCxnSpPr>
          <p:spPr>
            <a:xfrm>
              <a:off x="4453580" y="4037605"/>
              <a:ext cx="260091" cy="663915"/>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0" name="Connecteur droit 99">
              <a:extLst>
                <a:ext uri="{FF2B5EF4-FFF2-40B4-BE49-F238E27FC236}">
                  <a16:creationId xmlns:a16="http://schemas.microsoft.com/office/drawing/2014/main" id="{50FA3154-7BE7-46E8-92DF-07998E3E2CC9}"/>
                </a:ext>
              </a:extLst>
            </p:cNvPr>
            <p:cNvCxnSpPr>
              <a:cxnSpLocks/>
            </p:cNvCxnSpPr>
            <p:nvPr/>
          </p:nvCxnSpPr>
          <p:spPr>
            <a:xfrm flipH="1">
              <a:off x="5174498" y="2250581"/>
              <a:ext cx="479314" cy="70002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a16="http://schemas.microsoft.com/office/drawing/2014/main" id="{A27955F8-B2A2-4B42-A145-BE8426A9D8DE}"/>
                </a:ext>
              </a:extLst>
            </p:cNvPr>
            <p:cNvCxnSpPr>
              <a:cxnSpLocks/>
            </p:cNvCxnSpPr>
            <p:nvPr/>
          </p:nvCxnSpPr>
          <p:spPr>
            <a:xfrm>
              <a:off x="5727286" y="2280178"/>
              <a:ext cx="491803" cy="676944"/>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8" name="Connecteur droit 107">
              <a:extLst>
                <a:ext uri="{FF2B5EF4-FFF2-40B4-BE49-F238E27FC236}">
                  <a16:creationId xmlns:a16="http://schemas.microsoft.com/office/drawing/2014/main" id="{57E12892-7383-4321-B6A8-CFD008BD27D8}"/>
                </a:ext>
              </a:extLst>
            </p:cNvPr>
            <p:cNvCxnSpPr>
              <a:cxnSpLocks/>
            </p:cNvCxnSpPr>
            <p:nvPr/>
          </p:nvCxnSpPr>
          <p:spPr>
            <a:xfrm flipH="1">
              <a:off x="3292558" y="1399061"/>
              <a:ext cx="479314" cy="70002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9" name="Connecteur droit 108">
              <a:extLst>
                <a:ext uri="{FF2B5EF4-FFF2-40B4-BE49-F238E27FC236}">
                  <a16:creationId xmlns:a16="http://schemas.microsoft.com/office/drawing/2014/main" id="{FE8C8951-2249-4A35-8FE2-CAF5DB113704}"/>
                </a:ext>
              </a:extLst>
            </p:cNvPr>
            <p:cNvCxnSpPr>
              <a:cxnSpLocks/>
            </p:cNvCxnSpPr>
            <p:nvPr/>
          </p:nvCxnSpPr>
          <p:spPr>
            <a:xfrm>
              <a:off x="3845346" y="1428658"/>
              <a:ext cx="1599390" cy="71345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2" name="Connecteur droit 111">
              <a:extLst>
                <a:ext uri="{FF2B5EF4-FFF2-40B4-BE49-F238E27FC236}">
                  <a16:creationId xmlns:a16="http://schemas.microsoft.com/office/drawing/2014/main" id="{84145658-09D9-4B18-B744-84AB9A98E030}"/>
                </a:ext>
              </a:extLst>
            </p:cNvPr>
            <p:cNvCxnSpPr>
              <a:cxnSpLocks/>
            </p:cNvCxnSpPr>
            <p:nvPr/>
          </p:nvCxnSpPr>
          <p:spPr>
            <a:xfrm>
              <a:off x="3181799" y="2379373"/>
              <a:ext cx="309717" cy="240778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6549552D-959A-4213-8B20-24C27C365A41}"/>
                </a:ext>
              </a:extLst>
            </p:cNvPr>
            <p:cNvCxnSpPr>
              <a:cxnSpLocks/>
            </p:cNvCxnSpPr>
            <p:nvPr/>
          </p:nvCxnSpPr>
          <p:spPr>
            <a:xfrm flipH="1">
              <a:off x="2590539" y="2336442"/>
              <a:ext cx="493090" cy="72252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118" name="Groupe 117">
            <a:extLst>
              <a:ext uri="{FF2B5EF4-FFF2-40B4-BE49-F238E27FC236}">
                <a16:creationId xmlns:a16="http://schemas.microsoft.com/office/drawing/2014/main" id="{37E867D3-614B-43C4-9B4A-0782BD3BF8F7}"/>
              </a:ext>
            </a:extLst>
          </p:cNvPr>
          <p:cNvGrpSpPr/>
          <p:nvPr/>
        </p:nvGrpSpPr>
        <p:grpSpPr>
          <a:xfrm>
            <a:off x="1928587" y="146050"/>
            <a:ext cx="10040596" cy="3738382"/>
            <a:chOff x="1928587" y="376629"/>
            <a:chExt cx="10040596" cy="3738382"/>
          </a:xfrm>
        </p:grpSpPr>
        <p:sp>
          <p:nvSpPr>
            <p:cNvPr id="14" name="Ellipse 13">
              <a:extLst>
                <a:ext uri="{FF2B5EF4-FFF2-40B4-BE49-F238E27FC236}">
                  <a16:creationId xmlns:a16="http://schemas.microsoft.com/office/drawing/2014/main" id="{F856CFD7-EA7C-452B-9661-5DEF3B016C81}"/>
                </a:ext>
              </a:extLst>
            </p:cNvPr>
            <p:cNvSpPr/>
            <p:nvPr/>
          </p:nvSpPr>
          <p:spPr>
            <a:xfrm>
              <a:off x="6297630" y="376629"/>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G-8 score</a:t>
              </a:r>
              <a:r>
                <a:rPr kumimoji="0" lang="en-US" sz="105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 </a:t>
              </a:r>
              <a:endParaRPr kumimoji="0" lang="en-US" sz="9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p&lt;0.001</a:t>
              </a:r>
            </a:p>
          </p:txBody>
        </p:sp>
        <p:sp>
          <p:nvSpPr>
            <p:cNvPr id="25" name="Ellipse 24">
              <a:extLst>
                <a:ext uri="{FF2B5EF4-FFF2-40B4-BE49-F238E27FC236}">
                  <a16:creationId xmlns:a16="http://schemas.microsoft.com/office/drawing/2014/main" id="{876526C2-D5A9-4995-BE6F-5AD8A2B66AC4}"/>
                </a:ext>
              </a:extLst>
            </p:cNvPr>
            <p:cNvSpPr/>
            <p:nvPr/>
          </p:nvSpPr>
          <p:spPr>
            <a:xfrm>
              <a:off x="5037630" y="2076783"/>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ECOG-PS</a:t>
              </a:r>
              <a:endParaRPr kumimoji="0" lang="en-US" sz="8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p&lt;0.001</a:t>
              </a:r>
            </a:p>
          </p:txBody>
        </p:sp>
        <p:sp>
          <p:nvSpPr>
            <p:cNvPr id="26" name="Ellipse 25">
              <a:extLst>
                <a:ext uri="{FF2B5EF4-FFF2-40B4-BE49-F238E27FC236}">
                  <a16:creationId xmlns:a16="http://schemas.microsoft.com/office/drawing/2014/main" id="{25750986-BF12-4E9E-A3BB-E9757FE913C0}"/>
                </a:ext>
              </a:extLst>
            </p:cNvPr>
            <p:cNvSpPr/>
            <p:nvPr/>
          </p:nvSpPr>
          <p:spPr>
            <a:xfrm>
              <a:off x="2578889" y="2073530"/>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IADL score</a:t>
              </a:r>
              <a:endParaRPr kumimoji="0" lang="en-US" sz="9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p&lt;0.001</a:t>
              </a:r>
            </a:p>
          </p:txBody>
        </p:sp>
        <p:sp>
          <p:nvSpPr>
            <p:cNvPr id="27" name="Ellipse 26">
              <a:extLst>
                <a:ext uri="{FF2B5EF4-FFF2-40B4-BE49-F238E27FC236}">
                  <a16:creationId xmlns:a16="http://schemas.microsoft.com/office/drawing/2014/main" id="{616ED8E2-21B4-48AD-9EDB-BE39F546ECE4}"/>
                </a:ext>
              </a:extLst>
            </p:cNvPr>
            <p:cNvSpPr/>
            <p:nvPr/>
          </p:nvSpPr>
          <p:spPr>
            <a:xfrm>
              <a:off x="10061414" y="2072669"/>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CRP/Albumin ratio</a:t>
              </a:r>
              <a:endParaRPr kumimoji="0" lang="en-US" sz="6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p&lt;0.001</a:t>
              </a:r>
            </a:p>
          </p:txBody>
        </p:sp>
        <p:sp>
          <p:nvSpPr>
            <p:cNvPr id="28" name="Ellipse 27">
              <a:extLst>
                <a:ext uri="{FF2B5EF4-FFF2-40B4-BE49-F238E27FC236}">
                  <a16:creationId xmlns:a16="http://schemas.microsoft.com/office/drawing/2014/main" id="{B16F99E9-7EE6-48B5-9ECC-EBC5C20D730B}"/>
                </a:ext>
              </a:extLst>
            </p:cNvPr>
            <p:cNvSpPr/>
            <p:nvPr/>
          </p:nvSpPr>
          <p:spPr>
            <a:xfrm>
              <a:off x="7563388" y="1989907"/>
              <a:ext cx="1260000" cy="504000"/>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Tumor site Metastatic status</a:t>
              </a:r>
              <a:endParaRPr kumimoji="0" lang="en-US" sz="7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p&lt;0.001</a:t>
              </a:r>
            </a:p>
          </p:txBody>
        </p:sp>
        <p:sp>
          <p:nvSpPr>
            <p:cNvPr id="29" name="Ellipse 28">
              <a:extLst>
                <a:ext uri="{FF2B5EF4-FFF2-40B4-BE49-F238E27FC236}">
                  <a16:creationId xmlns:a16="http://schemas.microsoft.com/office/drawing/2014/main" id="{0815AF7A-6FEC-4A89-A3BA-8B861C57E0DC}"/>
                </a:ext>
              </a:extLst>
            </p:cNvPr>
            <p:cNvSpPr/>
            <p:nvPr/>
          </p:nvSpPr>
          <p:spPr>
            <a:xfrm>
              <a:off x="8193388" y="2937280"/>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CRP/Albumin ratio</a:t>
              </a:r>
              <a:endParaRPr kumimoji="0" lang="en-US" sz="6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P=0.041</a:t>
              </a:r>
            </a:p>
          </p:txBody>
        </p:sp>
        <p:sp>
          <p:nvSpPr>
            <p:cNvPr id="30" name="Ellipse 29">
              <a:extLst>
                <a:ext uri="{FF2B5EF4-FFF2-40B4-BE49-F238E27FC236}">
                  <a16:creationId xmlns:a16="http://schemas.microsoft.com/office/drawing/2014/main" id="{229423FD-6D22-482C-84CD-FAB7501A0B26}"/>
                </a:ext>
              </a:extLst>
            </p:cNvPr>
            <p:cNvSpPr/>
            <p:nvPr/>
          </p:nvSpPr>
          <p:spPr>
            <a:xfrm>
              <a:off x="9453388" y="2947134"/>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CIRS-G III/IV</a:t>
              </a:r>
              <a:endParaRPr kumimoji="0" lang="en-US" sz="7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P=0.022</a:t>
              </a:r>
            </a:p>
          </p:txBody>
        </p:sp>
        <p:sp>
          <p:nvSpPr>
            <p:cNvPr id="31" name="Ellipse 30">
              <a:extLst>
                <a:ext uri="{FF2B5EF4-FFF2-40B4-BE49-F238E27FC236}">
                  <a16:creationId xmlns:a16="http://schemas.microsoft.com/office/drawing/2014/main" id="{70D709AB-FB36-4883-957D-AD22708DB442}"/>
                </a:ext>
              </a:extLst>
            </p:cNvPr>
            <p:cNvSpPr/>
            <p:nvPr/>
          </p:nvSpPr>
          <p:spPr>
            <a:xfrm>
              <a:off x="10709183" y="2947134"/>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TGUG</a:t>
              </a:r>
              <a:endParaRPr kumimoji="0" lang="en-US" sz="7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P=0.006</a:t>
              </a:r>
            </a:p>
          </p:txBody>
        </p:sp>
        <p:sp>
          <p:nvSpPr>
            <p:cNvPr id="32" name="Ellipse 31">
              <a:extLst>
                <a:ext uri="{FF2B5EF4-FFF2-40B4-BE49-F238E27FC236}">
                  <a16:creationId xmlns:a16="http://schemas.microsoft.com/office/drawing/2014/main" id="{391320A6-06B5-4B45-97E6-1DCC3C3C5A58}"/>
                </a:ext>
              </a:extLst>
            </p:cNvPr>
            <p:cNvSpPr/>
            <p:nvPr/>
          </p:nvSpPr>
          <p:spPr>
            <a:xfrm>
              <a:off x="5724008" y="2947134"/>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TGUG</a:t>
              </a:r>
              <a:endParaRPr kumimoji="0" lang="en-US" sz="7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P=0.004</a:t>
              </a:r>
            </a:p>
          </p:txBody>
        </p:sp>
        <p:sp>
          <p:nvSpPr>
            <p:cNvPr id="33" name="Ellipse 32">
              <a:extLst>
                <a:ext uri="{FF2B5EF4-FFF2-40B4-BE49-F238E27FC236}">
                  <a16:creationId xmlns:a16="http://schemas.microsoft.com/office/drawing/2014/main" id="{B5139374-B5D6-4BE1-9B10-1590D037B334}"/>
                </a:ext>
              </a:extLst>
            </p:cNvPr>
            <p:cNvSpPr/>
            <p:nvPr/>
          </p:nvSpPr>
          <p:spPr>
            <a:xfrm>
              <a:off x="4407630" y="2947134"/>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MMSE</a:t>
              </a:r>
              <a:endParaRPr kumimoji="0" lang="en-US" sz="7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P=0.017</a:t>
              </a:r>
            </a:p>
          </p:txBody>
        </p:sp>
        <p:sp>
          <p:nvSpPr>
            <p:cNvPr id="35" name="Ellipse 34">
              <a:extLst>
                <a:ext uri="{FF2B5EF4-FFF2-40B4-BE49-F238E27FC236}">
                  <a16:creationId xmlns:a16="http://schemas.microsoft.com/office/drawing/2014/main" id="{A4F8E399-7056-472D-A7D1-C1937A8F69F9}"/>
                </a:ext>
              </a:extLst>
            </p:cNvPr>
            <p:cNvSpPr/>
            <p:nvPr/>
          </p:nvSpPr>
          <p:spPr>
            <a:xfrm>
              <a:off x="3777630" y="3771302"/>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CRP/Albumin ratio</a:t>
              </a:r>
              <a:endParaRPr kumimoji="0" lang="en-US" sz="6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p=0.033</a:t>
              </a:r>
            </a:p>
          </p:txBody>
        </p:sp>
        <p:sp>
          <p:nvSpPr>
            <p:cNvPr id="36" name="Ellipse 35">
              <a:extLst>
                <a:ext uri="{FF2B5EF4-FFF2-40B4-BE49-F238E27FC236}">
                  <a16:creationId xmlns:a16="http://schemas.microsoft.com/office/drawing/2014/main" id="{0A2BA7CE-843E-46DC-A7A7-75329CFD2DF7}"/>
                </a:ext>
              </a:extLst>
            </p:cNvPr>
            <p:cNvSpPr/>
            <p:nvPr/>
          </p:nvSpPr>
          <p:spPr>
            <a:xfrm>
              <a:off x="1928587" y="2947134"/>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CRP/Albumin ratio</a:t>
              </a:r>
              <a:endParaRPr kumimoji="0" lang="en-US" sz="6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p&lt;0.001</a:t>
              </a:r>
            </a:p>
          </p:txBody>
        </p:sp>
        <p:sp>
          <p:nvSpPr>
            <p:cNvPr id="37" name="Ellipse 36">
              <a:extLst>
                <a:ext uri="{FF2B5EF4-FFF2-40B4-BE49-F238E27FC236}">
                  <a16:creationId xmlns:a16="http://schemas.microsoft.com/office/drawing/2014/main" id="{DEB990F9-0251-4B0B-B00A-595CB36D1A13}"/>
                </a:ext>
              </a:extLst>
            </p:cNvPr>
            <p:cNvSpPr/>
            <p:nvPr/>
          </p:nvSpPr>
          <p:spPr>
            <a:xfrm>
              <a:off x="8823388" y="1092279"/>
              <a:ext cx="1260000" cy="504000"/>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Tumor site Metastatic status</a:t>
              </a:r>
              <a:endParaRPr kumimoji="0" lang="en-US" sz="7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p&lt;0.001</a:t>
              </a:r>
            </a:p>
          </p:txBody>
        </p:sp>
        <p:sp>
          <p:nvSpPr>
            <p:cNvPr id="38" name="Ellipse 37">
              <a:extLst>
                <a:ext uri="{FF2B5EF4-FFF2-40B4-BE49-F238E27FC236}">
                  <a16:creationId xmlns:a16="http://schemas.microsoft.com/office/drawing/2014/main" id="{D66D8037-8B76-479F-8D75-99AA6FE76197}"/>
                </a:ext>
              </a:extLst>
            </p:cNvPr>
            <p:cNvSpPr/>
            <p:nvPr/>
          </p:nvSpPr>
          <p:spPr>
            <a:xfrm>
              <a:off x="3147630" y="1092279"/>
              <a:ext cx="1260000" cy="504000"/>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Tumor site Metastatic status</a:t>
              </a:r>
              <a:endParaRPr kumimoji="0" lang="en-US" sz="7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p&lt;0.001</a:t>
              </a:r>
            </a:p>
          </p:txBody>
        </p:sp>
        <p:sp>
          <p:nvSpPr>
            <p:cNvPr id="34" name="Ellipse 33">
              <a:extLst>
                <a:ext uri="{FF2B5EF4-FFF2-40B4-BE49-F238E27FC236}">
                  <a16:creationId xmlns:a16="http://schemas.microsoft.com/office/drawing/2014/main" id="{AFC66296-AC61-4841-9C54-CA43C5A26BB7}"/>
                </a:ext>
              </a:extLst>
            </p:cNvPr>
            <p:cNvSpPr/>
            <p:nvPr/>
          </p:nvSpPr>
          <p:spPr>
            <a:xfrm>
              <a:off x="6994942" y="2947134"/>
              <a:ext cx="1188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ECOG-PS</a:t>
              </a:r>
              <a:endParaRPr kumimoji="0" lang="en-US" sz="7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p&lt;0.001</a:t>
              </a:r>
            </a:p>
          </p:txBody>
        </p:sp>
      </p:grpSp>
      <p:grpSp>
        <p:nvGrpSpPr>
          <p:cNvPr id="119" name="Groupe 118">
            <a:extLst>
              <a:ext uri="{FF2B5EF4-FFF2-40B4-BE49-F238E27FC236}">
                <a16:creationId xmlns:a16="http://schemas.microsoft.com/office/drawing/2014/main" id="{3112C461-FC8E-473E-B313-A1BFC72FA157}"/>
              </a:ext>
            </a:extLst>
          </p:cNvPr>
          <p:cNvGrpSpPr/>
          <p:nvPr/>
        </p:nvGrpSpPr>
        <p:grpSpPr>
          <a:xfrm>
            <a:off x="2149977" y="597320"/>
            <a:ext cx="9816527" cy="3606607"/>
            <a:chOff x="2149977" y="827899"/>
            <a:chExt cx="9816527" cy="3606607"/>
          </a:xfrm>
          <a:solidFill>
            <a:schemeClr val="tx1">
              <a:lumMod val="60000"/>
              <a:lumOff val="40000"/>
              <a:alpha val="80000"/>
            </a:schemeClr>
          </a:solidFill>
        </p:grpSpPr>
        <p:sp>
          <p:nvSpPr>
            <p:cNvPr id="16" name="ZoneTexte 15">
              <a:extLst>
                <a:ext uri="{FF2B5EF4-FFF2-40B4-BE49-F238E27FC236}">
                  <a16:creationId xmlns:a16="http://schemas.microsoft.com/office/drawing/2014/main" id="{A255030D-6913-4DE4-AC4A-86700CA6AEC0}"/>
                </a:ext>
              </a:extLst>
            </p:cNvPr>
            <p:cNvSpPr txBox="1"/>
            <p:nvPr/>
          </p:nvSpPr>
          <p:spPr>
            <a:xfrm>
              <a:off x="3086977" y="1666013"/>
              <a:ext cx="745964"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Subgroup</a:t>
              </a: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 #1</a:t>
              </a:r>
            </a:p>
          </p:txBody>
        </p:sp>
        <p:sp>
          <p:nvSpPr>
            <p:cNvPr id="19" name="ZoneTexte 18">
              <a:extLst>
                <a:ext uri="{FF2B5EF4-FFF2-40B4-BE49-F238E27FC236}">
                  <a16:creationId xmlns:a16="http://schemas.microsoft.com/office/drawing/2014/main" id="{8D5EC82E-5058-422C-BD70-6364E8995707}"/>
                </a:ext>
              </a:extLst>
            </p:cNvPr>
            <p:cNvSpPr txBox="1"/>
            <p:nvPr/>
          </p:nvSpPr>
          <p:spPr>
            <a:xfrm>
              <a:off x="4337410" y="1666013"/>
              <a:ext cx="756000" cy="205629"/>
            </a:xfrm>
            <a:prstGeom prst="rect">
              <a:avLst/>
            </a:prstGeom>
            <a:grpFill/>
          </p:spPr>
          <p:txBody>
            <a:bodyPr wrap="square" lIns="36000" tIns="18000" rIns="36000" bIns="1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Subgroup</a:t>
              </a: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 #2</a:t>
              </a:r>
            </a:p>
          </p:txBody>
        </p:sp>
        <p:sp>
          <p:nvSpPr>
            <p:cNvPr id="20" name="ZoneTexte 19">
              <a:extLst>
                <a:ext uri="{FF2B5EF4-FFF2-40B4-BE49-F238E27FC236}">
                  <a16:creationId xmlns:a16="http://schemas.microsoft.com/office/drawing/2014/main" id="{8C546905-7F86-42ED-AFE5-C84C414A6CAE}"/>
                </a:ext>
              </a:extLst>
            </p:cNvPr>
            <p:cNvSpPr txBox="1"/>
            <p:nvPr/>
          </p:nvSpPr>
          <p:spPr>
            <a:xfrm>
              <a:off x="8354789" y="1666013"/>
              <a:ext cx="745964"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Subgroup</a:t>
              </a: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 #3</a:t>
              </a:r>
            </a:p>
          </p:txBody>
        </p:sp>
        <p:sp>
          <p:nvSpPr>
            <p:cNvPr id="21" name="ZoneTexte 20">
              <a:extLst>
                <a:ext uri="{FF2B5EF4-FFF2-40B4-BE49-F238E27FC236}">
                  <a16:creationId xmlns:a16="http://schemas.microsoft.com/office/drawing/2014/main" id="{C4D32F69-0811-4CE3-BB50-55EE4E755A5D}"/>
                </a:ext>
              </a:extLst>
            </p:cNvPr>
            <p:cNvSpPr txBox="1"/>
            <p:nvPr/>
          </p:nvSpPr>
          <p:spPr>
            <a:xfrm>
              <a:off x="9694811" y="1666013"/>
              <a:ext cx="745964"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Subgroup</a:t>
              </a: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 #4</a:t>
              </a:r>
            </a:p>
          </p:txBody>
        </p:sp>
        <p:sp>
          <p:nvSpPr>
            <p:cNvPr id="39" name="ZoneTexte 38">
              <a:extLst>
                <a:ext uri="{FF2B5EF4-FFF2-40B4-BE49-F238E27FC236}">
                  <a16:creationId xmlns:a16="http://schemas.microsoft.com/office/drawing/2014/main" id="{B0471004-33BD-4098-9F1A-6BDD854C862A}"/>
                </a:ext>
              </a:extLst>
            </p:cNvPr>
            <p:cNvSpPr txBox="1"/>
            <p:nvPr/>
          </p:nvSpPr>
          <p:spPr>
            <a:xfrm>
              <a:off x="2711420" y="2522930"/>
              <a:ext cx="216973"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&lt;3</a:t>
              </a:r>
            </a:p>
          </p:txBody>
        </p:sp>
        <p:sp>
          <p:nvSpPr>
            <p:cNvPr id="40" name="ZoneTexte 39">
              <a:extLst>
                <a:ext uri="{FF2B5EF4-FFF2-40B4-BE49-F238E27FC236}">
                  <a16:creationId xmlns:a16="http://schemas.microsoft.com/office/drawing/2014/main" id="{C0A54999-6482-4FF3-8C5C-DFC319548447}"/>
                </a:ext>
              </a:extLst>
            </p:cNvPr>
            <p:cNvSpPr txBox="1"/>
            <p:nvPr/>
          </p:nvSpPr>
          <p:spPr>
            <a:xfrm>
              <a:off x="3121652" y="2522870"/>
              <a:ext cx="216973"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≥3</a:t>
              </a:r>
            </a:p>
          </p:txBody>
        </p:sp>
        <p:sp>
          <p:nvSpPr>
            <p:cNvPr id="41" name="ZoneTexte 40">
              <a:extLst>
                <a:ext uri="{FF2B5EF4-FFF2-40B4-BE49-F238E27FC236}">
                  <a16:creationId xmlns:a16="http://schemas.microsoft.com/office/drawing/2014/main" id="{4D0BDFD0-4303-435A-BBF7-1469D0EA50FA}"/>
                </a:ext>
              </a:extLst>
            </p:cNvPr>
            <p:cNvSpPr txBox="1"/>
            <p:nvPr/>
          </p:nvSpPr>
          <p:spPr>
            <a:xfrm>
              <a:off x="2580107" y="3794461"/>
              <a:ext cx="394907"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≥0.79</a:t>
              </a:r>
            </a:p>
          </p:txBody>
        </p:sp>
        <p:sp>
          <p:nvSpPr>
            <p:cNvPr id="42" name="ZoneTexte 41">
              <a:extLst>
                <a:ext uri="{FF2B5EF4-FFF2-40B4-BE49-F238E27FC236}">
                  <a16:creationId xmlns:a16="http://schemas.microsoft.com/office/drawing/2014/main" id="{B26C910E-4D28-410A-BD90-8797746E82A5}"/>
                </a:ext>
              </a:extLst>
            </p:cNvPr>
            <p:cNvSpPr txBox="1"/>
            <p:nvPr/>
          </p:nvSpPr>
          <p:spPr>
            <a:xfrm>
              <a:off x="2149977" y="3794460"/>
              <a:ext cx="396000" cy="205629"/>
            </a:xfrm>
            <a:prstGeom prst="rect">
              <a:avLst/>
            </a:prstGeom>
            <a:grpFill/>
          </p:spPr>
          <p:txBody>
            <a:bodyPr wrap="squar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&lt;0.79</a:t>
              </a:r>
            </a:p>
          </p:txBody>
        </p:sp>
        <p:sp>
          <p:nvSpPr>
            <p:cNvPr id="43" name="ZoneTexte 42">
              <a:extLst>
                <a:ext uri="{FF2B5EF4-FFF2-40B4-BE49-F238E27FC236}">
                  <a16:creationId xmlns:a16="http://schemas.microsoft.com/office/drawing/2014/main" id="{C349FD35-6B8E-4553-96F4-3BDFCCBF04CA}"/>
                </a:ext>
              </a:extLst>
            </p:cNvPr>
            <p:cNvSpPr txBox="1"/>
            <p:nvPr/>
          </p:nvSpPr>
          <p:spPr>
            <a:xfrm>
              <a:off x="3986322" y="4228877"/>
              <a:ext cx="396000" cy="205629"/>
            </a:xfrm>
            <a:prstGeom prst="rect">
              <a:avLst/>
            </a:prstGeom>
            <a:grpFill/>
          </p:spPr>
          <p:txBody>
            <a:bodyPr wrap="squar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&lt;0.82</a:t>
              </a:r>
            </a:p>
          </p:txBody>
        </p:sp>
        <p:sp>
          <p:nvSpPr>
            <p:cNvPr id="44" name="ZoneTexte 43">
              <a:extLst>
                <a:ext uri="{FF2B5EF4-FFF2-40B4-BE49-F238E27FC236}">
                  <a16:creationId xmlns:a16="http://schemas.microsoft.com/office/drawing/2014/main" id="{D647958C-ACDD-47F6-ADEE-E8F73DDA92B4}"/>
                </a:ext>
              </a:extLst>
            </p:cNvPr>
            <p:cNvSpPr txBox="1"/>
            <p:nvPr/>
          </p:nvSpPr>
          <p:spPr>
            <a:xfrm>
              <a:off x="4434534" y="4228414"/>
              <a:ext cx="394907"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≥0.82</a:t>
              </a:r>
            </a:p>
          </p:txBody>
        </p:sp>
        <p:sp>
          <p:nvSpPr>
            <p:cNvPr id="45" name="ZoneTexte 44">
              <a:extLst>
                <a:ext uri="{FF2B5EF4-FFF2-40B4-BE49-F238E27FC236}">
                  <a16:creationId xmlns:a16="http://schemas.microsoft.com/office/drawing/2014/main" id="{B5BE41F5-AB8E-4C94-9A06-45D429336DBD}"/>
                </a:ext>
              </a:extLst>
            </p:cNvPr>
            <p:cNvSpPr txBox="1"/>
            <p:nvPr/>
          </p:nvSpPr>
          <p:spPr>
            <a:xfrm>
              <a:off x="6310771" y="3691202"/>
              <a:ext cx="659402" cy="359517"/>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≥20s </a:t>
              </a:r>
              <a:r>
                <a:rPr kumimoji="0" lang="fr-FR" sz="10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or</a:t>
              </a:r>
              <a:endPar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Not </a:t>
              </a:r>
              <a:r>
                <a:rPr kumimoji="0" lang="fr-FR" sz="10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feasible</a:t>
              </a:r>
              <a:r>
                <a:rPr kumimoji="0" lang="fr-FR" sz="10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 </a:t>
              </a:r>
            </a:p>
          </p:txBody>
        </p:sp>
        <p:sp>
          <p:nvSpPr>
            <p:cNvPr id="46" name="ZoneTexte 45">
              <a:extLst>
                <a:ext uri="{FF2B5EF4-FFF2-40B4-BE49-F238E27FC236}">
                  <a16:creationId xmlns:a16="http://schemas.microsoft.com/office/drawing/2014/main" id="{6142718D-8E0F-4A13-AF9E-D1E77A0B63A3}"/>
                </a:ext>
              </a:extLst>
            </p:cNvPr>
            <p:cNvSpPr txBox="1"/>
            <p:nvPr/>
          </p:nvSpPr>
          <p:spPr>
            <a:xfrm>
              <a:off x="5914189" y="3696134"/>
              <a:ext cx="345214"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&lt;20s</a:t>
              </a:r>
            </a:p>
          </p:txBody>
        </p:sp>
        <p:sp>
          <p:nvSpPr>
            <p:cNvPr id="47" name="ZoneTexte 46">
              <a:extLst>
                <a:ext uri="{FF2B5EF4-FFF2-40B4-BE49-F238E27FC236}">
                  <a16:creationId xmlns:a16="http://schemas.microsoft.com/office/drawing/2014/main" id="{3594AC56-2633-447D-AEAD-4534BAD1BCF6}"/>
                </a:ext>
              </a:extLst>
            </p:cNvPr>
            <p:cNvSpPr txBox="1"/>
            <p:nvPr/>
          </p:nvSpPr>
          <p:spPr>
            <a:xfrm>
              <a:off x="11307102" y="3803081"/>
              <a:ext cx="659402" cy="359517"/>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≥20s </a:t>
              </a:r>
              <a:r>
                <a:rPr kumimoji="0" lang="fr-FR" sz="10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or</a:t>
              </a:r>
              <a:endPar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Not </a:t>
              </a:r>
              <a:r>
                <a:rPr kumimoji="0" lang="fr-FR" sz="10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feasible</a:t>
              </a:r>
              <a:r>
                <a:rPr kumimoji="0" lang="fr-FR" sz="10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 </a:t>
              </a:r>
            </a:p>
          </p:txBody>
        </p:sp>
        <p:sp>
          <p:nvSpPr>
            <p:cNvPr id="48" name="ZoneTexte 47">
              <a:extLst>
                <a:ext uri="{FF2B5EF4-FFF2-40B4-BE49-F238E27FC236}">
                  <a16:creationId xmlns:a16="http://schemas.microsoft.com/office/drawing/2014/main" id="{7C930E14-7055-44F9-BB57-E970363C0F31}"/>
                </a:ext>
              </a:extLst>
            </p:cNvPr>
            <p:cNvSpPr txBox="1"/>
            <p:nvPr/>
          </p:nvSpPr>
          <p:spPr>
            <a:xfrm>
              <a:off x="10909502" y="3814659"/>
              <a:ext cx="345214"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&lt;20s</a:t>
              </a:r>
            </a:p>
          </p:txBody>
        </p:sp>
        <p:sp>
          <p:nvSpPr>
            <p:cNvPr id="49" name="ZoneTexte 48">
              <a:extLst>
                <a:ext uri="{FF2B5EF4-FFF2-40B4-BE49-F238E27FC236}">
                  <a16:creationId xmlns:a16="http://schemas.microsoft.com/office/drawing/2014/main" id="{A0A02270-E004-4706-AEDD-C46B1046B6C5}"/>
                </a:ext>
              </a:extLst>
            </p:cNvPr>
            <p:cNvSpPr txBox="1"/>
            <p:nvPr/>
          </p:nvSpPr>
          <p:spPr>
            <a:xfrm>
              <a:off x="7588942" y="3812351"/>
              <a:ext cx="216973"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≥2</a:t>
              </a:r>
            </a:p>
          </p:txBody>
        </p:sp>
        <p:sp>
          <p:nvSpPr>
            <p:cNvPr id="50" name="ZoneTexte 49">
              <a:extLst>
                <a:ext uri="{FF2B5EF4-FFF2-40B4-BE49-F238E27FC236}">
                  <a16:creationId xmlns:a16="http://schemas.microsoft.com/office/drawing/2014/main" id="{FD2B7C87-5D82-4DFD-8D6F-63E5D8F996DF}"/>
                </a:ext>
              </a:extLst>
            </p:cNvPr>
            <p:cNvSpPr txBox="1"/>
            <p:nvPr/>
          </p:nvSpPr>
          <p:spPr>
            <a:xfrm>
              <a:off x="7236097" y="3814832"/>
              <a:ext cx="216973"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&lt;2</a:t>
              </a:r>
            </a:p>
          </p:txBody>
        </p:sp>
        <p:sp>
          <p:nvSpPr>
            <p:cNvPr id="51" name="ZoneTexte 50">
              <a:extLst>
                <a:ext uri="{FF2B5EF4-FFF2-40B4-BE49-F238E27FC236}">
                  <a16:creationId xmlns:a16="http://schemas.microsoft.com/office/drawing/2014/main" id="{FB13248E-B697-4E16-ACBD-D049A62D20E9}"/>
                </a:ext>
              </a:extLst>
            </p:cNvPr>
            <p:cNvSpPr txBox="1"/>
            <p:nvPr/>
          </p:nvSpPr>
          <p:spPr>
            <a:xfrm>
              <a:off x="8390943" y="3818893"/>
              <a:ext cx="394907"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&lt;0.13</a:t>
              </a:r>
            </a:p>
          </p:txBody>
        </p:sp>
        <p:sp>
          <p:nvSpPr>
            <p:cNvPr id="52" name="ZoneTexte 51">
              <a:extLst>
                <a:ext uri="{FF2B5EF4-FFF2-40B4-BE49-F238E27FC236}">
                  <a16:creationId xmlns:a16="http://schemas.microsoft.com/office/drawing/2014/main" id="{69AC54B2-9C0D-4E88-9761-5E459E74AC06}"/>
                </a:ext>
              </a:extLst>
            </p:cNvPr>
            <p:cNvSpPr txBox="1"/>
            <p:nvPr/>
          </p:nvSpPr>
          <p:spPr>
            <a:xfrm>
              <a:off x="8823388" y="3814832"/>
              <a:ext cx="394907"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≥0.13</a:t>
              </a:r>
            </a:p>
          </p:txBody>
        </p:sp>
        <p:sp>
          <p:nvSpPr>
            <p:cNvPr id="53" name="ZoneTexte 52">
              <a:extLst>
                <a:ext uri="{FF2B5EF4-FFF2-40B4-BE49-F238E27FC236}">
                  <a16:creationId xmlns:a16="http://schemas.microsoft.com/office/drawing/2014/main" id="{B1EF01AC-856E-4409-A52F-2D15278C26EF}"/>
                </a:ext>
              </a:extLst>
            </p:cNvPr>
            <p:cNvSpPr txBox="1"/>
            <p:nvPr/>
          </p:nvSpPr>
          <p:spPr>
            <a:xfrm>
              <a:off x="10148767" y="3803081"/>
              <a:ext cx="534368" cy="32873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≥1 </a:t>
              </a:r>
              <a:r>
                <a:rPr kumimoji="0" lang="fr-FR" sz="8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severe</a:t>
              </a:r>
              <a:endParaRPr kumimoji="0" lang="fr-FR" sz="8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 </a:t>
              </a:r>
              <a:r>
                <a:rPr kumimoji="0" lang="fr-FR" sz="8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comorbidity</a:t>
              </a:r>
              <a:endParaRPr kumimoji="0" lang="fr-FR" sz="8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endParaRPr>
            </a:p>
          </p:txBody>
        </p:sp>
        <p:sp>
          <p:nvSpPr>
            <p:cNvPr id="54" name="ZoneTexte 53">
              <a:extLst>
                <a:ext uri="{FF2B5EF4-FFF2-40B4-BE49-F238E27FC236}">
                  <a16:creationId xmlns:a16="http://schemas.microsoft.com/office/drawing/2014/main" id="{B7BCD9A5-6B73-468C-9485-1CF2895EECD6}"/>
                </a:ext>
              </a:extLst>
            </p:cNvPr>
            <p:cNvSpPr txBox="1"/>
            <p:nvPr/>
          </p:nvSpPr>
          <p:spPr>
            <a:xfrm>
              <a:off x="9570973" y="3803081"/>
              <a:ext cx="515132" cy="32873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No </a:t>
              </a:r>
              <a:r>
                <a:rPr kumimoji="0" lang="fr-FR" sz="8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severe</a:t>
              </a:r>
              <a:endParaRPr kumimoji="0" lang="fr-FR" sz="8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comorbidity</a:t>
              </a:r>
              <a:endParaRPr kumimoji="0" lang="fr-FR" sz="8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endParaRPr>
            </a:p>
          </p:txBody>
        </p:sp>
        <p:sp>
          <p:nvSpPr>
            <p:cNvPr id="55" name="ZoneTexte 54">
              <a:extLst>
                <a:ext uri="{FF2B5EF4-FFF2-40B4-BE49-F238E27FC236}">
                  <a16:creationId xmlns:a16="http://schemas.microsoft.com/office/drawing/2014/main" id="{3BA0DA61-CA5F-421B-8358-B6EE71407B00}"/>
                </a:ext>
              </a:extLst>
            </p:cNvPr>
            <p:cNvSpPr txBox="1"/>
            <p:nvPr/>
          </p:nvSpPr>
          <p:spPr>
            <a:xfrm>
              <a:off x="4960677" y="3396629"/>
              <a:ext cx="289109"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≥28</a:t>
              </a:r>
            </a:p>
          </p:txBody>
        </p:sp>
        <p:sp>
          <p:nvSpPr>
            <p:cNvPr id="56" name="ZoneTexte 55">
              <a:extLst>
                <a:ext uri="{FF2B5EF4-FFF2-40B4-BE49-F238E27FC236}">
                  <a16:creationId xmlns:a16="http://schemas.microsoft.com/office/drawing/2014/main" id="{5340B0D2-BE4F-4F5F-981F-9EDF615FDC4F}"/>
                </a:ext>
              </a:extLst>
            </p:cNvPr>
            <p:cNvSpPr txBox="1"/>
            <p:nvPr/>
          </p:nvSpPr>
          <p:spPr>
            <a:xfrm>
              <a:off x="4526355" y="3399110"/>
              <a:ext cx="289109"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&lt;28</a:t>
              </a:r>
            </a:p>
          </p:txBody>
        </p:sp>
        <p:sp>
          <p:nvSpPr>
            <p:cNvPr id="57" name="ZoneTexte 56">
              <a:extLst>
                <a:ext uri="{FF2B5EF4-FFF2-40B4-BE49-F238E27FC236}">
                  <a16:creationId xmlns:a16="http://schemas.microsoft.com/office/drawing/2014/main" id="{768AF274-9FA0-43F8-8E70-2BFF9239AAA2}"/>
                </a:ext>
              </a:extLst>
            </p:cNvPr>
            <p:cNvSpPr txBox="1"/>
            <p:nvPr/>
          </p:nvSpPr>
          <p:spPr>
            <a:xfrm>
              <a:off x="10206518" y="2615741"/>
              <a:ext cx="394907"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&lt;0.22</a:t>
              </a:r>
            </a:p>
          </p:txBody>
        </p:sp>
        <p:sp>
          <p:nvSpPr>
            <p:cNvPr id="58" name="ZoneTexte 57">
              <a:extLst>
                <a:ext uri="{FF2B5EF4-FFF2-40B4-BE49-F238E27FC236}">
                  <a16:creationId xmlns:a16="http://schemas.microsoft.com/office/drawing/2014/main" id="{106034F5-11CF-4B05-9E03-A1955E839EBD}"/>
                </a:ext>
              </a:extLst>
            </p:cNvPr>
            <p:cNvSpPr txBox="1"/>
            <p:nvPr/>
          </p:nvSpPr>
          <p:spPr>
            <a:xfrm>
              <a:off x="10859472" y="2615741"/>
              <a:ext cx="394907"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≥0.22</a:t>
              </a:r>
            </a:p>
          </p:txBody>
        </p:sp>
        <p:sp>
          <p:nvSpPr>
            <p:cNvPr id="59" name="ZoneTexte 58">
              <a:extLst>
                <a:ext uri="{FF2B5EF4-FFF2-40B4-BE49-F238E27FC236}">
                  <a16:creationId xmlns:a16="http://schemas.microsoft.com/office/drawing/2014/main" id="{42224C19-62C2-4CD3-A7A8-96B2861D5EE8}"/>
                </a:ext>
              </a:extLst>
            </p:cNvPr>
            <p:cNvSpPr txBox="1"/>
            <p:nvPr/>
          </p:nvSpPr>
          <p:spPr>
            <a:xfrm>
              <a:off x="5280272" y="827899"/>
              <a:ext cx="288000" cy="205629"/>
            </a:xfrm>
            <a:prstGeom prst="rect">
              <a:avLst/>
            </a:prstGeom>
            <a:grpFill/>
          </p:spPr>
          <p:txBody>
            <a:bodyPr wrap="squar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&lt;10</a:t>
              </a:r>
            </a:p>
          </p:txBody>
        </p:sp>
        <p:sp>
          <p:nvSpPr>
            <p:cNvPr id="60" name="ZoneTexte 59">
              <a:extLst>
                <a:ext uri="{FF2B5EF4-FFF2-40B4-BE49-F238E27FC236}">
                  <a16:creationId xmlns:a16="http://schemas.microsoft.com/office/drawing/2014/main" id="{30FF4282-71B1-4C8C-A505-6E9510D4E4B0}"/>
                </a:ext>
              </a:extLst>
            </p:cNvPr>
            <p:cNvSpPr txBox="1"/>
            <p:nvPr/>
          </p:nvSpPr>
          <p:spPr>
            <a:xfrm>
              <a:off x="7992852" y="827899"/>
              <a:ext cx="289109"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≥10</a:t>
              </a:r>
            </a:p>
          </p:txBody>
        </p:sp>
        <p:sp>
          <p:nvSpPr>
            <p:cNvPr id="61" name="ZoneTexte 60">
              <a:extLst>
                <a:ext uri="{FF2B5EF4-FFF2-40B4-BE49-F238E27FC236}">
                  <a16:creationId xmlns:a16="http://schemas.microsoft.com/office/drawing/2014/main" id="{E6882370-64F5-4FC5-B55B-EBDBF7BBDBF6}"/>
                </a:ext>
              </a:extLst>
            </p:cNvPr>
            <p:cNvSpPr txBox="1"/>
            <p:nvPr/>
          </p:nvSpPr>
          <p:spPr>
            <a:xfrm>
              <a:off x="5934025" y="2615741"/>
              <a:ext cx="216973"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≥3</a:t>
              </a:r>
            </a:p>
          </p:txBody>
        </p:sp>
        <p:sp>
          <p:nvSpPr>
            <p:cNvPr id="62" name="ZoneTexte 61">
              <a:extLst>
                <a:ext uri="{FF2B5EF4-FFF2-40B4-BE49-F238E27FC236}">
                  <a16:creationId xmlns:a16="http://schemas.microsoft.com/office/drawing/2014/main" id="{874BC0BC-BA45-4AFF-BCA1-32135FC6E0CA}"/>
                </a:ext>
              </a:extLst>
            </p:cNvPr>
            <p:cNvSpPr txBox="1"/>
            <p:nvPr/>
          </p:nvSpPr>
          <p:spPr>
            <a:xfrm>
              <a:off x="5204955" y="2615741"/>
              <a:ext cx="216973"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&lt;3</a:t>
              </a:r>
            </a:p>
          </p:txBody>
        </p:sp>
        <p:sp>
          <p:nvSpPr>
            <p:cNvPr id="63" name="ZoneTexte 62">
              <a:extLst>
                <a:ext uri="{FF2B5EF4-FFF2-40B4-BE49-F238E27FC236}">
                  <a16:creationId xmlns:a16="http://schemas.microsoft.com/office/drawing/2014/main" id="{5E20C4F5-B221-4729-9DD1-939FAD17DAB6}"/>
                </a:ext>
              </a:extLst>
            </p:cNvPr>
            <p:cNvSpPr txBox="1"/>
            <p:nvPr/>
          </p:nvSpPr>
          <p:spPr>
            <a:xfrm>
              <a:off x="8245476" y="2615741"/>
              <a:ext cx="821306" cy="159462"/>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Prostate/</a:t>
              </a:r>
              <a:r>
                <a:rPr kumimoji="0" lang="fr-FR" sz="8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Breast</a:t>
              </a:r>
              <a:r>
                <a:rPr kumimoji="0" lang="fr-FR" sz="8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 M0</a:t>
              </a:r>
            </a:p>
          </p:txBody>
        </p:sp>
        <p:sp>
          <p:nvSpPr>
            <p:cNvPr id="64" name="ZoneTexte 63">
              <a:extLst>
                <a:ext uri="{FF2B5EF4-FFF2-40B4-BE49-F238E27FC236}">
                  <a16:creationId xmlns:a16="http://schemas.microsoft.com/office/drawing/2014/main" id="{D790DC39-B95B-4A50-B0BB-88F5D71D87FE}"/>
                </a:ext>
              </a:extLst>
            </p:cNvPr>
            <p:cNvSpPr txBox="1"/>
            <p:nvPr/>
          </p:nvSpPr>
          <p:spPr>
            <a:xfrm>
              <a:off x="7514355" y="2615741"/>
              <a:ext cx="622534" cy="174851"/>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Subgroup</a:t>
              </a:r>
              <a:r>
                <a:rPr kumimoji="0" lang="fr-FR" sz="9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 #5</a:t>
              </a:r>
            </a:p>
          </p:txBody>
        </p:sp>
      </p:grpSp>
      <p:grpSp>
        <p:nvGrpSpPr>
          <p:cNvPr id="8" name="Groupe 7">
            <a:extLst>
              <a:ext uri="{FF2B5EF4-FFF2-40B4-BE49-F238E27FC236}">
                <a16:creationId xmlns:a16="http://schemas.microsoft.com/office/drawing/2014/main" id="{A46F261E-23BA-48B9-94C3-383166950E30}"/>
              </a:ext>
            </a:extLst>
          </p:cNvPr>
          <p:cNvGrpSpPr/>
          <p:nvPr/>
        </p:nvGrpSpPr>
        <p:grpSpPr>
          <a:xfrm>
            <a:off x="2159579" y="4349349"/>
            <a:ext cx="9595012" cy="328739"/>
            <a:chOff x="2159579" y="4412288"/>
            <a:chExt cx="9595012" cy="328739"/>
          </a:xfrm>
          <a:solidFill>
            <a:schemeClr val="bg2">
              <a:lumMod val="10000"/>
            </a:schemeClr>
          </a:solidFill>
        </p:grpSpPr>
        <p:sp>
          <p:nvSpPr>
            <p:cNvPr id="92" name="ZoneTexte 91">
              <a:extLst>
                <a:ext uri="{FF2B5EF4-FFF2-40B4-BE49-F238E27FC236}">
                  <a16:creationId xmlns:a16="http://schemas.microsoft.com/office/drawing/2014/main" id="{E746E82E-F5BB-41BB-9681-F42A9A8193AE}"/>
                </a:ext>
              </a:extLst>
            </p:cNvPr>
            <p:cNvSpPr txBox="1"/>
            <p:nvPr/>
          </p:nvSpPr>
          <p:spPr>
            <a:xfrm>
              <a:off x="2159579" y="4412288"/>
              <a:ext cx="289109" cy="32873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N=63</a:t>
              </a:r>
            </a:p>
          </p:txBody>
        </p:sp>
        <p:sp>
          <p:nvSpPr>
            <p:cNvPr id="93" name="ZoneTexte 92">
              <a:extLst>
                <a:ext uri="{FF2B5EF4-FFF2-40B4-BE49-F238E27FC236}">
                  <a16:creationId xmlns:a16="http://schemas.microsoft.com/office/drawing/2014/main" id="{AF38A387-48B1-4E8F-98C9-B364775177D8}"/>
                </a:ext>
              </a:extLst>
            </p:cNvPr>
            <p:cNvSpPr txBox="1"/>
            <p:nvPr/>
          </p:nvSpPr>
          <p:spPr>
            <a:xfrm>
              <a:off x="2755286" y="4412288"/>
              <a:ext cx="2891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3737"/>
                  </a:solidFill>
                  <a:effectLst/>
                  <a:uLnTx/>
                  <a:uFillTx/>
                  <a:latin typeface="Franklin Gothic Medium Cond" panose="020B0606030402020204" pitchFamily="34" charset="0"/>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3737"/>
                  </a:solidFill>
                  <a:effectLst/>
                  <a:uLnTx/>
                  <a:uFillTx/>
                  <a:latin typeface="Franklin Gothic Medium Cond" panose="020B0606030402020204" pitchFamily="34" charset="0"/>
                  <a:ea typeface="+mn-ea"/>
                  <a:cs typeface="+mn-cs"/>
                </a:rPr>
                <a:t>N=65</a:t>
              </a:r>
            </a:p>
          </p:txBody>
        </p:sp>
        <p:sp>
          <p:nvSpPr>
            <p:cNvPr id="96" name="ZoneTexte 95">
              <a:extLst>
                <a:ext uri="{FF2B5EF4-FFF2-40B4-BE49-F238E27FC236}">
                  <a16:creationId xmlns:a16="http://schemas.microsoft.com/office/drawing/2014/main" id="{022740D9-4254-468A-9C11-BA757EB08511}"/>
                </a:ext>
              </a:extLst>
            </p:cNvPr>
            <p:cNvSpPr txBox="1"/>
            <p:nvPr/>
          </p:nvSpPr>
          <p:spPr>
            <a:xfrm>
              <a:off x="3350993" y="4412288"/>
              <a:ext cx="3420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FF00"/>
                  </a:solidFill>
                  <a:effectLst/>
                  <a:uLnTx/>
                  <a:uFillTx/>
                  <a:latin typeface="Franklin Gothic Medium Cond" panose="020B0606030402020204" pitchFamily="34" charset="0"/>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FF00"/>
                  </a:solidFill>
                  <a:effectLst/>
                  <a:uLnTx/>
                  <a:uFillTx/>
                  <a:latin typeface="Franklin Gothic Medium Cond" panose="020B0606030402020204" pitchFamily="34" charset="0"/>
                  <a:ea typeface="+mn-ea"/>
                  <a:cs typeface="+mn-cs"/>
                </a:rPr>
                <a:t>N=136</a:t>
              </a:r>
            </a:p>
          </p:txBody>
        </p:sp>
        <p:sp>
          <p:nvSpPr>
            <p:cNvPr id="97" name="ZoneTexte 96">
              <a:extLst>
                <a:ext uri="{FF2B5EF4-FFF2-40B4-BE49-F238E27FC236}">
                  <a16:creationId xmlns:a16="http://schemas.microsoft.com/office/drawing/2014/main" id="{2109E534-58E2-4065-86E7-E6940ECBF150}"/>
                </a:ext>
              </a:extLst>
            </p:cNvPr>
            <p:cNvSpPr txBox="1"/>
            <p:nvPr/>
          </p:nvSpPr>
          <p:spPr>
            <a:xfrm>
              <a:off x="3999599" y="4412288"/>
              <a:ext cx="2891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N=57</a:t>
              </a:r>
            </a:p>
          </p:txBody>
        </p:sp>
        <p:sp>
          <p:nvSpPr>
            <p:cNvPr id="98" name="ZoneTexte 97">
              <a:extLst>
                <a:ext uri="{FF2B5EF4-FFF2-40B4-BE49-F238E27FC236}">
                  <a16:creationId xmlns:a16="http://schemas.microsoft.com/office/drawing/2014/main" id="{647E7307-4E86-4AA6-8481-362E3792EB19}"/>
                </a:ext>
              </a:extLst>
            </p:cNvPr>
            <p:cNvSpPr txBox="1"/>
            <p:nvPr/>
          </p:nvSpPr>
          <p:spPr>
            <a:xfrm>
              <a:off x="4595305" y="4412288"/>
              <a:ext cx="2891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3737"/>
                  </a:solidFill>
                  <a:effectLst/>
                  <a:uLnTx/>
                  <a:uFillTx/>
                  <a:latin typeface="Franklin Gothic Medium Cond" panose="020B0606030402020204" pitchFamily="34" charset="0"/>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3737"/>
                  </a:solidFill>
                  <a:effectLst/>
                  <a:uLnTx/>
                  <a:uFillTx/>
                  <a:latin typeface="Franklin Gothic Medium Cond" panose="020B0606030402020204" pitchFamily="34" charset="0"/>
                  <a:ea typeface="+mn-ea"/>
                  <a:cs typeface="+mn-cs"/>
                </a:rPr>
                <a:t>N=56</a:t>
              </a:r>
            </a:p>
          </p:txBody>
        </p:sp>
        <p:sp>
          <p:nvSpPr>
            <p:cNvPr id="99" name="ZoneTexte 98">
              <a:extLst>
                <a:ext uri="{FF2B5EF4-FFF2-40B4-BE49-F238E27FC236}">
                  <a16:creationId xmlns:a16="http://schemas.microsoft.com/office/drawing/2014/main" id="{8274A8C9-3A72-44CD-BB87-CAFD9AB6BA09}"/>
                </a:ext>
              </a:extLst>
            </p:cNvPr>
            <p:cNvSpPr txBox="1"/>
            <p:nvPr/>
          </p:nvSpPr>
          <p:spPr>
            <a:xfrm>
              <a:off x="5191011" y="4412288"/>
              <a:ext cx="2891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N=83</a:t>
              </a:r>
            </a:p>
          </p:txBody>
        </p:sp>
        <p:sp>
          <p:nvSpPr>
            <p:cNvPr id="102" name="ZoneTexte 101">
              <a:extLst>
                <a:ext uri="{FF2B5EF4-FFF2-40B4-BE49-F238E27FC236}">
                  <a16:creationId xmlns:a16="http://schemas.microsoft.com/office/drawing/2014/main" id="{2DA970BA-06DD-41FB-B560-513C860CE3AD}"/>
                </a:ext>
              </a:extLst>
            </p:cNvPr>
            <p:cNvSpPr txBox="1"/>
            <p:nvPr/>
          </p:nvSpPr>
          <p:spPr>
            <a:xfrm>
              <a:off x="5786718" y="4412288"/>
              <a:ext cx="3420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3737"/>
                  </a:solidFill>
                  <a:effectLst/>
                  <a:uLnTx/>
                  <a:uFillTx/>
                  <a:latin typeface="Franklin Gothic Medium Cond" panose="020B0606030402020204" pitchFamily="34" charset="0"/>
                  <a:ea typeface="+mn-ea"/>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3737"/>
                  </a:solidFill>
                  <a:effectLst/>
                  <a:uLnTx/>
                  <a:uFillTx/>
                  <a:latin typeface="Franklin Gothic Medium Cond" panose="020B0606030402020204" pitchFamily="34" charset="0"/>
                  <a:ea typeface="+mn-ea"/>
                  <a:cs typeface="+mn-cs"/>
                </a:rPr>
                <a:t>N=136</a:t>
              </a:r>
            </a:p>
          </p:txBody>
        </p:sp>
        <p:sp>
          <p:nvSpPr>
            <p:cNvPr id="103" name="ZoneTexte 102">
              <a:extLst>
                <a:ext uri="{FF2B5EF4-FFF2-40B4-BE49-F238E27FC236}">
                  <a16:creationId xmlns:a16="http://schemas.microsoft.com/office/drawing/2014/main" id="{6449F627-6A18-498E-8671-EE240B7336C2}"/>
                </a:ext>
              </a:extLst>
            </p:cNvPr>
            <p:cNvSpPr txBox="1"/>
            <p:nvPr/>
          </p:nvSpPr>
          <p:spPr>
            <a:xfrm>
              <a:off x="6435325" y="4412288"/>
              <a:ext cx="3420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3737"/>
                  </a:solidFill>
                  <a:effectLst/>
                  <a:uLnTx/>
                  <a:uFillTx/>
                  <a:latin typeface="Franklin Gothic Medium Cond" panose="020B0606030402020204" pitchFamily="34" charset="0"/>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3737"/>
                  </a:solidFill>
                  <a:effectLst/>
                  <a:uLnTx/>
                  <a:uFillTx/>
                  <a:latin typeface="Franklin Gothic Medium Cond" panose="020B0606030402020204" pitchFamily="34" charset="0"/>
                  <a:ea typeface="+mn-ea"/>
                  <a:cs typeface="+mn-cs"/>
                </a:rPr>
                <a:t>N=200</a:t>
              </a:r>
            </a:p>
          </p:txBody>
        </p:sp>
        <p:sp>
          <p:nvSpPr>
            <p:cNvPr id="104" name="ZoneTexte 103">
              <a:extLst>
                <a:ext uri="{FF2B5EF4-FFF2-40B4-BE49-F238E27FC236}">
                  <a16:creationId xmlns:a16="http://schemas.microsoft.com/office/drawing/2014/main" id="{60A2A3C2-9F4C-4BB3-80B3-021BE09F8A24}"/>
                </a:ext>
              </a:extLst>
            </p:cNvPr>
            <p:cNvSpPr txBox="1"/>
            <p:nvPr/>
          </p:nvSpPr>
          <p:spPr>
            <a:xfrm>
              <a:off x="7083931" y="4412288"/>
              <a:ext cx="3420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92D050"/>
                  </a:solidFill>
                  <a:effectLst/>
                  <a:uLnTx/>
                  <a:uFillTx/>
                  <a:latin typeface="Franklin Gothic Medium Cond" panose="020B0606030402020204" pitchFamily="34" charset="0"/>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92D050"/>
                  </a:solidFill>
                  <a:effectLst/>
                  <a:uLnTx/>
                  <a:uFillTx/>
                  <a:latin typeface="Franklin Gothic Medium Cond" panose="020B0606030402020204" pitchFamily="34" charset="0"/>
                  <a:ea typeface="+mn-ea"/>
                  <a:cs typeface="+mn-cs"/>
                </a:rPr>
                <a:t>N=377</a:t>
              </a:r>
            </a:p>
          </p:txBody>
        </p:sp>
        <p:sp>
          <p:nvSpPr>
            <p:cNvPr id="105" name="ZoneTexte 104">
              <a:extLst>
                <a:ext uri="{FF2B5EF4-FFF2-40B4-BE49-F238E27FC236}">
                  <a16:creationId xmlns:a16="http://schemas.microsoft.com/office/drawing/2014/main" id="{4CC62EF0-8826-45AE-B76B-A476DD6B71BC}"/>
                </a:ext>
              </a:extLst>
            </p:cNvPr>
            <p:cNvSpPr txBox="1"/>
            <p:nvPr/>
          </p:nvSpPr>
          <p:spPr>
            <a:xfrm>
              <a:off x="7732537" y="4412288"/>
              <a:ext cx="3420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FF00"/>
                  </a:solidFill>
                  <a:effectLst/>
                  <a:uLnTx/>
                  <a:uFillTx/>
                  <a:latin typeface="Franklin Gothic Medium Cond" panose="020B0606030402020204" pitchFamily="34" charset="0"/>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FF00"/>
                  </a:solidFill>
                  <a:effectLst/>
                  <a:uLnTx/>
                  <a:uFillTx/>
                  <a:latin typeface="Franklin Gothic Medium Cond" panose="020B0606030402020204" pitchFamily="34" charset="0"/>
                  <a:ea typeface="+mn-ea"/>
                  <a:cs typeface="+mn-cs"/>
                </a:rPr>
                <a:t>N=191</a:t>
              </a:r>
            </a:p>
          </p:txBody>
        </p:sp>
        <p:sp>
          <p:nvSpPr>
            <p:cNvPr id="106" name="ZoneTexte 105">
              <a:extLst>
                <a:ext uri="{FF2B5EF4-FFF2-40B4-BE49-F238E27FC236}">
                  <a16:creationId xmlns:a16="http://schemas.microsoft.com/office/drawing/2014/main" id="{CDC2931A-1617-4513-A72B-5327D5569A3E}"/>
                </a:ext>
              </a:extLst>
            </p:cNvPr>
            <p:cNvSpPr txBox="1"/>
            <p:nvPr/>
          </p:nvSpPr>
          <p:spPr>
            <a:xfrm>
              <a:off x="8381143" y="4412288"/>
              <a:ext cx="3420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92D050"/>
                  </a:solidFill>
                  <a:effectLst/>
                  <a:uLnTx/>
                  <a:uFillTx/>
                  <a:latin typeface="Franklin Gothic Medium Cond" panose="020B0606030402020204" pitchFamily="34" charset="0"/>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92D050"/>
                  </a:solidFill>
                  <a:effectLst/>
                  <a:uLnTx/>
                  <a:uFillTx/>
                  <a:latin typeface="Franklin Gothic Medium Cond" panose="020B0606030402020204" pitchFamily="34" charset="0"/>
                  <a:ea typeface="+mn-ea"/>
                  <a:cs typeface="+mn-cs"/>
                </a:rPr>
                <a:t>N=203</a:t>
              </a:r>
            </a:p>
          </p:txBody>
        </p:sp>
        <p:sp>
          <p:nvSpPr>
            <p:cNvPr id="107" name="ZoneTexte 106">
              <a:extLst>
                <a:ext uri="{FF2B5EF4-FFF2-40B4-BE49-F238E27FC236}">
                  <a16:creationId xmlns:a16="http://schemas.microsoft.com/office/drawing/2014/main" id="{631D9096-9583-4F55-B21E-183962212D86}"/>
                </a:ext>
              </a:extLst>
            </p:cNvPr>
            <p:cNvSpPr txBox="1"/>
            <p:nvPr/>
          </p:nvSpPr>
          <p:spPr>
            <a:xfrm>
              <a:off x="9029749" y="4412288"/>
              <a:ext cx="2891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92D050"/>
                  </a:solidFill>
                  <a:effectLst/>
                  <a:uLnTx/>
                  <a:uFillTx/>
                  <a:latin typeface="Franklin Gothic Medium Cond" panose="020B0606030402020204" pitchFamily="34" charset="0"/>
                  <a:ea typeface="+mn-ea"/>
                  <a:cs typeface="+mn-cs"/>
                </a:rPr>
                <a:t>#12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92D050"/>
                  </a:solidFill>
                  <a:effectLst/>
                  <a:uLnTx/>
                  <a:uFillTx/>
                  <a:latin typeface="Franklin Gothic Medium Cond" panose="020B0606030402020204" pitchFamily="34" charset="0"/>
                  <a:ea typeface="+mn-ea"/>
                  <a:cs typeface="+mn-cs"/>
                </a:rPr>
                <a:t>N=70</a:t>
              </a:r>
            </a:p>
          </p:txBody>
        </p:sp>
        <p:sp>
          <p:nvSpPr>
            <p:cNvPr id="110" name="ZoneTexte 109">
              <a:extLst>
                <a:ext uri="{FF2B5EF4-FFF2-40B4-BE49-F238E27FC236}">
                  <a16:creationId xmlns:a16="http://schemas.microsoft.com/office/drawing/2014/main" id="{264BF31C-322A-44DE-ABD1-5CDC869241EA}"/>
                </a:ext>
              </a:extLst>
            </p:cNvPr>
            <p:cNvSpPr txBox="1"/>
            <p:nvPr/>
          </p:nvSpPr>
          <p:spPr>
            <a:xfrm>
              <a:off x="9625456" y="4412288"/>
              <a:ext cx="2891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FF00"/>
                  </a:solidFill>
                  <a:effectLst/>
                  <a:uLnTx/>
                  <a:uFillTx/>
                  <a:latin typeface="Franklin Gothic Medium Cond" panose="020B0606030402020204" pitchFamily="34" charset="0"/>
                  <a:ea typeface="+mn-ea"/>
                  <a:cs typeface="+mn-cs"/>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FF00"/>
                  </a:solidFill>
                  <a:effectLst/>
                  <a:uLnTx/>
                  <a:uFillTx/>
                  <a:latin typeface="Franklin Gothic Medium Cond" panose="020B0606030402020204" pitchFamily="34" charset="0"/>
                  <a:ea typeface="+mn-ea"/>
                  <a:cs typeface="+mn-cs"/>
                </a:rPr>
                <a:t>N=64</a:t>
              </a:r>
            </a:p>
          </p:txBody>
        </p:sp>
        <p:sp>
          <p:nvSpPr>
            <p:cNvPr id="111" name="ZoneTexte 110">
              <a:extLst>
                <a:ext uri="{FF2B5EF4-FFF2-40B4-BE49-F238E27FC236}">
                  <a16:creationId xmlns:a16="http://schemas.microsoft.com/office/drawing/2014/main" id="{10544460-F2A8-4729-9B2A-0E550293C736}"/>
                </a:ext>
              </a:extLst>
            </p:cNvPr>
            <p:cNvSpPr txBox="1"/>
            <p:nvPr/>
          </p:nvSpPr>
          <p:spPr>
            <a:xfrm>
              <a:off x="10221163" y="4412288"/>
              <a:ext cx="2891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N=81</a:t>
              </a:r>
            </a:p>
          </p:txBody>
        </p:sp>
        <p:sp>
          <p:nvSpPr>
            <p:cNvPr id="113" name="ZoneTexte 112">
              <a:extLst>
                <a:ext uri="{FF2B5EF4-FFF2-40B4-BE49-F238E27FC236}">
                  <a16:creationId xmlns:a16="http://schemas.microsoft.com/office/drawing/2014/main" id="{8C2754B8-12F9-4427-9D85-37A386F3853A}"/>
                </a:ext>
              </a:extLst>
            </p:cNvPr>
            <p:cNvSpPr txBox="1"/>
            <p:nvPr/>
          </p:nvSpPr>
          <p:spPr>
            <a:xfrm>
              <a:off x="10816870" y="4412288"/>
              <a:ext cx="3420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N=157</a:t>
              </a:r>
            </a:p>
          </p:txBody>
        </p:sp>
        <p:sp>
          <p:nvSpPr>
            <p:cNvPr id="115" name="ZoneTexte 114">
              <a:extLst>
                <a:ext uri="{FF2B5EF4-FFF2-40B4-BE49-F238E27FC236}">
                  <a16:creationId xmlns:a16="http://schemas.microsoft.com/office/drawing/2014/main" id="{C5387191-50CA-4C9C-AB05-3B7D28548464}"/>
                </a:ext>
              </a:extLst>
            </p:cNvPr>
            <p:cNvSpPr txBox="1"/>
            <p:nvPr/>
          </p:nvSpPr>
          <p:spPr>
            <a:xfrm>
              <a:off x="11465482" y="4412288"/>
              <a:ext cx="2891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N=73</a:t>
              </a:r>
            </a:p>
          </p:txBody>
        </p:sp>
      </p:grpSp>
      <p:sp>
        <p:nvSpPr>
          <p:cNvPr id="1924" name="Rectangle 55">
            <a:extLst>
              <a:ext uri="{FF2B5EF4-FFF2-40B4-BE49-F238E27FC236}">
                <a16:creationId xmlns:a16="http://schemas.microsoft.com/office/drawing/2014/main" id="{4463069E-BEBB-4A9E-B04F-F32AD3F9EE6F}"/>
              </a:ext>
            </a:extLst>
          </p:cNvPr>
          <p:cNvSpPr>
            <a:spLocks noChangeArrowheads="1"/>
          </p:cNvSpPr>
          <p:nvPr/>
        </p:nvSpPr>
        <p:spPr bwMode="auto">
          <a:xfrm>
            <a:off x="1938338" y="5911535"/>
            <a:ext cx="180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7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0.00</a:t>
            </a:r>
            <a:endParaRPr kumimoji="0" lang="fr-FR" altLang="fr-FR"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25" name="Rectangle 57">
            <a:extLst>
              <a:ext uri="{FF2B5EF4-FFF2-40B4-BE49-F238E27FC236}">
                <a16:creationId xmlns:a16="http://schemas.microsoft.com/office/drawing/2014/main" id="{6A8E8108-4C13-4DCD-B76B-E41B17388674}"/>
              </a:ext>
            </a:extLst>
          </p:cNvPr>
          <p:cNvSpPr>
            <a:spLocks noChangeArrowheads="1"/>
          </p:cNvSpPr>
          <p:nvPr/>
        </p:nvSpPr>
        <p:spPr bwMode="auto">
          <a:xfrm>
            <a:off x="1938338" y="5608243"/>
            <a:ext cx="180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7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0.25</a:t>
            </a:r>
            <a:endParaRPr kumimoji="0" lang="fr-FR" altLang="fr-FR" sz="28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26" name="Rectangle 59">
            <a:extLst>
              <a:ext uri="{FF2B5EF4-FFF2-40B4-BE49-F238E27FC236}">
                <a16:creationId xmlns:a16="http://schemas.microsoft.com/office/drawing/2014/main" id="{0AD8CBEE-0004-4431-ABF0-012657EDDB4E}"/>
              </a:ext>
            </a:extLst>
          </p:cNvPr>
          <p:cNvSpPr>
            <a:spLocks noChangeArrowheads="1"/>
          </p:cNvSpPr>
          <p:nvPr/>
        </p:nvSpPr>
        <p:spPr bwMode="auto">
          <a:xfrm>
            <a:off x="1938338" y="5304951"/>
            <a:ext cx="180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7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0.50</a:t>
            </a:r>
            <a:endParaRPr kumimoji="0" lang="fr-FR" altLang="fr-FR" sz="28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27" name="Rectangle 61">
            <a:extLst>
              <a:ext uri="{FF2B5EF4-FFF2-40B4-BE49-F238E27FC236}">
                <a16:creationId xmlns:a16="http://schemas.microsoft.com/office/drawing/2014/main" id="{EAEBBBD1-F08B-4F78-9134-166FA4372CC4}"/>
              </a:ext>
            </a:extLst>
          </p:cNvPr>
          <p:cNvSpPr>
            <a:spLocks noChangeArrowheads="1"/>
          </p:cNvSpPr>
          <p:nvPr/>
        </p:nvSpPr>
        <p:spPr bwMode="auto">
          <a:xfrm>
            <a:off x="1938338" y="5001659"/>
            <a:ext cx="180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7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0.75</a:t>
            </a:r>
            <a:endParaRPr kumimoji="0" lang="fr-FR" altLang="fr-FR"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28" name="Rectangle 63">
            <a:extLst>
              <a:ext uri="{FF2B5EF4-FFF2-40B4-BE49-F238E27FC236}">
                <a16:creationId xmlns:a16="http://schemas.microsoft.com/office/drawing/2014/main" id="{6D90D6C0-9393-4C4A-A446-E9D201DF85DF}"/>
              </a:ext>
            </a:extLst>
          </p:cNvPr>
          <p:cNvSpPr>
            <a:spLocks noChangeArrowheads="1"/>
          </p:cNvSpPr>
          <p:nvPr/>
        </p:nvSpPr>
        <p:spPr bwMode="auto">
          <a:xfrm>
            <a:off x="1938338" y="4698367"/>
            <a:ext cx="180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7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1.00</a:t>
            </a:r>
            <a:endParaRPr kumimoji="0" lang="fr-FR" altLang="fr-FR"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930" name="Image 1929">
            <a:extLst>
              <a:ext uri="{FF2B5EF4-FFF2-40B4-BE49-F238E27FC236}">
                <a16:creationId xmlns:a16="http://schemas.microsoft.com/office/drawing/2014/main" id="{0617C83D-D727-4ED5-B360-38580FD92DCC}"/>
              </a:ext>
            </a:extLst>
          </p:cNvPr>
          <p:cNvPicPr>
            <a:picLocks noChangeAspect="1"/>
          </p:cNvPicPr>
          <p:nvPr/>
        </p:nvPicPr>
        <p:blipFill>
          <a:blip r:embed="rId3"/>
          <a:stretch>
            <a:fillRect/>
          </a:stretch>
        </p:blipFill>
        <p:spPr>
          <a:xfrm>
            <a:off x="2119313" y="4617636"/>
            <a:ext cx="10115955" cy="1449005"/>
          </a:xfrm>
          <a:prstGeom prst="rect">
            <a:avLst/>
          </a:prstGeom>
        </p:spPr>
      </p:pic>
      <p:sp>
        <p:nvSpPr>
          <p:cNvPr id="1932" name="Rectangle 63">
            <a:extLst>
              <a:ext uri="{FF2B5EF4-FFF2-40B4-BE49-F238E27FC236}">
                <a16:creationId xmlns:a16="http://schemas.microsoft.com/office/drawing/2014/main" id="{249AC4BF-85F7-4CB9-BE9F-ABA596C0D0B5}"/>
              </a:ext>
            </a:extLst>
          </p:cNvPr>
          <p:cNvSpPr>
            <a:spLocks noChangeArrowheads="1"/>
          </p:cNvSpPr>
          <p:nvPr/>
        </p:nvSpPr>
        <p:spPr bwMode="auto">
          <a:xfrm rot="16200000">
            <a:off x="1316936" y="5090782"/>
            <a:ext cx="92333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9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Survival </a:t>
            </a:r>
            <a:r>
              <a:rPr kumimoji="0" lang="fr-FR" altLang="fr-FR" sz="900" b="0" i="0" u="none" strike="noStrike" kern="1200" cap="none" spc="0" normalizeH="0" baseline="0" noProof="0" dirty="0" err="1">
                <a:ln>
                  <a:noFill/>
                </a:ln>
                <a:solidFill>
                  <a:prstClr val="white"/>
                </a:solidFill>
                <a:effectLst/>
                <a:uLnTx/>
                <a:uFillTx/>
                <a:latin typeface="Franklin Gothic Book" panose="020B0503020102020204" pitchFamily="34" charset="0"/>
                <a:ea typeface="+mn-ea"/>
                <a:cs typeface="+mn-cs"/>
              </a:rPr>
              <a:t>probability</a:t>
            </a:r>
            <a:endParaRPr kumimoji="0" lang="fr-FR" altLang="fr-FR"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33" name="Rectangle 63">
            <a:extLst>
              <a:ext uri="{FF2B5EF4-FFF2-40B4-BE49-F238E27FC236}">
                <a16:creationId xmlns:a16="http://schemas.microsoft.com/office/drawing/2014/main" id="{7120FDDC-B1D5-4ABB-A128-CEA9982289FF}"/>
              </a:ext>
            </a:extLst>
          </p:cNvPr>
          <p:cNvSpPr>
            <a:spLocks noChangeArrowheads="1"/>
          </p:cNvSpPr>
          <p:nvPr/>
        </p:nvSpPr>
        <p:spPr bwMode="auto">
          <a:xfrm>
            <a:off x="11465482" y="6102019"/>
            <a:ext cx="7005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9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Time (</a:t>
            </a:r>
            <a:r>
              <a:rPr kumimoji="0" lang="fr-FR" altLang="fr-FR" sz="900" b="0" i="0" u="none" strike="noStrike" kern="1200" cap="none" spc="0" normalizeH="0" baseline="0" noProof="0" dirty="0" err="1">
                <a:ln>
                  <a:noFill/>
                </a:ln>
                <a:solidFill>
                  <a:prstClr val="white"/>
                </a:solidFill>
                <a:effectLst/>
                <a:uLnTx/>
                <a:uFillTx/>
                <a:latin typeface="Franklin Gothic Book" panose="020B0503020102020204" pitchFamily="34" charset="0"/>
                <a:ea typeface="+mn-ea"/>
                <a:cs typeface="+mn-cs"/>
              </a:rPr>
              <a:t>months</a:t>
            </a:r>
            <a:r>
              <a:rPr kumimoji="0" lang="fr-FR" altLang="fr-FR" sz="9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a:t>
            </a:r>
            <a:endParaRPr kumimoji="0" lang="fr-FR" altLang="fr-FR"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6" name="Rectangle 115">
            <a:extLst>
              <a:ext uri="{FF2B5EF4-FFF2-40B4-BE49-F238E27FC236}">
                <a16:creationId xmlns:a16="http://schemas.microsoft.com/office/drawing/2014/main" id="{E2024278-6B97-42C8-9A25-B3462C399051}"/>
              </a:ext>
            </a:extLst>
          </p:cNvPr>
          <p:cNvSpPr/>
          <p:nvPr/>
        </p:nvSpPr>
        <p:spPr>
          <a:xfrm>
            <a:off x="0" y="841212"/>
            <a:ext cx="12192001" cy="6016787"/>
          </a:xfrm>
          <a:prstGeom prst="rect">
            <a:avLst/>
          </a:prstGeom>
          <a:solidFill>
            <a:srgbClr val="14467B">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Espace réservé du texte 2">
            <a:extLst>
              <a:ext uri="{FF2B5EF4-FFF2-40B4-BE49-F238E27FC236}">
                <a16:creationId xmlns:a16="http://schemas.microsoft.com/office/drawing/2014/main" id="{D10648FA-6E6F-4B8A-BB46-ACE90B21AB4E}"/>
              </a:ext>
            </a:extLst>
          </p:cNvPr>
          <p:cNvSpPr txBox="1">
            <a:spLocks/>
          </p:cNvSpPr>
          <p:nvPr/>
        </p:nvSpPr>
        <p:spPr>
          <a:xfrm>
            <a:off x="83276" y="559275"/>
            <a:ext cx="1878413" cy="565840"/>
          </a:xfrm>
          <a:prstGeom prst="rect">
            <a:avLst/>
          </a:prstGeom>
          <a:solidFill>
            <a:srgbClr val="71438D"/>
          </a:solidFill>
        </p:spPr>
        <p:txBody>
          <a:bodyPr/>
          <a:lstStyle>
            <a:defPPr>
              <a:defRPr lang="en-US"/>
            </a:defPPr>
            <a:lvl1pPr indent="0">
              <a:lnSpc>
                <a:spcPct val="90000"/>
              </a:lnSpc>
              <a:spcBef>
                <a:spcPts val="1000"/>
              </a:spcBef>
              <a:buFont typeface="Arial"/>
              <a:buNone/>
              <a:defRPr sz="1600" b="1">
                <a:solidFill>
                  <a:schemeClr val="bg1"/>
                </a:solidFill>
                <a:latin typeface="Century Gothic" panose="020B0502020202020204" pitchFamily="34" charset="0"/>
                <a:cs typeface="Calibri"/>
              </a:defRPr>
            </a:lvl1pPr>
            <a:lvl2pPr marL="685800" indent="-228600">
              <a:lnSpc>
                <a:spcPct val="90000"/>
              </a:lnSpc>
              <a:spcBef>
                <a:spcPts val="500"/>
              </a:spcBef>
              <a:buFont typeface="Arial"/>
              <a:buChar char="•"/>
              <a:defRPr sz="2400">
                <a:solidFill>
                  <a:schemeClr val="bg1"/>
                </a:solidFill>
                <a:latin typeface="Calibri"/>
                <a:cs typeface="Calibri"/>
              </a:defRPr>
            </a:lvl2pPr>
            <a:lvl3pPr marL="1143000" indent="-228600">
              <a:lnSpc>
                <a:spcPct val="90000"/>
              </a:lnSpc>
              <a:spcBef>
                <a:spcPts val="500"/>
              </a:spcBef>
              <a:buFont typeface="Arial"/>
              <a:buChar char="•"/>
              <a:defRPr sz="2000">
                <a:solidFill>
                  <a:schemeClr val="bg1"/>
                </a:solidFill>
                <a:latin typeface="Calibri"/>
                <a:cs typeface="Calibri"/>
              </a:defRPr>
            </a:lvl3pPr>
            <a:lvl4pPr marL="1600200" indent="-228600">
              <a:lnSpc>
                <a:spcPct val="90000"/>
              </a:lnSpc>
              <a:spcBef>
                <a:spcPts val="500"/>
              </a:spcBef>
              <a:buFont typeface="Arial"/>
              <a:buChar char="•"/>
              <a:defRPr>
                <a:solidFill>
                  <a:schemeClr val="bg1"/>
                </a:solidFill>
                <a:latin typeface="Calibri"/>
                <a:cs typeface="Calibri"/>
              </a:defRPr>
            </a:lvl4pPr>
            <a:lvl5pPr marL="2057400" indent="-228600">
              <a:lnSpc>
                <a:spcPct val="90000"/>
              </a:lnSpc>
              <a:spcBef>
                <a:spcPts val="500"/>
              </a:spcBef>
              <a:buFont typeface="Arial"/>
              <a:buChar char="•"/>
              <a:defRPr>
                <a:solidFill>
                  <a:schemeClr val="bg1"/>
                </a:solidFill>
                <a:latin typeface="Calibri"/>
                <a:cs typeface="Calibri"/>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Calibri"/>
              </a:rPr>
              <a:t>1-year Overall survival</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4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Calibri"/>
              </a:rPr>
              <a:t>Single Decision Tree</a:t>
            </a:r>
          </a:p>
        </p:txBody>
      </p:sp>
      <p:sp>
        <p:nvSpPr>
          <p:cNvPr id="12" name="Espace réservé du texte 2">
            <a:extLst>
              <a:ext uri="{FF2B5EF4-FFF2-40B4-BE49-F238E27FC236}">
                <a16:creationId xmlns:a16="http://schemas.microsoft.com/office/drawing/2014/main" id="{D014538D-0F1E-4D88-B8A2-8671CFB1E95F}"/>
              </a:ext>
            </a:extLst>
          </p:cNvPr>
          <p:cNvSpPr txBox="1">
            <a:spLocks/>
          </p:cNvSpPr>
          <p:nvPr/>
        </p:nvSpPr>
        <p:spPr>
          <a:xfrm>
            <a:off x="10675741" y="133506"/>
            <a:ext cx="1429667" cy="659008"/>
          </a:xfrm>
          <a:prstGeom prst="rect">
            <a:avLst/>
          </a:prstGeom>
          <a:solidFill>
            <a:schemeClr val="tx1">
              <a:lumMod val="50000"/>
            </a:schemeClr>
          </a:solidFill>
        </p:spPr>
        <p:txBody>
          <a:bodyPr/>
          <a:lstStyle>
            <a:defPPr>
              <a:defRPr lang="en-US"/>
            </a:defPPr>
            <a:lvl1pPr marL="0" indent="0" defTabSz="914400" eaLnBrk="1" latinLnBrk="0" hangingPunct="1">
              <a:lnSpc>
                <a:spcPct val="100000"/>
              </a:lnSpc>
              <a:spcBef>
                <a:spcPts val="0"/>
              </a:spcBef>
              <a:buFont typeface="Arial"/>
              <a:buNone/>
              <a:defRPr sz="1800" b="1">
                <a:solidFill>
                  <a:schemeClr val="bg1"/>
                </a:solidFill>
                <a:latin typeface="Franklin Gothic Book" panose="020B0503020102020204" pitchFamily="34" charset="0"/>
                <a:ea typeface="+mn-ea"/>
                <a:cs typeface="Calibri"/>
              </a:defRPr>
            </a:lvl1pPr>
            <a:lvl2pPr marL="685800" indent="-228600" defTabSz="914400" eaLnBrk="1" latinLnBrk="0" hangingPunct="1">
              <a:lnSpc>
                <a:spcPct val="90000"/>
              </a:lnSpc>
              <a:spcBef>
                <a:spcPts val="500"/>
              </a:spcBef>
              <a:buFont typeface="Arial"/>
              <a:buChar char="•"/>
              <a:defRPr>
                <a:solidFill>
                  <a:schemeClr val="bg1"/>
                </a:solidFill>
                <a:latin typeface="Calibri"/>
                <a:ea typeface="+mn-ea"/>
                <a:cs typeface="Calibri"/>
              </a:defRPr>
            </a:lvl2pPr>
            <a:lvl3pPr marL="1143000" indent="-228600" defTabSz="914400" eaLnBrk="1" latinLnBrk="0" hangingPunct="1">
              <a:lnSpc>
                <a:spcPct val="90000"/>
              </a:lnSpc>
              <a:spcBef>
                <a:spcPts val="500"/>
              </a:spcBef>
              <a:buFont typeface="Arial"/>
              <a:buChar char="•"/>
              <a:defRPr sz="2000">
                <a:solidFill>
                  <a:schemeClr val="bg1"/>
                </a:solidFill>
                <a:latin typeface="Calibri"/>
                <a:ea typeface="+mn-ea"/>
                <a:cs typeface="Calibri"/>
              </a:defRPr>
            </a:lvl3pPr>
            <a:lvl4pPr marL="1600200" indent="-228600" defTabSz="914400" eaLnBrk="1" latinLnBrk="0" hangingPunct="1">
              <a:lnSpc>
                <a:spcPct val="90000"/>
              </a:lnSpc>
              <a:spcBef>
                <a:spcPts val="500"/>
              </a:spcBef>
              <a:buFont typeface="Arial"/>
              <a:buChar char="•"/>
              <a:defRPr sz="1800">
                <a:solidFill>
                  <a:schemeClr val="bg1"/>
                </a:solidFill>
                <a:latin typeface="Calibri"/>
                <a:ea typeface="+mn-ea"/>
                <a:cs typeface="Calibri"/>
              </a:defRPr>
            </a:lvl4pPr>
            <a:lvl5pPr marL="2057400" indent="-228600" defTabSz="914400" eaLnBrk="1" latinLnBrk="0" hangingPunct="1">
              <a:lnSpc>
                <a:spcPct val="90000"/>
              </a:lnSpc>
              <a:spcBef>
                <a:spcPts val="500"/>
              </a:spcBef>
              <a:buFont typeface="Arial"/>
              <a:buChar char="•"/>
              <a:defRPr sz="1800">
                <a:solidFill>
                  <a:schemeClr val="bg1"/>
                </a:solidFill>
                <a:latin typeface="Calibri"/>
                <a:ea typeface="+mn-ea"/>
                <a:cs typeface="Calibri"/>
              </a:defRPr>
            </a:lvl5pPr>
            <a:lvl6pPr marL="2514600" indent="-228600">
              <a:lnSpc>
                <a:spcPct val="90000"/>
              </a:lnSpc>
              <a:spcBef>
                <a:spcPts val="500"/>
              </a:spcBef>
              <a:buFont typeface="Arial"/>
              <a:buChar char="•"/>
              <a:defRPr sz="1800">
                <a:latin typeface="+mn-lt"/>
                <a:ea typeface="+mn-ea"/>
              </a:defRPr>
            </a:lvl6pPr>
            <a:lvl7pPr marL="2971800" indent="-228600">
              <a:lnSpc>
                <a:spcPct val="90000"/>
              </a:lnSpc>
              <a:spcBef>
                <a:spcPts val="500"/>
              </a:spcBef>
              <a:buFont typeface="Arial"/>
              <a:buChar char="•"/>
              <a:defRPr sz="1800">
                <a:latin typeface="+mn-lt"/>
                <a:ea typeface="+mn-ea"/>
              </a:defRPr>
            </a:lvl7pPr>
            <a:lvl8pPr marL="3429000" indent="-228600">
              <a:lnSpc>
                <a:spcPct val="90000"/>
              </a:lnSpc>
              <a:spcBef>
                <a:spcPts val="500"/>
              </a:spcBef>
              <a:buFont typeface="Arial"/>
              <a:buChar char="•"/>
              <a:defRPr sz="1800">
                <a:latin typeface="+mn-lt"/>
                <a:ea typeface="+mn-ea"/>
              </a:defRPr>
            </a:lvl8pPr>
            <a:lvl9pPr marL="3886200" indent="-228600">
              <a:lnSpc>
                <a:spcPct val="90000"/>
              </a:lnSpc>
              <a:spcBef>
                <a:spcPts val="500"/>
              </a:spcBef>
              <a:buFont typeface="Arial"/>
              <a:buChar char="•"/>
              <a:defRPr sz="1800">
                <a:latin typeface="+mn-lt"/>
                <a:ea typeface="+mn-ea"/>
              </a:defRPr>
            </a:lvl9pPr>
          </a:lstStyle>
          <a:p>
            <a:pPr algn="ctr" fontAlgn="base">
              <a:spcAft>
                <a:spcPct val="0"/>
              </a:spcAft>
            </a:pPr>
            <a:r>
              <a:rPr lang="en-US" sz="1600" dirty="0">
                <a:solidFill>
                  <a:prstClr val="white"/>
                </a:solidFill>
                <a:latin typeface="Franklin Gothic Demi" panose="020B0703020102020204" pitchFamily="34" charset="0"/>
              </a:rPr>
              <a:t>Supervised approaches</a:t>
            </a:r>
          </a:p>
        </p:txBody>
      </p:sp>
      <p:sp>
        <p:nvSpPr>
          <p:cNvPr id="17" name="Titre 1">
            <a:extLst>
              <a:ext uri="{FF2B5EF4-FFF2-40B4-BE49-F238E27FC236}">
                <a16:creationId xmlns:a16="http://schemas.microsoft.com/office/drawing/2014/main" id="{08BF81AE-7F8D-4022-BA94-DAF14B354E68}"/>
              </a:ext>
            </a:extLst>
          </p:cNvPr>
          <p:cNvSpPr txBox="1">
            <a:spLocks/>
          </p:cNvSpPr>
          <p:nvPr/>
        </p:nvSpPr>
        <p:spPr bwMode="auto">
          <a:xfrm>
            <a:off x="68621" y="54638"/>
            <a:ext cx="8124825" cy="523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lang="fr-FR" sz="2800" kern="1200" dirty="0">
                <a:solidFill>
                  <a:schemeClr val="bg1"/>
                </a:solidFill>
                <a:latin typeface="Avenir 35 Light" pitchFamily="20" charset="0"/>
                <a:ea typeface="ヒラギノ角ゴ Pro W3" pitchFamily="114" charset="-128"/>
                <a:cs typeface="ヒラギノ角ゴ Pro W3" charset="0"/>
              </a:defRPr>
            </a:lvl1pPr>
            <a:lvl2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2pPr>
            <a:lvl3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3pPr>
            <a:lvl4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4pPr>
            <a:lvl5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altLang="fr-FR" sz="2400" dirty="0" err="1">
                <a:solidFill>
                  <a:prstClr val="white"/>
                </a:solidFill>
                <a:latin typeface="Franklin Gothic Demi Cond" panose="020B0706030402020204" pitchFamily="34" charset="0"/>
                <a:ea typeface="ヒラギノ角ゴ Pro W3" charset="-128"/>
              </a:rPr>
              <a:t>Results</a:t>
            </a:r>
            <a:r>
              <a:rPr lang="fr-FR" altLang="fr-FR" sz="2400" dirty="0">
                <a:solidFill>
                  <a:prstClr val="white"/>
                </a:solidFill>
                <a:latin typeface="Franklin Gothic Demi Cond" panose="020B0706030402020204" pitchFamily="34" charset="0"/>
                <a:ea typeface="ヒラギノ角ゴ Pro W3" charset="-128"/>
              </a:rPr>
              <a:t> </a:t>
            </a:r>
            <a:r>
              <a:rPr lang="fr-FR" altLang="fr-FR" sz="1600" i="1" dirty="0" err="1">
                <a:solidFill>
                  <a:prstClr val="white"/>
                </a:solidFill>
                <a:latin typeface="Franklin Gothic Book" panose="020B0503020102020204" pitchFamily="34" charset="0"/>
                <a:ea typeface="ヒラギノ角ゴ Pro W3" charset="-128"/>
              </a:rPr>
              <a:t>Predicting</a:t>
            </a:r>
            <a:r>
              <a:rPr lang="fr-FR" altLang="fr-FR" sz="1600" i="1" dirty="0">
                <a:solidFill>
                  <a:prstClr val="white"/>
                </a:solidFill>
                <a:latin typeface="Franklin Gothic Book" panose="020B0503020102020204" pitchFamily="34" charset="0"/>
                <a:ea typeface="ヒラギノ角ゴ Pro W3" charset="-128"/>
              </a:rPr>
              <a:t> </a:t>
            </a:r>
            <a:r>
              <a:rPr lang="fr-FR" altLang="fr-FR" sz="1600" i="1" dirty="0" err="1">
                <a:solidFill>
                  <a:prstClr val="white"/>
                </a:solidFill>
                <a:latin typeface="Franklin Gothic Book" panose="020B0503020102020204" pitchFamily="34" charset="0"/>
                <a:ea typeface="ヒラギノ角ゴ Pro W3" charset="-128"/>
              </a:rPr>
              <a:t>survival</a:t>
            </a:r>
            <a:r>
              <a:rPr lang="fr-FR" altLang="fr-FR" sz="1600" i="1" dirty="0">
                <a:solidFill>
                  <a:prstClr val="white"/>
                </a:solidFill>
                <a:latin typeface="Franklin Gothic Book" panose="020B0503020102020204" pitchFamily="34" charset="0"/>
                <a:ea typeface="ヒラギノ角ゴ Pro W3" charset="-128"/>
              </a:rPr>
              <a:t> in </a:t>
            </a:r>
            <a:r>
              <a:rPr lang="fr-FR" altLang="fr-FR" sz="1600" i="1" dirty="0" err="1">
                <a:solidFill>
                  <a:prstClr val="white"/>
                </a:solidFill>
                <a:latin typeface="Franklin Gothic Book" panose="020B0503020102020204" pitchFamily="34" charset="0"/>
                <a:ea typeface="ヒラギノ角ゴ Pro W3" charset="-128"/>
              </a:rPr>
              <a:t>older</a:t>
            </a:r>
            <a:r>
              <a:rPr lang="fr-FR" altLang="fr-FR" sz="1600" i="1" dirty="0">
                <a:solidFill>
                  <a:prstClr val="white"/>
                </a:solidFill>
                <a:latin typeface="Franklin Gothic Book" panose="020B0503020102020204" pitchFamily="34" charset="0"/>
                <a:ea typeface="ヒラギノ角ゴ Pro W3" charset="-128"/>
              </a:rPr>
              <a:t> patients with cancer</a:t>
            </a:r>
          </a:p>
        </p:txBody>
      </p:sp>
    </p:spTree>
    <p:extLst>
      <p:ext uri="{BB962C8B-B14F-4D97-AF65-F5344CB8AC3E}">
        <p14:creationId xmlns:p14="http://schemas.microsoft.com/office/powerpoint/2010/main" val="366305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2.59259E-6 L -0.0013 0.50579 " pathEditMode="relative" rAng="0" ptsTypes="AA">
                                      <p:cBhvr>
                                        <p:cTn id="6" dur="2000" fill="hold"/>
                                        <p:tgtEl>
                                          <p:spTgt spid="116"/>
                                        </p:tgtEl>
                                        <p:attrNameLst>
                                          <p:attrName>ppt_x</p:attrName>
                                          <p:attrName>ppt_y</p:attrName>
                                        </p:attrNameLst>
                                      </p:cBhvr>
                                      <p:rCtr x="-65" y="2527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116"/>
                                        </p:tgtEl>
                                      </p:cBhvr>
                                    </p:animEffect>
                                    <p:set>
                                      <p:cBhvr>
                                        <p:cTn id="11" dur="1" fill="hold">
                                          <p:stCondLst>
                                            <p:cond delay="499"/>
                                          </p:stCondLst>
                                        </p:cTn>
                                        <p:tgtEl>
                                          <p:spTgt spid="1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1653518" y="6366111"/>
            <a:ext cx="38348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1" i="0" u="none" strike="noStrike" kern="1200" cap="none" spc="0" normalizeH="0" baseline="0" noProof="0" smtClean="0">
                <a:ln>
                  <a:noFill/>
                </a:ln>
                <a:solidFill>
                  <a:srgbClr val="113468">
                    <a:tint val="75000"/>
                  </a:srgbClr>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a:ln>
                <a:noFill/>
              </a:ln>
              <a:solidFill>
                <a:srgbClr val="113468">
                  <a:tint val="75000"/>
                </a:srgbClr>
              </a:solidFill>
              <a:effectLst/>
              <a:uLnTx/>
              <a:uFillTx/>
              <a:latin typeface="Calibri"/>
              <a:ea typeface="+mn-ea"/>
              <a:cs typeface="Calibri"/>
            </a:endParaRPr>
          </a:p>
        </p:txBody>
      </p:sp>
      <p:sp>
        <p:nvSpPr>
          <p:cNvPr id="6" name="TextBox 5">
            <a:extLst>
              <a:ext uri="{FF2B5EF4-FFF2-40B4-BE49-F238E27FC236}">
                <a16:creationId xmlns:a16="http://schemas.microsoft.com/office/drawing/2014/main" id="{07E695D4-AFB7-462C-AE27-721BA5BA5F13}"/>
              </a:ext>
            </a:extLst>
          </p:cNvPr>
          <p:cNvSpPr txBox="1"/>
          <p:nvPr/>
        </p:nvSpPr>
        <p:spPr>
          <a:xfrm>
            <a:off x="5724008" y="6485401"/>
            <a:ext cx="261787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457C"/>
                </a:solidFill>
                <a:effectLst/>
                <a:uLnTx/>
                <a:uFillTx/>
                <a:latin typeface="Calibri"/>
                <a:ea typeface="+mn-ea"/>
                <a:cs typeface="Calibri"/>
              </a:rPr>
              <a:t>Etienne Audureau</a:t>
            </a:r>
          </a:p>
        </p:txBody>
      </p:sp>
      <p:grpSp>
        <p:nvGrpSpPr>
          <p:cNvPr id="117" name="Groupe 116">
            <a:extLst>
              <a:ext uri="{FF2B5EF4-FFF2-40B4-BE49-F238E27FC236}">
                <a16:creationId xmlns:a16="http://schemas.microsoft.com/office/drawing/2014/main" id="{BAEA81E9-4C0F-4D71-8672-16211A7730EE}"/>
              </a:ext>
            </a:extLst>
          </p:cNvPr>
          <p:cNvGrpSpPr/>
          <p:nvPr/>
        </p:nvGrpSpPr>
        <p:grpSpPr>
          <a:xfrm>
            <a:off x="2293620" y="439424"/>
            <a:ext cx="9321859" cy="4144309"/>
            <a:chOff x="2293620" y="670003"/>
            <a:chExt cx="9321859" cy="4144309"/>
          </a:xfrm>
        </p:grpSpPr>
        <p:cxnSp>
          <p:nvCxnSpPr>
            <p:cNvPr id="3" name="Connecteur droit 2">
              <a:extLst>
                <a:ext uri="{FF2B5EF4-FFF2-40B4-BE49-F238E27FC236}">
                  <a16:creationId xmlns:a16="http://schemas.microsoft.com/office/drawing/2014/main" id="{24F505BB-2A5D-44CE-9628-47D165B6F477}"/>
                </a:ext>
              </a:extLst>
            </p:cNvPr>
            <p:cNvCxnSpPr>
              <a:stCxn id="14" idx="3"/>
            </p:cNvCxnSpPr>
            <p:nvPr/>
          </p:nvCxnSpPr>
          <p:spPr>
            <a:xfrm flipH="1">
              <a:off x="4337410" y="670003"/>
              <a:ext cx="2144743" cy="56712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BE90CA74-7AE3-437C-8E15-8B9F6E694CBA}"/>
                </a:ext>
              </a:extLst>
            </p:cNvPr>
            <p:cNvCxnSpPr>
              <a:stCxn id="14" idx="5"/>
            </p:cNvCxnSpPr>
            <p:nvPr/>
          </p:nvCxnSpPr>
          <p:spPr>
            <a:xfrm>
              <a:off x="7373107" y="670003"/>
              <a:ext cx="1769986" cy="616107"/>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87EA0CBA-03A0-4BAA-9EC4-1D61648ADFB6}"/>
                </a:ext>
              </a:extLst>
            </p:cNvPr>
            <p:cNvCxnSpPr/>
            <p:nvPr/>
          </p:nvCxnSpPr>
          <p:spPr>
            <a:xfrm>
              <a:off x="9570973" y="1463892"/>
              <a:ext cx="941879" cy="67282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1E4FDB08-3002-4BB5-84A3-64EB8E90198F}"/>
                </a:ext>
              </a:extLst>
            </p:cNvPr>
            <p:cNvCxnSpPr/>
            <p:nvPr/>
          </p:nvCxnSpPr>
          <p:spPr>
            <a:xfrm flipH="1">
              <a:off x="8341879" y="1526184"/>
              <a:ext cx="910973" cy="61593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8D8A25EF-1AB8-4CA1-90BB-C570A5BE0952}"/>
                </a:ext>
              </a:extLst>
            </p:cNvPr>
            <p:cNvCxnSpPr/>
            <p:nvPr/>
          </p:nvCxnSpPr>
          <p:spPr>
            <a:xfrm flipH="1">
              <a:off x="7565033" y="2403093"/>
              <a:ext cx="531291" cy="655877"/>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7CC2C123-B385-4C02-9003-E806D1801D07}"/>
                </a:ext>
              </a:extLst>
            </p:cNvPr>
            <p:cNvCxnSpPr/>
            <p:nvPr/>
          </p:nvCxnSpPr>
          <p:spPr>
            <a:xfrm>
              <a:off x="8258100" y="2302886"/>
              <a:ext cx="574951" cy="836171"/>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86739642-B0C9-4C7F-8F28-4637BFFAC7F8}"/>
                </a:ext>
              </a:extLst>
            </p:cNvPr>
            <p:cNvCxnSpPr/>
            <p:nvPr/>
          </p:nvCxnSpPr>
          <p:spPr>
            <a:xfrm flipH="1">
              <a:off x="10083388" y="2292957"/>
              <a:ext cx="539177" cy="766013"/>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4608C6AF-C9CA-42EE-BD09-890792368D1D}"/>
                </a:ext>
              </a:extLst>
            </p:cNvPr>
            <p:cNvCxnSpPr/>
            <p:nvPr/>
          </p:nvCxnSpPr>
          <p:spPr>
            <a:xfrm>
              <a:off x="10733320" y="2292957"/>
              <a:ext cx="605863" cy="798872"/>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397E4D6E-F50F-413D-9D47-DADDE2D40B36}"/>
                </a:ext>
              </a:extLst>
            </p:cNvPr>
            <p:cNvCxnSpPr/>
            <p:nvPr/>
          </p:nvCxnSpPr>
          <p:spPr>
            <a:xfrm flipH="1">
              <a:off x="11000391" y="3139057"/>
              <a:ext cx="302932" cy="164809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75FD237B-1F22-4C26-B126-C65D3500572E}"/>
                </a:ext>
              </a:extLst>
            </p:cNvPr>
            <p:cNvCxnSpPr>
              <a:stCxn id="31" idx="4"/>
            </p:cNvCxnSpPr>
            <p:nvPr/>
          </p:nvCxnSpPr>
          <p:spPr>
            <a:xfrm>
              <a:off x="11339183" y="3290843"/>
              <a:ext cx="276296" cy="1415892"/>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57694E9E-3FB4-4F2C-A5AB-B02F20FE73C7}"/>
                </a:ext>
              </a:extLst>
            </p:cNvPr>
            <p:cNvCxnSpPr/>
            <p:nvPr/>
          </p:nvCxnSpPr>
          <p:spPr>
            <a:xfrm flipH="1">
              <a:off x="9756408" y="3098415"/>
              <a:ext cx="312557" cy="168873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D3B2890F-367B-4484-9862-5DC7EDB17FEF}"/>
                </a:ext>
              </a:extLst>
            </p:cNvPr>
            <p:cNvCxnSpPr>
              <a:stCxn id="30" idx="4"/>
            </p:cNvCxnSpPr>
            <p:nvPr/>
          </p:nvCxnSpPr>
          <p:spPr>
            <a:xfrm>
              <a:off x="10083388" y="3290843"/>
              <a:ext cx="309797" cy="1523469"/>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5A6CD16A-A699-472E-8EAB-7E6ABC74F1D5}"/>
                </a:ext>
              </a:extLst>
            </p:cNvPr>
            <p:cNvCxnSpPr/>
            <p:nvPr/>
          </p:nvCxnSpPr>
          <p:spPr>
            <a:xfrm flipH="1">
              <a:off x="7236097" y="3139057"/>
              <a:ext cx="310713" cy="164809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D62DA20D-A08B-4BB9-B61B-EE5121216D6C}"/>
                </a:ext>
              </a:extLst>
            </p:cNvPr>
            <p:cNvCxnSpPr>
              <a:stCxn id="34" idx="4"/>
            </p:cNvCxnSpPr>
            <p:nvPr/>
          </p:nvCxnSpPr>
          <p:spPr>
            <a:xfrm>
              <a:off x="7588942" y="3290843"/>
              <a:ext cx="267245" cy="1415892"/>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C000C378-DA75-46DA-9D13-FEC1D78DEB3F}"/>
                </a:ext>
              </a:extLst>
            </p:cNvPr>
            <p:cNvCxnSpPr/>
            <p:nvPr/>
          </p:nvCxnSpPr>
          <p:spPr>
            <a:xfrm flipH="1">
              <a:off x="8491227" y="3104839"/>
              <a:ext cx="310713" cy="164809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B80EB625-0D67-4EE8-B723-D682E06BC277}"/>
                </a:ext>
              </a:extLst>
            </p:cNvPr>
            <p:cNvCxnSpPr/>
            <p:nvPr/>
          </p:nvCxnSpPr>
          <p:spPr>
            <a:xfrm>
              <a:off x="8844072" y="3237700"/>
              <a:ext cx="267245" cy="1407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005CCE9F-C796-4C12-B9A6-1185596DBD8D}"/>
                </a:ext>
              </a:extLst>
            </p:cNvPr>
            <p:cNvCxnSpPr/>
            <p:nvPr/>
          </p:nvCxnSpPr>
          <p:spPr>
            <a:xfrm flipH="1">
              <a:off x="5990649" y="3130823"/>
              <a:ext cx="310713" cy="164809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9ECE335B-F6A6-43A2-ACA9-96DCE9009C5A}"/>
                </a:ext>
              </a:extLst>
            </p:cNvPr>
            <p:cNvCxnSpPr/>
            <p:nvPr/>
          </p:nvCxnSpPr>
          <p:spPr>
            <a:xfrm>
              <a:off x="6343494" y="3263684"/>
              <a:ext cx="267245" cy="1407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FCDC5A1C-27E2-4376-B3F5-A9721AD62CAF}"/>
                </a:ext>
              </a:extLst>
            </p:cNvPr>
            <p:cNvCxnSpPr>
              <a:cxnSpLocks/>
            </p:cNvCxnSpPr>
            <p:nvPr/>
          </p:nvCxnSpPr>
          <p:spPr>
            <a:xfrm flipH="1">
              <a:off x="2293620" y="3161001"/>
              <a:ext cx="251340" cy="142059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FD03BC4A-4601-46AA-97B3-2E6BFD1B892A}"/>
                </a:ext>
              </a:extLst>
            </p:cNvPr>
            <p:cNvCxnSpPr/>
            <p:nvPr/>
          </p:nvCxnSpPr>
          <p:spPr>
            <a:xfrm>
              <a:off x="2587091" y="3293862"/>
              <a:ext cx="267245" cy="1407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7FABE947-D601-428B-80E8-7ED427DC2426}"/>
                </a:ext>
              </a:extLst>
            </p:cNvPr>
            <p:cNvCxnSpPr>
              <a:cxnSpLocks/>
            </p:cNvCxnSpPr>
            <p:nvPr/>
          </p:nvCxnSpPr>
          <p:spPr>
            <a:xfrm flipH="1">
              <a:off x="4420242" y="3139057"/>
              <a:ext cx="598838" cy="82774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357CC861-3D03-4A25-BCDA-D83A84613076}"/>
                </a:ext>
              </a:extLst>
            </p:cNvPr>
            <p:cNvCxnSpPr/>
            <p:nvPr/>
          </p:nvCxnSpPr>
          <p:spPr>
            <a:xfrm>
              <a:off x="5061211" y="3201539"/>
              <a:ext cx="267245" cy="1407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10AD5576-0E9C-452E-B070-17DF3F659E00}"/>
                </a:ext>
              </a:extLst>
            </p:cNvPr>
            <p:cNvCxnSpPr>
              <a:cxnSpLocks/>
            </p:cNvCxnSpPr>
            <p:nvPr/>
          </p:nvCxnSpPr>
          <p:spPr>
            <a:xfrm flipH="1">
              <a:off x="4188434" y="3904744"/>
              <a:ext cx="223015" cy="79677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5" name="Connecteur droit 94">
              <a:extLst>
                <a:ext uri="{FF2B5EF4-FFF2-40B4-BE49-F238E27FC236}">
                  <a16:creationId xmlns:a16="http://schemas.microsoft.com/office/drawing/2014/main" id="{9B4EB31D-48B7-424B-BC86-FA50C75A2381}"/>
                </a:ext>
              </a:extLst>
            </p:cNvPr>
            <p:cNvCxnSpPr>
              <a:cxnSpLocks/>
            </p:cNvCxnSpPr>
            <p:nvPr/>
          </p:nvCxnSpPr>
          <p:spPr>
            <a:xfrm>
              <a:off x="4453580" y="4037605"/>
              <a:ext cx="260091" cy="663915"/>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0" name="Connecteur droit 99">
              <a:extLst>
                <a:ext uri="{FF2B5EF4-FFF2-40B4-BE49-F238E27FC236}">
                  <a16:creationId xmlns:a16="http://schemas.microsoft.com/office/drawing/2014/main" id="{50FA3154-7BE7-46E8-92DF-07998E3E2CC9}"/>
                </a:ext>
              </a:extLst>
            </p:cNvPr>
            <p:cNvCxnSpPr>
              <a:cxnSpLocks/>
            </p:cNvCxnSpPr>
            <p:nvPr/>
          </p:nvCxnSpPr>
          <p:spPr>
            <a:xfrm flipH="1">
              <a:off x="5174498" y="2250581"/>
              <a:ext cx="479314" cy="70002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a16="http://schemas.microsoft.com/office/drawing/2014/main" id="{A27955F8-B2A2-4B42-A145-BE8426A9D8DE}"/>
                </a:ext>
              </a:extLst>
            </p:cNvPr>
            <p:cNvCxnSpPr>
              <a:cxnSpLocks/>
            </p:cNvCxnSpPr>
            <p:nvPr/>
          </p:nvCxnSpPr>
          <p:spPr>
            <a:xfrm>
              <a:off x="5727286" y="2280178"/>
              <a:ext cx="491803" cy="676944"/>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8" name="Connecteur droit 107">
              <a:extLst>
                <a:ext uri="{FF2B5EF4-FFF2-40B4-BE49-F238E27FC236}">
                  <a16:creationId xmlns:a16="http://schemas.microsoft.com/office/drawing/2014/main" id="{57E12892-7383-4321-B6A8-CFD008BD27D8}"/>
                </a:ext>
              </a:extLst>
            </p:cNvPr>
            <p:cNvCxnSpPr>
              <a:cxnSpLocks/>
            </p:cNvCxnSpPr>
            <p:nvPr/>
          </p:nvCxnSpPr>
          <p:spPr>
            <a:xfrm flipH="1">
              <a:off x="3292558" y="1399061"/>
              <a:ext cx="479314" cy="70002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9" name="Connecteur droit 108">
              <a:extLst>
                <a:ext uri="{FF2B5EF4-FFF2-40B4-BE49-F238E27FC236}">
                  <a16:creationId xmlns:a16="http://schemas.microsoft.com/office/drawing/2014/main" id="{FE8C8951-2249-4A35-8FE2-CAF5DB113704}"/>
                </a:ext>
              </a:extLst>
            </p:cNvPr>
            <p:cNvCxnSpPr>
              <a:cxnSpLocks/>
            </p:cNvCxnSpPr>
            <p:nvPr/>
          </p:nvCxnSpPr>
          <p:spPr>
            <a:xfrm>
              <a:off x="3845346" y="1428658"/>
              <a:ext cx="1599390" cy="71345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2" name="Connecteur droit 111">
              <a:extLst>
                <a:ext uri="{FF2B5EF4-FFF2-40B4-BE49-F238E27FC236}">
                  <a16:creationId xmlns:a16="http://schemas.microsoft.com/office/drawing/2014/main" id="{84145658-09D9-4B18-B744-84AB9A98E030}"/>
                </a:ext>
              </a:extLst>
            </p:cNvPr>
            <p:cNvCxnSpPr>
              <a:cxnSpLocks/>
            </p:cNvCxnSpPr>
            <p:nvPr/>
          </p:nvCxnSpPr>
          <p:spPr>
            <a:xfrm>
              <a:off x="3181799" y="2379373"/>
              <a:ext cx="309717" cy="240778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6549552D-959A-4213-8B20-24C27C365A41}"/>
                </a:ext>
              </a:extLst>
            </p:cNvPr>
            <p:cNvCxnSpPr>
              <a:cxnSpLocks/>
            </p:cNvCxnSpPr>
            <p:nvPr/>
          </p:nvCxnSpPr>
          <p:spPr>
            <a:xfrm flipH="1">
              <a:off x="2590539" y="2336442"/>
              <a:ext cx="493090" cy="72252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118" name="Groupe 117">
            <a:extLst>
              <a:ext uri="{FF2B5EF4-FFF2-40B4-BE49-F238E27FC236}">
                <a16:creationId xmlns:a16="http://schemas.microsoft.com/office/drawing/2014/main" id="{37E867D3-614B-43C4-9B4A-0782BD3BF8F7}"/>
              </a:ext>
            </a:extLst>
          </p:cNvPr>
          <p:cNvGrpSpPr/>
          <p:nvPr/>
        </p:nvGrpSpPr>
        <p:grpSpPr>
          <a:xfrm>
            <a:off x="1928587" y="146050"/>
            <a:ext cx="10040596" cy="3738382"/>
            <a:chOff x="1928587" y="376629"/>
            <a:chExt cx="10040596" cy="3738382"/>
          </a:xfrm>
        </p:grpSpPr>
        <p:sp>
          <p:nvSpPr>
            <p:cNvPr id="14" name="Ellipse 13">
              <a:extLst>
                <a:ext uri="{FF2B5EF4-FFF2-40B4-BE49-F238E27FC236}">
                  <a16:creationId xmlns:a16="http://schemas.microsoft.com/office/drawing/2014/main" id="{F856CFD7-EA7C-452B-9661-5DEF3B016C81}"/>
                </a:ext>
              </a:extLst>
            </p:cNvPr>
            <p:cNvSpPr/>
            <p:nvPr/>
          </p:nvSpPr>
          <p:spPr>
            <a:xfrm>
              <a:off x="6297630" y="376629"/>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rPr>
                <a:t>G-8 score</a:t>
              </a:r>
              <a:r>
                <a:rPr kumimoji="0" lang="en-US" sz="105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rPr>
                <a:t> </a:t>
              </a:r>
              <a:endParaRPr kumimoji="0" lang="en-US" sz="9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a:ln>
                    <a:noFill/>
                  </a:ln>
                  <a:solidFill>
                    <a:srgbClr val="E7E6E6">
                      <a:lumMod val="50000"/>
                    </a:srgbClr>
                  </a:solidFill>
                  <a:effectLst/>
                  <a:uLnTx/>
                  <a:uFillTx/>
                  <a:latin typeface="Arial Narrow" pitchFamily="34" charset="0"/>
                  <a:ea typeface="+mn-ea"/>
                  <a:cs typeface="+mn-cs"/>
                </a:rPr>
                <a:t>p&lt;0.001</a:t>
              </a:r>
            </a:p>
          </p:txBody>
        </p:sp>
        <p:sp>
          <p:nvSpPr>
            <p:cNvPr id="25" name="Ellipse 24">
              <a:extLst>
                <a:ext uri="{FF2B5EF4-FFF2-40B4-BE49-F238E27FC236}">
                  <a16:creationId xmlns:a16="http://schemas.microsoft.com/office/drawing/2014/main" id="{876526C2-D5A9-4995-BE6F-5AD8A2B66AC4}"/>
                </a:ext>
              </a:extLst>
            </p:cNvPr>
            <p:cNvSpPr/>
            <p:nvPr/>
          </p:nvSpPr>
          <p:spPr>
            <a:xfrm>
              <a:off x="5037630" y="2076783"/>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rPr>
                <a:t>ECOG-PS</a:t>
              </a:r>
              <a:endParaRPr kumimoji="0" lang="en-US" sz="8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a:ln>
                    <a:noFill/>
                  </a:ln>
                  <a:solidFill>
                    <a:srgbClr val="E7E6E6">
                      <a:lumMod val="50000"/>
                    </a:srgbClr>
                  </a:solidFill>
                  <a:effectLst/>
                  <a:uLnTx/>
                  <a:uFillTx/>
                  <a:latin typeface="Arial Narrow" pitchFamily="34" charset="0"/>
                  <a:ea typeface="+mn-ea"/>
                  <a:cs typeface="+mn-cs"/>
                </a:rPr>
                <a:t>p&lt;0.001</a:t>
              </a:r>
            </a:p>
          </p:txBody>
        </p:sp>
        <p:sp>
          <p:nvSpPr>
            <p:cNvPr id="26" name="Ellipse 25">
              <a:extLst>
                <a:ext uri="{FF2B5EF4-FFF2-40B4-BE49-F238E27FC236}">
                  <a16:creationId xmlns:a16="http://schemas.microsoft.com/office/drawing/2014/main" id="{25750986-BF12-4E9E-A3BB-E9757FE913C0}"/>
                </a:ext>
              </a:extLst>
            </p:cNvPr>
            <p:cNvSpPr/>
            <p:nvPr/>
          </p:nvSpPr>
          <p:spPr>
            <a:xfrm>
              <a:off x="2578889" y="2073530"/>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rPr>
                <a:t>IADL score</a:t>
              </a:r>
              <a:endParaRPr kumimoji="0" lang="en-US" sz="9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a:ln>
                    <a:noFill/>
                  </a:ln>
                  <a:solidFill>
                    <a:srgbClr val="E7E6E6">
                      <a:lumMod val="50000"/>
                    </a:srgbClr>
                  </a:solidFill>
                  <a:effectLst/>
                  <a:uLnTx/>
                  <a:uFillTx/>
                  <a:latin typeface="Arial Narrow" pitchFamily="34" charset="0"/>
                  <a:ea typeface="+mn-ea"/>
                  <a:cs typeface="+mn-cs"/>
                </a:rPr>
                <a:t>p&lt;0.001</a:t>
              </a:r>
            </a:p>
          </p:txBody>
        </p:sp>
        <p:sp>
          <p:nvSpPr>
            <p:cNvPr id="27" name="Ellipse 26">
              <a:extLst>
                <a:ext uri="{FF2B5EF4-FFF2-40B4-BE49-F238E27FC236}">
                  <a16:creationId xmlns:a16="http://schemas.microsoft.com/office/drawing/2014/main" id="{616ED8E2-21B4-48AD-9EDB-BE39F546ECE4}"/>
                </a:ext>
              </a:extLst>
            </p:cNvPr>
            <p:cNvSpPr/>
            <p:nvPr/>
          </p:nvSpPr>
          <p:spPr>
            <a:xfrm>
              <a:off x="10061414" y="2072669"/>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rPr>
                <a:t>CRP/Abumin ratio</a:t>
              </a:r>
              <a:endParaRPr kumimoji="0" lang="en-US" sz="7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a:ln>
                    <a:noFill/>
                  </a:ln>
                  <a:solidFill>
                    <a:srgbClr val="E7E6E6">
                      <a:lumMod val="50000"/>
                    </a:srgbClr>
                  </a:solidFill>
                  <a:effectLst/>
                  <a:uLnTx/>
                  <a:uFillTx/>
                  <a:latin typeface="Arial Narrow" pitchFamily="34" charset="0"/>
                  <a:ea typeface="+mn-ea"/>
                  <a:cs typeface="+mn-cs"/>
                </a:rPr>
                <a:t>p&lt;0.001</a:t>
              </a:r>
            </a:p>
          </p:txBody>
        </p:sp>
        <p:sp>
          <p:nvSpPr>
            <p:cNvPr id="28" name="Ellipse 27">
              <a:extLst>
                <a:ext uri="{FF2B5EF4-FFF2-40B4-BE49-F238E27FC236}">
                  <a16:creationId xmlns:a16="http://schemas.microsoft.com/office/drawing/2014/main" id="{B16F99E9-7EE6-48B5-9ECC-EBC5C20D730B}"/>
                </a:ext>
              </a:extLst>
            </p:cNvPr>
            <p:cNvSpPr/>
            <p:nvPr/>
          </p:nvSpPr>
          <p:spPr>
            <a:xfrm>
              <a:off x="7563388" y="1979888"/>
              <a:ext cx="1260000" cy="52403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rPr>
                <a:t>Tumor site Metastatic status</a:t>
              </a:r>
              <a:endParaRPr kumimoji="0" lang="en-US" sz="7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a:ln>
                    <a:noFill/>
                  </a:ln>
                  <a:solidFill>
                    <a:srgbClr val="E7E6E6">
                      <a:lumMod val="50000"/>
                    </a:srgbClr>
                  </a:solidFill>
                  <a:effectLst/>
                  <a:uLnTx/>
                  <a:uFillTx/>
                  <a:latin typeface="Arial Narrow" pitchFamily="34" charset="0"/>
                  <a:ea typeface="+mn-ea"/>
                  <a:cs typeface="+mn-cs"/>
                </a:rPr>
                <a:t>p&lt;0.001</a:t>
              </a:r>
            </a:p>
          </p:txBody>
        </p:sp>
        <p:sp>
          <p:nvSpPr>
            <p:cNvPr id="29" name="Ellipse 28">
              <a:extLst>
                <a:ext uri="{FF2B5EF4-FFF2-40B4-BE49-F238E27FC236}">
                  <a16:creationId xmlns:a16="http://schemas.microsoft.com/office/drawing/2014/main" id="{0815AF7A-6FEC-4A89-A3BA-8B861C57E0DC}"/>
                </a:ext>
              </a:extLst>
            </p:cNvPr>
            <p:cNvSpPr/>
            <p:nvPr/>
          </p:nvSpPr>
          <p:spPr>
            <a:xfrm>
              <a:off x="8193388" y="2937280"/>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rPr>
                <a:t>CRP/Abumin ratio</a:t>
              </a:r>
              <a:endParaRPr kumimoji="0" lang="en-US" sz="6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a:ln>
                    <a:noFill/>
                  </a:ln>
                  <a:solidFill>
                    <a:srgbClr val="E7E6E6">
                      <a:lumMod val="50000"/>
                    </a:srgbClr>
                  </a:solidFill>
                  <a:effectLst/>
                  <a:uLnTx/>
                  <a:uFillTx/>
                  <a:latin typeface="Arial Narrow" pitchFamily="34" charset="0"/>
                  <a:ea typeface="+mn-ea"/>
                  <a:cs typeface="+mn-cs"/>
                </a:rPr>
                <a:t>P=0.041</a:t>
              </a:r>
            </a:p>
          </p:txBody>
        </p:sp>
        <p:sp>
          <p:nvSpPr>
            <p:cNvPr id="30" name="Ellipse 29">
              <a:extLst>
                <a:ext uri="{FF2B5EF4-FFF2-40B4-BE49-F238E27FC236}">
                  <a16:creationId xmlns:a16="http://schemas.microsoft.com/office/drawing/2014/main" id="{229423FD-6D22-482C-84CD-FAB7501A0B26}"/>
                </a:ext>
              </a:extLst>
            </p:cNvPr>
            <p:cNvSpPr/>
            <p:nvPr/>
          </p:nvSpPr>
          <p:spPr>
            <a:xfrm>
              <a:off x="9453388" y="2947134"/>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rPr>
                <a:t>CIRS-G III/IV</a:t>
              </a:r>
              <a:endParaRPr kumimoji="0" lang="en-US" sz="7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a:ln>
                    <a:noFill/>
                  </a:ln>
                  <a:solidFill>
                    <a:srgbClr val="E7E6E6">
                      <a:lumMod val="50000"/>
                    </a:srgbClr>
                  </a:solidFill>
                  <a:effectLst/>
                  <a:uLnTx/>
                  <a:uFillTx/>
                  <a:latin typeface="Arial Narrow" pitchFamily="34" charset="0"/>
                  <a:ea typeface="+mn-ea"/>
                  <a:cs typeface="+mn-cs"/>
                </a:rPr>
                <a:t>P=0.022</a:t>
              </a:r>
            </a:p>
          </p:txBody>
        </p:sp>
        <p:sp>
          <p:nvSpPr>
            <p:cNvPr id="31" name="Ellipse 30">
              <a:extLst>
                <a:ext uri="{FF2B5EF4-FFF2-40B4-BE49-F238E27FC236}">
                  <a16:creationId xmlns:a16="http://schemas.microsoft.com/office/drawing/2014/main" id="{70D709AB-FB36-4883-957D-AD22708DB442}"/>
                </a:ext>
              </a:extLst>
            </p:cNvPr>
            <p:cNvSpPr/>
            <p:nvPr/>
          </p:nvSpPr>
          <p:spPr>
            <a:xfrm>
              <a:off x="10709183" y="2947134"/>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rPr>
                <a:t>TGUG</a:t>
              </a:r>
              <a:endParaRPr kumimoji="0" lang="en-US" sz="7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a:ln>
                    <a:noFill/>
                  </a:ln>
                  <a:solidFill>
                    <a:srgbClr val="E7E6E6">
                      <a:lumMod val="50000"/>
                    </a:srgbClr>
                  </a:solidFill>
                  <a:effectLst/>
                  <a:uLnTx/>
                  <a:uFillTx/>
                  <a:latin typeface="Arial Narrow" pitchFamily="34" charset="0"/>
                  <a:ea typeface="+mn-ea"/>
                  <a:cs typeface="+mn-cs"/>
                </a:rPr>
                <a:t>P=0.006</a:t>
              </a:r>
            </a:p>
          </p:txBody>
        </p:sp>
        <p:sp>
          <p:nvSpPr>
            <p:cNvPr id="32" name="Ellipse 31">
              <a:extLst>
                <a:ext uri="{FF2B5EF4-FFF2-40B4-BE49-F238E27FC236}">
                  <a16:creationId xmlns:a16="http://schemas.microsoft.com/office/drawing/2014/main" id="{391320A6-06B5-4B45-97E6-1DCC3C3C5A58}"/>
                </a:ext>
              </a:extLst>
            </p:cNvPr>
            <p:cNvSpPr/>
            <p:nvPr/>
          </p:nvSpPr>
          <p:spPr>
            <a:xfrm>
              <a:off x="5724008" y="2947134"/>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rPr>
                <a:t>TGUG</a:t>
              </a:r>
              <a:endParaRPr kumimoji="0" lang="en-US" sz="7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a:ln>
                    <a:noFill/>
                  </a:ln>
                  <a:solidFill>
                    <a:srgbClr val="E7E6E6">
                      <a:lumMod val="50000"/>
                    </a:srgbClr>
                  </a:solidFill>
                  <a:effectLst/>
                  <a:uLnTx/>
                  <a:uFillTx/>
                  <a:latin typeface="Arial Narrow" pitchFamily="34" charset="0"/>
                  <a:ea typeface="+mn-ea"/>
                  <a:cs typeface="+mn-cs"/>
                </a:rPr>
                <a:t>P=0.004</a:t>
              </a:r>
            </a:p>
          </p:txBody>
        </p:sp>
        <p:sp>
          <p:nvSpPr>
            <p:cNvPr id="33" name="Ellipse 32">
              <a:extLst>
                <a:ext uri="{FF2B5EF4-FFF2-40B4-BE49-F238E27FC236}">
                  <a16:creationId xmlns:a16="http://schemas.microsoft.com/office/drawing/2014/main" id="{B5139374-B5D6-4BE1-9B10-1590D037B334}"/>
                </a:ext>
              </a:extLst>
            </p:cNvPr>
            <p:cNvSpPr/>
            <p:nvPr/>
          </p:nvSpPr>
          <p:spPr>
            <a:xfrm>
              <a:off x="4407630" y="2947134"/>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rPr>
                <a:t>MMSE</a:t>
              </a:r>
              <a:endParaRPr kumimoji="0" lang="en-US" sz="7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a:ln>
                    <a:noFill/>
                  </a:ln>
                  <a:solidFill>
                    <a:srgbClr val="E7E6E6">
                      <a:lumMod val="50000"/>
                    </a:srgbClr>
                  </a:solidFill>
                  <a:effectLst/>
                  <a:uLnTx/>
                  <a:uFillTx/>
                  <a:latin typeface="Arial Narrow" pitchFamily="34" charset="0"/>
                  <a:ea typeface="+mn-ea"/>
                  <a:cs typeface="+mn-cs"/>
                </a:rPr>
                <a:t>P=0.017</a:t>
              </a:r>
            </a:p>
          </p:txBody>
        </p:sp>
        <p:sp>
          <p:nvSpPr>
            <p:cNvPr id="35" name="Ellipse 34">
              <a:extLst>
                <a:ext uri="{FF2B5EF4-FFF2-40B4-BE49-F238E27FC236}">
                  <a16:creationId xmlns:a16="http://schemas.microsoft.com/office/drawing/2014/main" id="{A4F8E399-7056-472D-A7D1-C1937A8F69F9}"/>
                </a:ext>
              </a:extLst>
            </p:cNvPr>
            <p:cNvSpPr/>
            <p:nvPr/>
          </p:nvSpPr>
          <p:spPr>
            <a:xfrm>
              <a:off x="3777630" y="3771302"/>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rPr>
                <a:t>CRP/Abumin ratio</a:t>
              </a:r>
              <a:endParaRPr kumimoji="0" lang="en-US" sz="7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a:ln>
                    <a:noFill/>
                  </a:ln>
                  <a:solidFill>
                    <a:srgbClr val="E7E6E6">
                      <a:lumMod val="50000"/>
                    </a:srgbClr>
                  </a:solidFill>
                  <a:effectLst/>
                  <a:uLnTx/>
                  <a:uFillTx/>
                  <a:latin typeface="Arial Narrow" pitchFamily="34" charset="0"/>
                  <a:ea typeface="+mn-ea"/>
                  <a:cs typeface="+mn-cs"/>
                </a:rPr>
                <a:t>p=0.033</a:t>
              </a:r>
            </a:p>
          </p:txBody>
        </p:sp>
        <p:sp>
          <p:nvSpPr>
            <p:cNvPr id="36" name="Ellipse 35">
              <a:extLst>
                <a:ext uri="{FF2B5EF4-FFF2-40B4-BE49-F238E27FC236}">
                  <a16:creationId xmlns:a16="http://schemas.microsoft.com/office/drawing/2014/main" id="{0A2BA7CE-843E-46DC-A7A7-75329CFD2DF7}"/>
                </a:ext>
              </a:extLst>
            </p:cNvPr>
            <p:cNvSpPr/>
            <p:nvPr/>
          </p:nvSpPr>
          <p:spPr>
            <a:xfrm>
              <a:off x="1928587" y="2947134"/>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rPr>
                <a:t>CRP/Abumin ratio</a:t>
              </a:r>
              <a:endParaRPr kumimoji="0" lang="en-US" sz="7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a:ln>
                    <a:noFill/>
                  </a:ln>
                  <a:solidFill>
                    <a:srgbClr val="E7E6E6">
                      <a:lumMod val="50000"/>
                    </a:srgbClr>
                  </a:solidFill>
                  <a:effectLst/>
                  <a:uLnTx/>
                  <a:uFillTx/>
                  <a:latin typeface="Arial Narrow" pitchFamily="34" charset="0"/>
                  <a:ea typeface="+mn-ea"/>
                  <a:cs typeface="+mn-cs"/>
                </a:rPr>
                <a:t>p&lt;0.001</a:t>
              </a:r>
            </a:p>
          </p:txBody>
        </p:sp>
        <p:sp>
          <p:nvSpPr>
            <p:cNvPr id="37" name="Ellipse 36">
              <a:extLst>
                <a:ext uri="{FF2B5EF4-FFF2-40B4-BE49-F238E27FC236}">
                  <a16:creationId xmlns:a16="http://schemas.microsoft.com/office/drawing/2014/main" id="{DEB990F9-0251-4B0B-B00A-595CB36D1A13}"/>
                </a:ext>
              </a:extLst>
            </p:cNvPr>
            <p:cNvSpPr/>
            <p:nvPr/>
          </p:nvSpPr>
          <p:spPr>
            <a:xfrm>
              <a:off x="8823388" y="1082260"/>
              <a:ext cx="1260000" cy="52403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rPr>
                <a:t>Tumor site Metastatic status</a:t>
              </a:r>
              <a:endParaRPr kumimoji="0" lang="en-US" sz="7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a:ln>
                    <a:noFill/>
                  </a:ln>
                  <a:solidFill>
                    <a:srgbClr val="E7E6E6">
                      <a:lumMod val="50000"/>
                    </a:srgbClr>
                  </a:solidFill>
                  <a:effectLst/>
                  <a:uLnTx/>
                  <a:uFillTx/>
                  <a:latin typeface="Arial Narrow" pitchFamily="34" charset="0"/>
                  <a:ea typeface="+mn-ea"/>
                  <a:cs typeface="+mn-cs"/>
                </a:rPr>
                <a:t>p&lt;0.001</a:t>
              </a:r>
            </a:p>
          </p:txBody>
        </p:sp>
        <p:sp>
          <p:nvSpPr>
            <p:cNvPr id="38" name="Ellipse 37">
              <a:extLst>
                <a:ext uri="{FF2B5EF4-FFF2-40B4-BE49-F238E27FC236}">
                  <a16:creationId xmlns:a16="http://schemas.microsoft.com/office/drawing/2014/main" id="{D66D8037-8B76-479F-8D75-99AA6FE76197}"/>
                </a:ext>
              </a:extLst>
            </p:cNvPr>
            <p:cNvSpPr/>
            <p:nvPr/>
          </p:nvSpPr>
          <p:spPr>
            <a:xfrm>
              <a:off x="3147630" y="1082260"/>
              <a:ext cx="1260000" cy="52403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rPr>
                <a:t>Tumor site Metastatic status</a:t>
              </a:r>
              <a:endParaRPr kumimoji="0" lang="en-US" sz="7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a:ln>
                    <a:noFill/>
                  </a:ln>
                  <a:solidFill>
                    <a:srgbClr val="E7E6E6">
                      <a:lumMod val="50000"/>
                    </a:srgbClr>
                  </a:solidFill>
                  <a:effectLst/>
                  <a:uLnTx/>
                  <a:uFillTx/>
                  <a:latin typeface="Arial Narrow" pitchFamily="34" charset="0"/>
                  <a:ea typeface="+mn-ea"/>
                  <a:cs typeface="+mn-cs"/>
                </a:rPr>
                <a:t>p&lt;0.001</a:t>
              </a:r>
            </a:p>
          </p:txBody>
        </p:sp>
        <p:sp>
          <p:nvSpPr>
            <p:cNvPr id="34" name="Ellipse 33">
              <a:extLst>
                <a:ext uri="{FF2B5EF4-FFF2-40B4-BE49-F238E27FC236}">
                  <a16:creationId xmlns:a16="http://schemas.microsoft.com/office/drawing/2014/main" id="{AFC66296-AC61-4841-9C54-CA43C5A26BB7}"/>
                </a:ext>
              </a:extLst>
            </p:cNvPr>
            <p:cNvSpPr/>
            <p:nvPr/>
          </p:nvSpPr>
          <p:spPr>
            <a:xfrm>
              <a:off x="6994942" y="2947134"/>
              <a:ext cx="1188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rPr>
                <a:t>ECOG-PS</a:t>
              </a:r>
              <a:endParaRPr kumimoji="0" lang="en-US" sz="700" b="0" i="0" u="none" strike="noStrike" kern="1200" cap="none" spc="0" normalizeH="0" baseline="0" noProof="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a:ln>
                    <a:noFill/>
                  </a:ln>
                  <a:solidFill>
                    <a:srgbClr val="E7E6E6">
                      <a:lumMod val="50000"/>
                    </a:srgbClr>
                  </a:solidFill>
                  <a:effectLst/>
                  <a:uLnTx/>
                  <a:uFillTx/>
                  <a:latin typeface="Arial Narrow" pitchFamily="34" charset="0"/>
                  <a:ea typeface="+mn-ea"/>
                  <a:cs typeface="+mn-cs"/>
                </a:rPr>
                <a:t>p&lt;0.001</a:t>
              </a:r>
            </a:p>
          </p:txBody>
        </p:sp>
      </p:grpSp>
      <p:sp>
        <p:nvSpPr>
          <p:cNvPr id="16" name="ZoneTexte 15">
            <a:extLst>
              <a:ext uri="{FF2B5EF4-FFF2-40B4-BE49-F238E27FC236}">
                <a16:creationId xmlns:a16="http://schemas.microsoft.com/office/drawing/2014/main" id="{A255030D-6913-4DE4-AC4A-86700CA6AEC0}"/>
              </a:ext>
            </a:extLst>
          </p:cNvPr>
          <p:cNvSpPr txBox="1"/>
          <p:nvPr/>
        </p:nvSpPr>
        <p:spPr>
          <a:xfrm>
            <a:off x="3086977" y="1435434"/>
            <a:ext cx="745964" cy="20562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Subgroup #1</a:t>
            </a:r>
          </a:p>
        </p:txBody>
      </p:sp>
      <p:sp>
        <p:nvSpPr>
          <p:cNvPr id="19" name="ZoneTexte 18">
            <a:extLst>
              <a:ext uri="{FF2B5EF4-FFF2-40B4-BE49-F238E27FC236}">
                <a16:creationId xmlns:a16="http://schemas.microsoft.com/office/drawing/2014/main" id="{8D5EC82E-5058-422C-BD70-6364E8995707}"/>
              </a:ext>
            </a:extLst>
          </p:cNvPr>
          <p:cNvSpPr txBox="1"/>
          <p:nvPr/>
        </p:nvSpPr>
        <p:spPr>
          <a:xfrm>
            <a:off x="4337410" y="1435434"/>
            <a:ext cx="756000" cy="205629"/>
          </a:xfrm>
          <a:prstGeom prst="rect">
            <a:avLst/>
          </a:prstGeom>
          <a:solidFill>
            <a:schemeClr val="tx1">
              <a:lumMod val="60000"/>
              <a:lumOff val="40000"/>
              <a:alpha val="80000"/>
            </a:schemeClr>
          </a:solidFill>
        </p:spPr>
        <p:txBody>
          <a:bodyPr wrap="square" lIns="36000" tIns="18000" rIns="36000" bIns="1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Subgroup #2</a:t>
            </a:r>
          </a:p>
        </p:txBody>
      </p:sp>
      <p:sp>
        <p:nvSpPr>
          <p:cNvPr id="20" name="ZoneTexte 19">
            <a:extLst>
              <a:ext uri="{FF2B5EF4-FFF2-40B4-BE49-F238E27FC236}">
                <a16:creationId xmlns:a16="http://schemas.microsoft.com/office/drawing/2014/main" id="{8C546905-7F86-42ED-AFE5-C84C414A6CAE}"/>
              </a:ext>
            </a:extLst>
          </p:cNvPr>
          <p:cNvSpPr txBox="1"/>
          <p:nvPr/>
        </p:nvSpPr>
        <p:spPr>
          <a:xfrm>
            <a:off x="8354789" y="1435434"/>
            <a:ext cx="745964" cy="20562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Subgroup #3</a:t>
            </a:r>
          </a:p>
        </p:txBody>
      </p:sp>
      <p:sp>
        <p:nvSpPr>
          <p:cNvPr id="21" name="ZoneTexte 20">
            <a:extLst>
              <a:ext uri="{FF2B5EF4-FFF2-40B4-BE49-F238E27FC236}">
                <a16:creationId xmlns:a16="http://schemas.microsoft.com/office/drawing/2014/main" id="{C4D32F69-0811-4CE3-BB50-55EE4E755A5D}"/>
              </a:ext>
            </a:extLst>
          </p:cNvPr>
          <p:cNvSpPr txBox="1"/>
          <p:nvPr/>
        </p:nvSpPr>
        <p:spPr>
          <a:xfrm>
            <a:off x="9694811" y="1435434"/>
            <a:ext cx="745964" cy="20562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Subgroup #4</a:t>
            </a:r>
          </a:p>
        </p:txBody>
      </p:sp>
      <p:sp>
        <p:nvSpPr>
          <p:cNvPr id="39" name="ZoneTexte 38">
            <a:extLst>
              <a:ext uri="{FF2B5EF4-FFF2-40B4-BE49-F238E27FC236}">
                <a16:creationId xmlns:a16="http://schemas.microsoft.com/office/drawing/2014/main" id="{B0471004-33BD-4098-9F1A-6BDD854C862A}"/>
              </a:ext>
            </a:extLst>
          </p:cNvPr>
          <p:cNvSpPr txBox="1"/>
          <p:nvPr/>
        </p:nvSpPr>
        <p:spPr>
          <a:xfrm>
            <a:off x="2711420" y="2292351"/>
            <a:ext cx="216973" cy="20562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&lt;3</a:t>
            </a:r>
          </a:p>
        </p:txBody>
      </p:sp>
      <p:sp>
        <p:nvSpPr>
          <p:cNvPr id="40" name="ZoneTexte 39">
            <a:extLst>
              <a:ext uri="{FF2B5EF4-FFF2-40B4-BE49-F238E27FC236}">
                <a16:creationId xmlns:a16="http://schemas.microsoft.com/office/drawing/2014/main" id="{C0A54999-6482-4FF3-8C5C-DFC319548447}"/>
              </a:ext>
            </a:extLst>
          </p:cNvPr>
          <p:cNvSpPr txBox="1"/>
          <p:nvPr/>
        </p:nvSpPr>
        <p:spPr>
          <a:xfrm>
            <a:off x="3121652" y="2292291"/>
            <a:ext cx="216973" cy="20562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≥3</a:t>
            </a:r>
          </a:p>
        </p:txBody>
      </p:sp>
      <p:sp>
        <p:nvSpPr>
          <p:cNvPr id="41" name="ZoneTexte 40">
            <a:extLst>
              <a:ext uri="{FF2B5EF4-FFF2-40B4-BE49-F238E27FC236}">
                <a16:creationId xmlns:a16="http://schemas.microsoft.com/office/drawing/2014/main" id="{4D0BDFD0-4303-435A-BBF7-1469D0EA50FA}"/>
              </a:ext>
            </a:extLst>
          </p:cNvPr>
          <p:cNvSpPr txBox="1"/>
          <p:nvPr/>
        </p:nvSpPr>
        <p:spPr>
          <a:xfrm>
            <a:off x="2580107" y="3563882"/>
            <a:ext cx="394907" cy="20562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≥0.79</a:t>
            </a:r>
          </a:p>
        </p:txBody>
      </p:sp>
      <p:sp>
        <p:nvSpPr>
          <p:cNvPr id="42" name="ZoneTexte 41">
            <a:extLst>
              <a:ext uri="{FF2B5EF4-FFF2-40B4-BE49-F238E27FC236}">
                <a16:creationId xmlns:a16="http://schemas.microsoft.com/office/drawing/2014/main" id="{B26C910E-4D28-410A-BD90-8797746E82A5}"/>
              </a:ext>
            </a:extLst>
          </p:cNvPr>
          <p:cNvSpPr txBox="1"/>
          <p:nvPr/>
        </p:nvSpPr>
        <p:spPr>
          <a:xfrm>
            <a:off x="2149977" y="3563881"/>
            <a:ext cx="396000" cy="205629"/>
          </a:xfrm>
          <a:prstGeom prst="rect">
            <a:avLst/>
          </a:prstGeom>
          <a:solidFill>
            <a:schemeClr val="tx1">
              <a:lumMod val="60000"/>
              <a:lumOff val="40000"/>
              <a:alpha val="80000"/>
            </a:schemeClr>
          </a:solidFill>
        </p:spPr>
        <p:txBody>
          <a:bodyPr wrap="squar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&lt;0.79</a:t>
            </a:r>
          </a:p>
        </p:txBody>
      </p:sp>
      <p:sp>
        <p:nvSpPr>
          <p:cNvPr id="43" name="ZoneTexte 42">
            <a:extLst>
              <a:ext uri="{FF2B5EF4-FFF2-40B4-BE49-F238E27FC236}">
                <a16:creationId xmlns:a16="http://schemas.microsoft.com/office/drawing/2014/main" id="{C349FD35-6B8E-4553-96F4-3BDFCCBF04CA}"/>
              </a:ext>
            </a:extLst>
          </p:cNvPr>
          <p:cNvSpPr txBox="1"/>
          <p:nvPr/>
        </p:nvSpPr>
        <p:spPr>
          <a:xfrm>
            <a:off x="3986322" y="3998298"/>
            <a:ext cx="396000" cy="205629"/>
          </a:xfrm>
          <a:prstGeom prst="rect">
            <a:avLst/>
          </a:prstGeom>
          <a:solidFill>
            <a:schemeClr val="tx1">
              <a:lumMod val="60000"/>
              <a:lumOff val="40000"/>
              <a:alpha val="80000"/>
            </a:schemeClr>
          </a:solidFill>
        </p:spPr>
        <p:txBody>
          <a:bodyPr wrap="squar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&lt;0.82</a:t>
            </a:r>
          </a:p>
        </p:txBody>
      </p:sp>
      <p:sp>
        <p:nvSpPr>
          <p:cNvPr id="44" name="ZoneTexte 43">
            <a:extLst>
              <a:ext uri="{FF2B5EF4-FFF2-40B4-BE49-F238E27FC236}">
                <a16:creationId xmlns:a16="http://schemas.microsoft.com/office/drawing/2014/main" id="{D647958C-ACDD-47F6-ADEE-E8F73DDA92B4}"/>
              </a:ext>
            </a:extLst>
          </p:cNvPr>
          <p:cNvSpPr txBox="1"/>
          <p:nvPr/>
        </p:nvSpPr>
        <p:spPr>
          <a:xfrm>
            <a:off x="4434534" y="3997835"/>
            <a:ext cx="394907" cy="20562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≥0.82</a:t>
            </a:r>
          </a:p>
        </p:txBody>
      </p:sp>
      <p:sp>
        <p:nvSpPr>
          <p:cNvPr id="45" name="ZoneTexte 44">
            <a:extLst>
              <a:ext uri="{FF2B5EF4-FFF2-40B4-BE49-F238E27FC236}">
                <a16:creationId xmlns:a16="http://schemas.microsoft.com/office/drawing/2014/main" id="{B5BE41F5-AB8E-4C94-9A06-45D429336DBD}"/>
              </a:ext>
            </a:extLst>
          </p:cNvPr>
          <p:cNvSpPr txBox="1"/>
          <p:nvPr/>
        </p:nvSpPr>
        <p:spPr>
          <a:xfrm>
            <a:off x="6310771" y="3460623"/>
            <a:ext cx="659402" cy="359517"/>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≥20s </a:t>
            </a:r>
            <a:r>
              <a:rPr kumimoji="0" lang="en-US" sz="10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or</a:t>
            </a:r>
            <a:endPar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Not feasible </a:t>
            </a:r>
          </a:p>
        </p:txBody>
      </p:sp>
      <p:sp>
        <p:nvSpPr>
          <p:cNvPr id="46" name="ZoneTexte 45">
            <a:extLst>
              <a:ext uri="{FF2B5EF4-FFF2-40B4-BE49-F238E27FC236}">
                <a16:creationId xmlns:a16="http://schemas.microsoft.com/office/drawing/2014/main" id="{6142718D-8E0F-4A13-AF9E-D1E77A0B63A3}"/>
              </a:ext>
            </a:extLst>
          </p:cNvPr>
          <p:cNvSpPr txBox="1"/>
          <p:nvPr/>
        </p:nvSpPr>
        <p:spPr>
          <a:xfrm>
            <a:off x="5914189" y="3465555"/>
            <a:ext cx="345214" cy="20562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&lt;20s</a:t>
            </a:r>
          </a:p>
        </p:txBody>
      </p:sp>
      <p:sp>
        <p:nvSpPr>
          <p:cNvPr id="47" name="ZoneTexte 46">
            <a:extLst>
              <a:ext uri="{FF2B5EF4-FFF2-40B4-BE49-F238E27FC236}">
                <a16:creationId xmlns:a16="http://schemas.microsoft.com/office/drawing/2014/main" id="{3594AC56-2633-447D-AEAD-4534BAD1BCF6}"/>
              </a:ext>
            </a:extLst>
          </p:cNvPr>
          <p:cNvSpPr txBox="1"/>
          <p:nvPr/>
        </p:nvSpPr>
        <p:spPr>
          <a:xfrm>
            <a:off x="11307102" y="3572502"/>
            <a:ext cx="659402" cy="359517"/>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≥20s </a:t>
            </a:r>
            <a:r>
              <a:rPr kumimoji="0" lang="en-US" sz="10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or</a:t>
            </a:r>
            <a:endPar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Not feasible </a:t>
            </a:r>
          </a:p>
        </p:txBody>
      </p:sp>
      <p:sp>
        <p:nvSpPr>
          <p:cNvPr id="48" name="ZoneTexte 47">
            <a:extLst>
              <a:ext uri="{FF2B5EF4-FFF2-40B4-BE49-F238E27FC236}">
                <a16:creationId xmlns:a16="http://schemas.microsoft.com/office/drawing/2014/main" id="{7C930E14-7055-44F9-BB57-E970363C0F31}"/>
              </a:ext>
            </a:extLst>
          </p:cNvPr>
          <p:cNvSpPr txBox="1"/>
          <p:nvPr/>
        </p:nvSpPr>
        <p:spPr>
          <a:xfrm>
            <a:off x="10909502" y="3584080"/>
            <a:ext cx="345214" cy="20562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&lt;20s</a:t>
            </a:r>
          </a:p>
        </p:txBody>
      </p:sp>
      <p:sp>
        <p:nvSpPr>
          <p:cNvPr id="49" name="ZoneTexte 48">
            <a:extLst>
              <a:ext uri="{FF2B5EF4-FFF2-40B4-BE49-F238E27FC236}">
                <a16:creationId xmlns:a16="http://schemas.microsoft.com/office/drawing/2014/main" id="{A0A02270-E004-4706-AEDD-C46B1046B6C5}"/>
              </a:ext>
            </a:extLst>
          </p:cNvPr>
          <p:cNvSpPr txBox="1"/>
          <p:nvPr/>
        </p:nvSpPr>
        <p:spPr>
          <a:xfrm>
            <a:off x="7588942" y="3581772"/>
            <a:ext cx="216973" cy="20562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≥2</a:t>
            </a:r>
          </a:p>
        </p:txBody>
      </p:sp>
      <p:sp>
        <p:nvSpPr>
          <p:cNvPr id="50" name="ZoneTexte 49">
            <a:extLst>
              <a:ext uri="{FF2B5EF4-FFF2-40B4-BE49-F238E27FC236}">
                <a16:creationId xmlns:a16="http://schemas.microsoft.com/office/drawing/2014/main" id="{FD2B7C87-5D82-4DFD-8D6F-63E5D8F996DF}"/>
              </a:ext>
            </a:extLst>
          </p:cNvPr>
          <p:cNvSpPr txBox="1"/>
          <p:nvPr/>
        </p:nvSpPr>
        <p:spPr>
          <a:xfrm>
            <a:off x="7236097" y="3584253"/>
            <a:ext cx="216973" cy="20562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&lt;2</a:t>
            </a:r>
          </a:p>
        </p:txBody>
      </p:sp>
      <p:sp>
        <p:nvSpPr>
          <p:cNvPr id="51" name="ZoneTexte 50">
            <a:extLst>
              <a:ext uri="{FF2B5EF4-FFF2-40B4-BE49-F238E27FC236}">
                <a16:creationId xmlns:a16="http://schemas.microsoft.com/office/drawing/2014/main" id="{FB13248E-B697-4E16-ACBD-D049A62D20E9}"/>
              </a:ext>
            </a:extLst>
          </p:cNvPr>
          <p:cNvSpPr txBox="1"/>
          <p:nvPr/>
        </p:nvSpPr>
        <p:spPr>
          <a:xfrm>
            <a:off x="8390943" y="3588314"/>
            <a:ext cx="394907" cy="20562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&lt;0.13</a:t>
            </a:r>
          </a:p>
        </p:txBody>
      </p:sp>
      <p:sp>
        <p:nvSpPr>
          <p:cNvPr id="52" name="ZoneTexte 51">
            <a:extLst>
              <a:ext uri="{FF2B5EF4-FFF2-40B4-BE49-F238E27FC236}">
                <a16:creationId xmlns:a16="http://schemas.microsoft.com/office/drawing/2014/main" id="{69AC54B2-9C0D-4E88-9761-5E459E74AC06}"/>
              </a:ext>
            </a:extLst>
          </p:cNvPr>
          <p:cNvSpPr txBox="1"/>
          <p:nvPr/>
        </p:nvSpPr>
        <p:spPr>
          <a:xfrm>
            <a:off x="8823388" y="3584253"/>
            <a:ext cx="394907" cy="20562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≥0.13</a:t>
            </a:r>
          </a:p>
        </p:txBody>
      </p:sp>
      <p:sp>
        <p:nvSpPr>
          <p:cNvPr id="53" name="ZoneTexte 52">
            <a:extLst>
              <a:ext uri="{FF2B5EF4-FFF2-40B4-BE49-F238E27FC236}">
                <a16:creationId xmlns:a16="http://schemas.microsoft.com/office/drawing/2014/main" id="{B1EF01AC-856E-4409-A52F-2D15278C26EF}"/>
              </a:ext>
            </a:extLst>
          </p:cNvPr>
          <p:cNvSpPr txBox="1"/>
          <p:nvPr/>
        </p:nvSpPr>
        <p:spPr>
          <a:xfrm>
            <a:off x="10148767" y="3572502"/>
            <a:ext cx="534368" cy="32873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≥1 </a:t>
            </a:r>
            <a:r>
              <a:rPr kumimoji="0" lang="en-US" sz="8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severe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 comorbidity</a:t>
            </a:r>
          </a:p>
        </p:txBody>
      </p:sp>
      <p:sp>
        <p:nvSpPr>
          <p:cNvPr id="54" name="ZoneTexte 53">
            <a:extLst>
              <a:ext uri="{FF2B5EF4-FFF2-40B4-BE49-F238E27FC236}">
                <a16:creationId xmlns:a16="http://schemas.microsoft.com/office/drawing/2014/main" id="{B7BCD9A5-6B73-468C-9485-1CF2895EECD6}"/>
              </a:ext>
            </a:extLst>
          </p:cNvPr>
          <p:cNvSpPr txBox="1"/>
          <p:nvPr/>
        </p:nvSpPr>
        <p:spPr>
          <a:xfrm>
            <a:off x="9570973" y="3572502"/>
            <a:ext cx="515132" cy="32873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No </a:t>
            </a:r>
            <a:r>
              <a:rPr kumimoji="0" lang="en-US" sz="8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severe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comorbidity</a:t>
            </a:r>
          </a:p>
        </p:txBody>
      </p:sp>
      <p:sp>
        <p:nvSpPr>
          <p:cNvPr id="55" name="ZoneTexte 54">
            <a:extLst>
              <a:ext uri="{FF2B5EF4-FFF2-40B4-BE49-F238E27FC236}">
                <a16:creationId xmlns:a16="http://schemas.microsoft.com/office/drawing/2014/main" id="{3BA0DA61-CA5F-421B-8358-B6EE71407B00}"/>
              </a:ext>
            </a:extLst>
          </p:cNvPr>
          <p:cNvSpPr txBox="1"/>
          <p:nvPr/>
        </p:nvSpPr>
        <p:spPr>
          <a:xfrm>
            <a:off x="4960677" y="3166050"/>
            <a:ext cx="289109" cy="20562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≥28</a:t>
            </a:r>
          </a:p>
        </p:txBody>
      </p:sp>
      <p:sp>
        <p:nvSpPr>
          <p:cNvPr id="56" name="ZoneTexte 55">
            <a:extLst>
              <a:ext uri="{FF2B5EF4-FFF2-40B4-BE49-F238E27FC236}">
                <a16:creationId xmlns:a16="http://schemas.microsoft.com/office/drawing/2014/main" id="{5340B0D2-BE4F-4F5F-981F-9EDF615FDC4F}"/>
              </a:ext>
            </a:extLst>
          </p:cNvPr>
          <p:cNvSpPr txBox="1"/>
          <p:nvPr/>
        </p:nvSpPr>
        <p:spPr>
          <a:xfrm>
            <a:off x="4526355" y="3168531"/>
            <a:ext cx="289109" cy="20562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&lt;28</a:t>
            </a:r>
          </a:p>
        </p:txBody>
      </p:sp>
      <p:sp>
        <p:nvSpPr>
          <p:cNvPr id="57" name="ZoneTexte 56">
            <a:extLst>
              <a:ext uri="{FF2B5EF4-FFF2-40B4-BE49-F238E27FC236}">
                <a16:creationId xmlns:a16="http://schemas.microsoft.com/office/drawing/2014/main" id="{768AF274-9FA0-43F8-8E70-2BFF9239AAA2}"/>
              </a:ext>
            </a:extLst>
          </p:cNvPr>
          <p:cNvSpPr txBox="1"/>
          <p:nvPr/>
        </p:nvSpPr>
        <p:spPr>
          <a:xfrm>
            <a:off x="10206518" y="2385162"/>
            <a:ext cx="394907" cy="20562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&lt;0.22</a:t>
            </a:r>
          </a:p>
        </p:txBody>
      </p:sp>
      <p:sp>
        <p:nvSpPr>
          <p:cNvPr id="58" name="ZoneTexte 57">
            <a:extLst>
              <a:ext uri="{FF2B5EF4-FFF2-40B4-BE49-F238E27FC236}">
                <a16:creationId xmlns:a16="http://schemas.microsoft.com/office/drawing/2014/main" id="{106034F5-11CF-4B05-9E03-A1955E839EBD}"/>
              </a:ext>
            </a:extLst>
          </p:cNvPr>
          <p:cNvSpPr txBox="1"/>
          <p:nvPr/>
        </p:nvSpPr>
        <p:spPr>
          <a:xfrm>
            <a:off x="10859472" y="2385162"/>
            <a:ext cx="394907" cy="20562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≥0.22</a:t>
            </a:r>
          </a:p>
        </p:txBody>
      </p:sp>
      <p:sp>
        <p:nvSpPr>
          <p:cNvPr id="59" name="ZoneTexte 58">
            <a:extLst>
              <a:ext uri="{FF2B5EF4-FFF2-40B4-BE49-F238E27FC236}">
                <a16:creationId xmlns:a16="http://schemas.microsoft.com/office/drawing/2014/main" id="{42224C19-62C2-4CD3-A7A8-96B2861D5EE8}"/>
              </a:ext>
            </a:extLst>
          </p:cNvPr>
          <p:cNvSpPr txBox="1"/>
          <p:nvPr/>
        </p:nvSpPr>
        <p:spPr>
          <a:xfrm>
            <a:off x="5280272" y="597320"/>
            <a:ext cx="288000" cy="205629"/>
          </a:xfrm>
          <a:prstGeom prst="rect">
            <a:avLst/>
          </a:prstGeom>
          <a:solidFill>
            <a:schemeClr val="tx1">
              <a:lumMod val="60000"/>
              <a:lumOff val="40000"/>
              <a:alpha val="80000"/>
            </a:schemeClr>
          </a:solidFill>
        </p:spPr>
        <p:txBody>
          <a:bodyPr wrap="squar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&lt;10</a:t>
            </a:r>
          </a:p>
        </p:txBody>
      </p:sp>
      <p:sp>
        <p:nvSpPr>
          <p:cNvPr id="60" name="ZoneTexte 59">
            <a:extLst>
              <a:ext uri="{FF2B5EF4-FFF2-40B4-BE49-F238E27FC236}">
                <a16:creationId xmlns:a16="http://schemas.microsoft.com/office/drawing/2014/main" id="{30FF4282-71B1-4C8C-A505-6E9510D4E4B0}"/>
              </a:ext>
            </a:extLst>
          </p:cNvPr>
          <p:cNvSpPr txBox="1"/>
          <p:nvPr/>
        </p:nvSpPr>
        <p:spPr>
          <a:xfrm>
            <a:off x="7992852" y="597320"/>
            <a:ext cx="289109" cy="20562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≥10</a:t>
            </a:r>
          </a:p>
        </p:txBody>
      </p:sp>
      <p:sp>
        <p:nvSpPr>
          <p:cNvPr id="61" name="ZoneTexte 60">
            <a:extLst>
              <a:ext uri="{FF2B5EF4-FFF2-40B4-BE49-F238E27FC236}">
                <a16:creationId xmlns:a16="http://schemas.microsoft.com/office/drawing/2014/main" id="{E6882370-64F5-4FC5-B55B-EBDBF7BBDBF6}"/>
              </a:ext>
            </a:extLst>
          </p:cNvPr>
          <p:cNvSpPr txBox="1"/>
          <p:nvPr/>
        </p:nvSpPr>
        <p:spPr>
          <a:xfrm>
            <a:off x="5934025" y="2385162"/>
            <a:ext cx="216973" cy="20562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≥3</a:t>
            </a:r>
          </a:p>
        </p:txBody>
      </p:sp>
      <p:sp>
        <p:nvSpPr>
          <p:cNvPr id="62" name="ZoneTexte 61">
            <a:extLst>
              <a:ext uri="{FF2B5EF4-FFF2-40B4-BE49-F238E27FC236}">
                <a16:creationId xmlns:a16="http://schemas.microsoft.com/office/drawing/2014/main" id="{874BC0BC-BA45-4AFF-BCA1-32135FC6E0CA}"/>
              </a:ext>
            </a:extLst>
          </p:cNvPr>
          <p:cNvSpPr txBox="1"/>
          <p:nvPr/>
        </p:nvSpPr>
        <p:spPr>
          <a:xfrm>
            <a:off x="5204955" y="2385162"/>
            <a:ext cx="216973" cy="205629"/>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&lt;3</a:t>
            </a:r>
          </a:p>
        </p:txBody>
      </p:sp>
      <p:sp>
        <p:nvSpPr>
          <p:cNvPr id="63" name="ZoneTexte 62">
            <a:extLst>
              <a:ext uri="{FF2B5EF4-FFF2-40B4-BE49-F238E27FC236}">
                <a16:creationId xmlns:a16="http://schemas.microsoft.com/office/drawing/2014/main" id="{5E20C4F5-B221-4729-9DD1-939FAD17DAB6}"/>
              </a:ext>
            </a:extLst>
          </p:cNvPr>
          <p:cNvSpPr txBox="1"/>
          <p:nvPr/>
        </p:nvSpPr>
        <p:spPr>
          <a:xfrm>
            <a:off x="8245476" y="2385162"/>
            <a:ext cx="821306" cy="159462"/>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Prostate/Breast M0</a:t>
            </a:r>
          </a:p>
        </p:txBody>
      </p:sp>
      <p:grpSp>
        <p:nvGrpSpPr>
          <p:cNvPr id="8" name="Groupe 7">
            <a:extLst>
              <a:ext uri="{FF2B5EF4-FFF2-40B4-BE49-F238E27FC236}">
                <a16:creationId xmlns:a16="http://schemas.microsoft.com/office/drawing/2014/main" id="{A46F261E-23BA-48B9-94C3-383166950E30}"/>
              </a:ext>
            </a:extLst>
          </p:cNvPr>
          <p:cNvGrpSpPr/>
          <p:nvPr/>
        </p:nvGrpSpPr>
        <p:grpSpPr>
          <a:xfrm>
            <a:off x="2159579" y="4349349"/>
            <a:ext cx="9595012" cy="328739"/>
            <a:chOff x="2159579" y="4412288"/>
            <a:chExt cx="9595012" cy="328739"/>
          </a:xfrm>
          <a:solidFill>
            <a:schemeClr val="bg2">
              <a:lumMod val="10000"/>
            </a:schemeClr>
          </a:solidFill>
        </p:grpSpPr>
        <p:sp>
          <p:nvSpPr>
            <p:cNvPr id="92" name="ZoneTexte 91">
              <a:extLst>
                <a:ext uri="{FF2B5EF4-FFF2-40B4-BE49-F238E27FC236}">
                  <a16:creationId xmlns:a16="http://schemas.microsoft.com/office/drawing/2014/main" id="{E746E82E-F5BB-41BB-9681-F42A9A8193AE}"/>
                </a:ext>
              </a:extLst>
            </p:cNvPr>
            <p:cNvSpPr txBox="1"/>
            <p:nvPr/>
          </p:nvSpPr>
          <p:spPr>
            <a:xfrm>
              <a:off x="2159579" y="4412288"/>
              <a:ext cx="289109" cy="32873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A9642"/>
                  </a:solidFill>
                  <a:effectLst/>
                  <a:uLnTx/>
                  <a:uFillTx/>
                  <a:latin typeface="Franklin Gothic Medium Cond" panose="020B0606030402020204" pitchFamily="34" charset="0"/>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A9642"/>
                  </a:solidFill>
                  <a:effectLst/>
                  <a:uLnTx/>
                  <a:uFillTx/>
                  <a:latin typeface="Franklin Gothic Medium Cond" panose="020B0606030402020204" pitchFamily="34" charset="0"/>
                  <a:ea typeface="+mn-ea"/>
                  <a:cs typeface="+mn-cs"/>
                </a:rPr>
                <a:t>N=63</a:t>
              </a:r>
            </a:p>
          </p:txBody>
        </p:sp>
        <p:sp>
          <p:nvSpPr>
            <p:cNvPr id="93" name="ZoneTexte 92">
              <a:extLst>
                <a:ext uri="{FF2B5EF4-FFF2-40B4-BE49-F238E27FC236}">
                  <a16:creationId xmlns:a16="http://schemas.microsoft.com/office/drawing/2014/main" id="{AF38A387-48B1-4E8F-98C9-B364775177D8}"/>
                </a:ext>
              </a:extLst>
            </p:cNvPr>
            <p:cNvSpPr txBox="1"/>
            <p:nvPr/>
          </p:nvSpPr>
          <p:spPr>
            <a:xfrm>
              <a:off x="2755286" y="4412288"/>
              <a:ext cx="2891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3737"/>
                  </a:solidFill>
                  <a:effectLst/>
                  <a:uLnTx/>
                  <a:uFillTx/>
                  <a:latin typeface="Franklin Gothic Medium Cond" panose="020B0606030402020204" pitchFamily="34" charset="0"/>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3737"/>
                  </a:solidFill>
                  <a:effectLst/>
                  <a:uLnTx/>
                  <a:uFillTx/>
                  <a:latin typeface="Franklin Gothic Medium Cond" panose="020B0606030402020204" pitchFamily="34" charset="0"/>
                  <a:ea typeface="+mn-ea"/>
                  <a:cs typeface="+mn-cs"/>
                </a:rPr>
                <a:t>N=65</a:t>
              </a:r>
            </a:p>
          </p:txBody>
        </p:sp>
        <p:sp>
          <p:nvSpPr>
            <p:cNvPr id="96" name="ZoneTexte 95">
              <a:extLst>
                <a:ext uri="{FF2B5EF4-FFF2-40B4-BE49-F238E27FC236}">
                  <a16:creationId xmlns:a16="http://schemas.microsoft.com/office/drawing/2014/main" id="{022740D9-4254-468A-9C11-BA757EB08511}"/>
                </a:ext>
              </a:extLst>
            </p:cNvPr>
            <p:cNvSpPr txBox="1"/>
            <p:nvPr/>
          </p:nvSpPr>
          <p:spPr>
            <a:xfrm>
              <a:off x="3350993" y="4412288"/>
              <a:ext cx="3420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Franklin Gothic Medium Cond" panose="020B0606030402020204" pitchFamily="34" charset="0"/>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00"/>
                  </a:solidFill>
                  <a:effectLst/>
                  <a:uLnTx/>
                  <a:uFillTx/>
                  <a:latin typeface="Franklin Gothic Medium Cond" panose="020B0606030402020204" pitchFamily="34" charset="0"/>
                  <a:ea typeface="+mn-ea"/>
                  <a:cs typeface="+mn-cs"/>
                </a:rPr>
                <a:t>N=136</a:t>
              </a:r>
            </a:p>
          </p:txBody>
        </p:sp>
        <p:sp>
          <p:nvSpPr>
            <p:cNvPr id="97" name="ZoneTexte 96">
              <a:extLst>
                <a:ext uri="{FF2B5EF4-FFF2-40B4-BE49-F238E27FC236}">
                  <a16:creationId xmlns:a16="http://schemas.microsoft.com/office/drawing/2014/main" id="{2109E534-58E2-4065-86E7-E6940ECBF150}"/>
                </a:ext>
              </a:extLst>
            </p:cNvPr>
            <p:cNvSpPr txBox="1"/>
            <p:nvPr/>
          </p:nvSpPr>
          <p:spPr>
            <a:xfrm>
              <a:off x="3999599" y="4412288"/>
              <a:ext cx="2891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A9642"/>
                  </a:solidFill>
                  <a:effectLst/>
                  <a:uLnTx/>
                  <a:uFillTx/>
                  <a:latin typeface="Franklin Gothic Medium Cond" panose="020B0606030402020204" pitchFamily="34" charset="0"/>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A9642"/>
                  </a:solidFill>
                  <a:effectLst/>
                  <a:uLnTx/>
                  <a:uFillTx/>
                  <a:latin typeface="Franklin Gothic Medium Cond" panose="020B0606030402020204" pitchFamily="34" charset="0"/>
                  <a:ea typeface="+mn-ea"/>
                  <a:cs typeface="+mn-cs"/>
                </a:rPr>
                <a:t>N=57</a:t>
              </a:r>
            </a:p>
          </p:txBody>
        </p:sp>
        <p:sp>
          <p:nvSpPr>
            <p:cNvPr id="98" name="ZoneTexte 97">
              <a:extLst>
                <a:ext uri="{FF2B5EF4-FFF2-40B4-BE49-F238E27FC236}">
                  <a16:creationId xmlns:a16="http://schemas.microsoft.com/office/drawing/2014/main" id="{647E7307-4E86-4AA6-8481-362E3792EB19}"/>
                </a:ext>
              </a:extLst>
            </p:cNvPr>
            <p:cNvSpPr txBox="1"/>
            <p:nvPr/>
          </p:nvSpPr>
          <p:spPr>
            <a:xfrm>
              <a:off x="4595305" y="4412288"/>
              <a:ext cx="2891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3737"/>
                  </a:solidFill>
                  <a:effectLst/>
                  <a:uLnTx/>
                  <a:uFillTx/>
                  <a:latin typeface="Franklin Gothic Medium Cond" panose="020B0606030402020204" pitchFamily="34" charset="0"/>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3737"/>
                  </a:solidFill>
                  <a:effectLst/>
                  <a:uLnTx/>
                  <a:uFillTx/>
                  <a:latin typeface="Franklin Gothic Medium Cond" panose="020B0606030402020204" pitchFamily="34" charset="0"/>
                  <a:ea typeface="+mn-ea"/>
                  <a:cs typeface="+mn-cs"/>
                </a:rPr>
                <a:t>N=56</a:t>
              </a:r>
            </a:p>
          </p:txBody>
        </p:sp>
        <p:sp>
          <p:nvSpPr>
            <p:cNvPr id="99" name="ZoneTexte 98">
              <a:extLst>
                <a:ext uri="{FF2B5EF4-FFF2-40B4-BE49-F238E27FC236}">
                  <a16:creationId xmlns:a16="http://schemas.microsoft.com/office/drawing/2014/main" id="{8274A8C9-3A72-44CD-BB87-CAFD9AB6BA09}"/>
                </a:ext>
              </a:extLst>
            </p:cNvPr>
            <p:cNvSpPr txBox="1"/>
            <p:nvPr/>
          </p:nvSpPr>
          <p:spPr>
            <a:xfrm>
              <a:off x="5191011" y="4412288"/>
              <a:ext cx="2891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A9642"/>
                  </a:solidFill>
                  <a:effectLst/>
                  <a:uLnTx/>
                  <a:uFillTx/>
                  <a:latin typeface="Franklin Gothic Medium Cond" panose="020B0606030402020204" pitchFamily="34" charset="0"/>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A9642"/>
                  </a:solidFill>
                  <a:effectLst/>
                  <a:uLnTx/>
                  <a:uFillTx/>
                  <a:latin typeface="Franklin Gothic Medium Cond" panose="020B0606030402020204" pitchFamily="34" charset="0"/>
                  <a:ea typeface="+mn-ea"/>
                  <a:cs typeface="+mn-cs"/>
                </a:rPr>
                <a:t>N=83</a:t>
              </a:r>
            </a:p>
          </p:txBody>
        </p:sp>
        <p:sp>
          <p:nvSpPr>
            <p:cNvPr id="102" name="ZoneTexte 101">
              <a:extLst>
                <a:ext uri="{FF2B5EF4-FFF2-40B4-BE49-F238E27FC236}">
                  <a16:creationId xmlns:a16="http://schemas.microsoft.com/office/drawing/2014/main" id="{2DA970BA-06DD-41FB-B560-513C860CE3AD}"/>
                </a:ext>
              </a:extLst>
            </p:cNvPr>
            <p:cNvSpPr txBox="1"/>
            <p:nvPr/>
          </p:nvSpPr>
          <p:spPr>
            <a:xfrm>
              <a:off x="5786718" y="4412288"/>
              <a:ext cx="3420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3737"/>
                  </a:solidFill>
                  <a:effectLst/>
                  <a:uLnTx/>
                  <a:uFillTx/>
                  <a:latin typeface="Franklin Gothic Medium Cond" panose="020B0606030402020204" pitchFamily="34" charset="0"/>
                  <a:ea typeface="+mn-ea"/>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3737"/>
                  </a:solidFill>
                  <a:effectLst/>
                  <a:uLnTx/>
                  <a:uFillTx/>
                  <a:latin typeface="Franklin Gothic Medium Cond" panose="020B0606030402020204" pitchFamily="34" charset="0"/>
                  <a:ea typeface="+mn-ea"/>
                  <a:cs typeface="+mn-cs"/>
                </a:rPr>
                <a:t>N=136</a:t>
              </a:r>
            </a:p>
          </p:txBody>
        </p:sp>
        <p:sp>
          <p:nvSpPr>
            <p:cNvPr id="103" name="ZoneTexte 102">
              <a:extLst>
                <a:ext uri="{FF2B5EF4-FFF2-40B4-BE49-F238E27FC236}">
                  <a16:creationId xmlns:a16="http://schemas.microsoft.com/office/drawing/2014/main" id="{6449F627-6A18-498E-8671-EE240B7336C2}"/>
                </a:ext>
              </a:extLst>
            </p:cNvPr>
            <p:cNvSpPr txBox="1"/>
            <p:nvPr/>
          </p:nvSpPr>
          <p:spPr>
            <a:xfrm>
              <a:off x="6435325" y="4412288"/>
              <a:ext cx="3420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3737"/>
                  </a:solidFill>
                  <a:effectLst/>
                  <a:uLnTx/>
                  <a:uFillTx/>
                  <a:latin typeface="Franklin Gothic Medium Cond" panose="020B0606030402020204" pitchFamily="34" charset="0"/>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3737"/>
                  </a:solidFill>
                  <a:effectLst/>
                  <a:uLnTx/>
                  <a:uFillTx/>
                  <a:latin typeface="Franklin Gothic Medium Cond" panose="020B0606030402020204" pitchFamily="34" charset="0"/>
                  <a:ea typeface="+mn-ea"/>
                  <a:cs typeface="+mn-cs"/>
                </a:rPr>
                <a:t>N=200</a:t>
              </a:r>
            </a:p>
          </p:txBody>
        </p:sp>
        <p:sp>
          <p:nvSpPr>
            <p:cNvPr id="104" name="ZoneTexte 103">
              <a:extLst>
                <a:ext uri="{FF2B5EF4-FFF2-40B4-BE49-F238E27FC236}">
                  <a16:creationId xmlns:a16="http://schemas.microsoft.com/office/drawing/2014/main" id="{60A2A3C2-9F4C-4BB3-80B3-021BE09F8A24}"/>
                </a:ext>
              </a:extLst>
            </p:cNvPr>
            <p:cNvSpPr txBox="1"/>
            <p:nvPr/>
          </p:nvSpPr>
          <p:spPr>
            <a:xfrm>
              <a:off x="7083931" y="4412288"/>
              <a:ext cx="3420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92D050"/>
                  </a:solidFill>
                  <a:effectLst/>
                  <a:uLnTx/>
                  <a:uFillTx/>
                  <a:latin typeface="Franklin Gothic Medium Cond" panose="020B0606030402020204" pitchFamily="34" charset="0"/>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92D050"/>
                  </a:solidFill>
                  <a:effectLst/>
                  <a:uLnTx/>
                  <a:uFillTx/>
                  <a:latin typeface="Franklin Gothic Medium Cond" panose="020B0606030402020204" pitchFamily="34" charset="0"/>
                  <a:ea typeface="+mn-ea"/>
                  <a:cs typeface="+mn-cs"/>
                </a:rPr>
                <a:t>N=377</a:t>
              </a:r>
            </a:p>
          </p:txBody>
        </p:sp>
        <p:sp>
          <p:nvSpPr>
            <p:cNvPr id="105" name="ZoneTexte 104">
              <a:extLst>
                <a:ext uri="{FF2B5EF4-FFF2-40B4-BE49-F238E27FC236}">
                  <a16:creationId xmlns:a16="http://schemas.microsoft.com/office/drawing/2014/main" id="{4CC62EF0-8826-45AE-B76B-A476DD6B71BC}"/>
                </a:ext>
              </a:extLst>
            </p:cNvPr>
            <p:cNvSpPr txBox="1"/>
            <p:nvPr/>
          </p:nvSpPr>
          <p:spPr>
            <a:xfrm>
              <a:off x="7732537" y="4412288"/>
              <a:ext cx="3420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Franklin Gothic Medium Cond" panose="020B0606030402020204" pitchFamily="34" charset="0"/>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00"/>
                  </a:solidFill>
                  <a:effectLst/>
                  <a:uLnTx/>
                  <a:uFillTx/>
                  <a:latin typeface="Franklin Gothic Medium Cond" panose="020B0606030402020204" pitchFamily="34" charset="0"/>
                  <a:ea typeface="+mn-ea"/>
                  <a:cs typeface="+mn-cs"/>
                </a:rPr>
                <a:t>N=191</a:t>
              </a:r>
            </a:p>
          </p:txBody>
        </p:sp>
        <p:sp>
          <p:nvSpPr>
            <p:cNvPr id="106" name="ZoneTexte 105">
              <a:extLst>
                <a:ext uri="{FF2B5EF4-FFF2-40B4-BE49-F238E27FC236}">
                  <a16:creationId xmlns:a16="http://schemas.microsoft.com/office/drawing/2014/main" id="{CDC2931A-1617-4513-A72B-5327D5569A3E}"/>
                </a:ext>
              </a:extLst>
            </p:cNvPr>
            <p:cNvSpPr txBox="1"/>
            <p:nvPr/>
          </p:nvSpPr>
          <p:spPr>
            <a:xfrm>
              <a:off x="8381143" y="4412288"/>
              <a:ext cx="3420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92D050"/>
                  </a:solidFill>
                  <a:effectLst/>
                  <a:uLnTx/>
                  <a:uFillTx/>
                  <a:latin typeface="Franklin Gothic Medium Cond" panose="020B0606030402020204" pitchFamily="34" charset="0"/>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92D050"/>
                  </a:solidFill>
                  <a:effectLst/>
                  <a:uLnTx/>
                  <a:uFillTx/>
                  <a:latin typeface="Franklin Gothic Medium Cond" panose="020B0606030402020204" pitchFamily="34" charset="0"/>
                  <a:ea typeface="+mn-ea"/>
                  <a:cs typeface="+mn-cs"/>
                </a:rPr>
                <a:t>N=203</a:t>
              </a:r>
            </a:p>
          </p:txBody>
        </p:sp>
        <p:sp>
          <p:nvSpPr>
            <p:cNvPr id="107" name="ZoneTexte 106">
              <a:extLst>
                <a:ext uri="{FF2B5EF4-FFF2-40B4-BE49-F238E27FC236}">
                  <a16:creationId xmlns:a16="http://schemas.microsoft.com/office/drawing/2014/main" id="{631D9096-9583-4F55-B21E-183962212D86}"/>
                </a:ext>
              </a:extLst>
            </p:cNvPr>
            <p:cNvSpPr txBox="1"/>
            <p:nvPr/>
          </p:nvSpPr>
          <p:spPr>
            <a:xfrm>
              <a:off x="9029749" y="4412288"/>
              <a:ext cx="2891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92D050"/>
                  </a:solidFill>
                  <a:effectLst/>
                  <a:uLnTx/>
                  <a:uFillTx/>
                  <a:latin typeface="Franklin Gothic Medium Cond" panose="020B0606030402020204" pitchFamily="34" charset="0"/>
                  <a:ea typeface="+mn-ea"/>
                  <a:cs typeface="+mn-cs"/>
                </a:rPr>
                <a:t>#12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92D050"/>
                  </a:solidFill>
                  <a:effectLst/>
                  <a:uLnTx/>
                  <a:uFillTx/>
                  <a:latin typeface="Franklin Gothic Medium Cond" panose="020B0606030402020204" pitchFamily="34" charset="0"/>
                  <a:ea typeface="+mn-ea"/>
                  <a:cs typeface="+mn-cs"/>
                </a:rPr>
                <a:t>N=70</a:t>
              </a:r>
            </a:p>
          </p:txBody>
        </p:sp>
        <p:sp>
          <p:nvSpPr>
            <p:cNvPr id="110" name="ZoneTexte 109">
              <a:extLst>
                <a:ext uri="{FF2B5EF4-FFF2-40B4-BE49-F238E27FC236}">
                  <a16:creationId xmlns:a16="http://schemas.microsoft.com/office/drawing/2014/main" id="{264BF31C-322A-44DE-ABD1-5CDC869241EA}"/>
                </a:ext>
              </a:extLst>
            </p:cNvPr>
            <p:cNvSpPr txBox="1"/>
            <p:nvPr/>
          </p:nvSpPr>
          <p:spPr>
            <a:xfrm>
              <a:off x="9625456" y="4412288"/>
              <a:ext cx="2891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00"/>
                  </a:solidFill>
                  <a:effectLst/>
                  <a:uLnTx/>
                  <a:uFillTx/>
                  <a:latin typeface="Franklin Gothic Medium Cond" panose="020B0606030402020204" pitchFamily="34" charset="0"/>
                  <a:ea typeface="+mn-ea"/>
                  <a:cs typeface="+mn-cs"/>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00"/>
                  </a:solidFill>
                  <a:effectLst/>
                  <a:uLnTx/>
                  <a:uFillTx/>
                  <a:latin typeface="Franklin Gothic Medium Cond" panose="020B0606030402020204" pitchFamily="34" charset="0"/>
                  <a:ea typeface="+mn-ea"/>
                  <a:cs typeface="+mn-cs"/>
                </a:rPr>
                <a:t>N=64</a:t>
              </a:r>
            </a:p>
          </p:txBody>
        </p:sp>
        <p:sp>
          <p:nvSpPr>
            <p:cNvPr id="111" name="ZoneTexte 110">
              <a:extLst>
                <a:ext uri="{FF2B5EF4-FFF2-40B4-BE49-F238E27FC236}">
                  <a16:creationId xmlns:a16="http://schemas.microsoft.com/office/drawing/2014/main" id="{10544460-F2A8-4729-9B2A-0E550293C736}"/>
                </a:ext>
              </a:extLst>
            </p:cNvPr>
            <p:cNvSpPr txBox="1"/>
            <p:nvPr/>
          </p:nvSpPr>
          <p:spPr>
            <a:xfrm>
              <a:off x="10221163" y="4412288"/>
              <a:ext cx="2891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A9642"/>
                  </a:solidFill>
                  <a:effectLst/>
                  <a:uLnTx/>
                  <a:uFillTx/>
                  <a:latin typeface="Franklin Gothic Medium Cond" panose="020B0606030402020204" pitchFamily="34" charset="0"/>
                  <a:ea typeface="+mn-ea"/>
                  <a:cs typeface="+mn-cs"/>
                </a:rPr>
                <a:t>#14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A9642"/>
                  </a:solidFill>
                  <a:effectLst/>
                  <a:uLnTx/>
                  <a:uFillTx/>
                  <a:latin typeface="Franklin Gothic Medium Cond" panose="020B0606030402020204" pitchFamily="34" charset="0"/>
                  <a:ea typeface="+mn-ea"/>
                  <a:cs typeface="+mn-cs"/>
                </a:rPr>
                <a:t>N=81</a:t>
              </a:r>
            </a:p>
          </p:txBody>
        </p:sp>
        <p:sp>
          <p:nvSpPr>
            <p:cNvPr id="113" name="ZoneTexte 112">
              <a:extLst>
                <a:ext uri="{FF2B5EF4-FFF2-40B4-BE49-F238E27FC236}">
                  <a16:creationId xmlns:a16="http://schemas.microsoft.com/office/drawing/2014/main" id="{8C2754B8-12F9-4427-9D85-37A386F3853A}"/>
                </a:ext>
              </a:extLst>
            </p:cNvPr>
            <p:cNvSpPr txBox="1"/>
            <p:nvPr/>
          </p:nvSpPr>
          <p:spPr>
            <a:xfrm>
              <a:off x="10816870" y="4412288"/>
              <a:ext cx="3420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A9642"/>
                  </a:solidFill>
                  <a:effectLst/>
                  <a:uLnTx/>
                  <a:uFillTx/>
                  <a:latin typeface="Franklin Gothic Medium Cond" panose="020B0606030402020204" pitchFamily="34" charset="0"/>
                  <a:ea typeface="+mn-ea"/>
                  <a:cs typeface="+mn-cs"/>
                </a:rPr>
                <a:t>#15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A9642"/>
                  </a:solidFill>
                  <a:effectLst/>
                  <a:uLnTx/>
                  <a:uFillTx/>
                  <a:latin typeface="Franklin Gothic Medium Cond" panose="020B0606030402020204" pitchFamily="34" charset="0"/>
                  <a:ea typeface="+mn-ea"/>
                  <a:cs typeface="+mn-cs"/>
                </a:rPr>
                <a:t>N=157</a:t>
              </a:r>
            </a:p>
          </p:txBody>
        </p:sp>
        <p:sp>
          <p:nvSpPr>
            <p:cNvPr id="115" name="ZoneTexte 114">
              <a:extLst>
                <a:ext uri="{FF2B5EF4-FFF2-40B4-BE49-F238E27FC236}">
                  <a16:creationId xmlns:a16="http://schemas.microsoft.com/office/drawing/2014/main" id="{C5387191-50CA-4C9C-AB05-3B7D28548464}"/>
                </a:ext>
              </a:extLst>
            </p:cNvPr>
            <p:cNvSpPr txBox="1"/>
            <p:nvPr/>
          </p:nvSpPr>
          <p:spPr>
            <a:xfrm>
              <a:off x="11465482" y="4412288"/>
              <a:ext cx="2891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A9642"/>
                  </a:solidFill>
                  <a:effectLst/>
                  <a:uLnTx/>
                  <a:uFillTx/>
                  <a:latin typeface="Franklin Gothic Medium Cond" panose="020B0606030402020204" pitchFamily="34" charset="0"/>
                  <a:ea typeface="+mn-ea"/>
                  <a:cs typeface="+mn-cs"/>
                </a:rPr>
                <a:t>#16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A9642"/>
                  </a:solidFill>
                  <a:effectLst/>
                  <a:uLnTx/>
                  <a:uFillTx/>
                  <a:latin typeface="Franklin Gothic Medium Cond" panose="020B0606030402020204" pitchFamily="34" charset="0"/>
                  <a:ea typeface="+mn-ea"/>
                  <a:cs typeface="+mn-cs"/>
                </a:rPr>
                <a:t>N=73</a:t>
              </a:r>
            </a:p>
          </p:txBody>
        </p:sp>
      </p:grpSp>
      <p:sp>
        <p:nvSpPr>
          <p:cNvPr id="1924" name="Rectangle 55">
            <a:extLst>
              <a:ext uri="{FF2B5EF4-FFF2-40B4-BE49-F238E27FC236}">
                <a16:creationId xmlns:a16="http://schemas.microsoft.com/office/drawing/2014/main" id="{4463069E-BEBB-4A9E-B04F-F32AD3F9EE6F}"/>
              </a:ext>
            </a:extLst>
          </p:cNvPr>
          <p:cNvSpPr>
            <a:spLocks noChangeArrowheads="1"/>
          </p:cNvSpPr>
          <p:nvPr/>
        </p:nvSpPr>
        <p:spPr bwMode="auto">
          <a:xfrm>
            <a:off x="1938338" y="5911535"/>
            <a:ext cx="180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fr-FR" sz="7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0.00</a:t>
            </a:r>
            <a:endParaRPr kumimoji="0" lang="en-US" altLang="fr-FR" sz="28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25" name="Rectangle 57">
            <a:extLst>
              <a:ext uri="{FF2B5EF4-FFF2-40B4-BE49-F238E27FC236}">
                <a16:creationId xmlns:a16="http://schemas.microsoft.com/office/drawing/2014/main" id="{6A8E8108-4C13-4DCD-B76B-E41B17388674}"/>
              </a:ext>
            </a:extLst>
          </p:cNvPr>
          <p:cNvSpPr>
            <a:spLocks noChangeArrowheads="1"/>
          </p:cNvSpPr>
          <p:nvPr/>
        </p:nvSpPr>
        <p:spPr bwMode="auto">
          <a:xfrm>
            <a:off x="1938338" y="5608243"/>
            <a:ext cx="180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fr-FR" sz="7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0.25</a:t>
            </a:r>
            <a:endParaRPr kumimoji="0" lang="en-US" altLang="fr-FR" sz="28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26" name="Rectangle 59">
            <a:extLst>
              <a:ext uri="{FF2B5EF4-FFF2-40B4-BE49-F238E27FC236}">
                <a16:creationId xmlns:a16="http://schemas.microsoft.com/office/drawing/2014/main" id="{0AD8CBEE-0004-4431-ABF0-012657EDDB4E}"/>
              </a:ext>
            </a:extLst>
          </p:cNvPr>
          <p:cNvSpPr>
            <a:spLocks noChangeArrowheads="1"/>
          </p:cNvSpPr>
          <p:nvPr/>
        </p:nvSpPr>
        <p:spPr bwMode="auto">
          <a:xfrm>
            <a:off x="1938338" y="5304951"/>
            <a:ext cx="180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fr-FR" sz="7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0.50</a:t>
            </a:r>
            <a:endParaRPr kumimoji="0" lang="en-US" altLang="fr-FR" sz="28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27" name="Rectangle 61">
            <a:extLst>
              <a:ext uri="{FF2B5EF4-FFF2-40B4-BE49-F238E27FC236}">
                <a16:creationId xmlns:a16="http://schemas.microsoft.com/office/drawing/2014/main" id="{EAEBBBD1-F08B-4F78-9134-166FA4372CC4}"/>
              </a:ext>
            </a:extLst>
          </p:cNvPr>
          <p:cNvSpPr>
            <a:spLocks noChangeArrowheads="1"/>
          </p:cNvSpPr>
          <p:nvPr/>
        </p:nvSpPr>
        <p:spPr bwMode="auto">
          <a:xfrm>
            <a:off x="1938338" y="5001659"/>
            <a:ext cx="180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fr-FR" sz="7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0.75</a:t>
            </a:r>
            <a:endParaRPr kumimoji="0" lang="en-US" altLang="fr-FR" sz="28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28" name="Rectangle 63">
            <a:extLst>
              <a:ext uri="{FF2B5EF4-FFF2-40B4-BE49-F238E27FC236}">
                <a16:creationId xmlns:a16="http://schemas.microsoft.com/office/drawing/2014/main" id="{6D90D6C0-9393-4C4A-A446-E9D201DF85DF}"/>
              </a:ext>
            </a:extLst>
          </p:cNvPr>
          <p:cNvSpPr>
            <a:spLocks noChangeArrowheads="1"/>
          </p:cNvSpPr>
          <p:nvPr/>
        </p:nvSpPr>
        <p:spPr bwMode="auto">
          <a:xfrm>
            <a:off x="1938338" y="4698367"/>
            <a:ext cx="180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fr-FR" sz="7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1.00</a:t>
            </a:r>
            <a:endParaRPr kumimoji="0" lang="en-US" altLang="fr-FR" sz="28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930" name="Image 1929">
            <a:extLst>
              <a:ext uri="{FF2B5EF4-FFF2-40B4-BE49-F238E27FC236}">
                <a16:creationId xmlns:a16="http://schemas.microsoft.com/office/drawing/2014/main" id="{0617C83D-D727-4ED5-B360-38580FD92DCC}"/>
              </a:ext>
            </a:extLst>
          </p:cNvPr>
          <p:cNvPicPr>
            <a:picLocks noChangeAspect="1"/>
          </p:cNvPicPr>
          <p:nvPr/>
        </p:nvPicPr>
        <p:blipFill>
          <a:blip r:embed="rId3"/>
          <a:stretch>
            <a:fillRect/>
          </a:stretch>
        </p:blipFill>
        <p:spPr>
          <a:xfrm>
            <a:off x="2119313" y="4617636"/>
            <a:ext cx="10115955" cy="1449005"/>
          </a:xfrm>
          <a:prstGeom prst="rect">
            <a:avLst/>
          </a:prstGeom>
        </p:spPr>
      </p:pic>
      <p:sp>
        <p:nvSpPr>
          <p:cNvPr id="1932" name="Rectangle 63">
            <a:extLst>
              <a:ext uri="{FF2B5EF4-FFF2-40B4-BE49-F238E27FC236}">
                <a16:creationId xmlns:a16="http://schemas.microsoft.com/office/drawing/2014/main" id="{249AC4BF-85F7-4CB9-BE9F-ABA596C0D0B5}"/>
              </a:ext>
            </a:extLst>
          </p:cNvPr>
          <p:cNvSpPr>
            <a:spLocks noChangeArrowheads="1"/>
          </p:cNvSpPr>
          <p:nvPr/>
        </p:nvSpPr>
        <p:spPr bwMode="auto">
          <a:xfrm rot="16200000">
            <a:off x="1316936" y="5090782"/>
            <a:ext cx="92333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fr-FR" sz="9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Survival probability</a:t>
            </a:r>
            <a:endParaRPr kumimoji="0" lang="en-US" altLang="fr-FR" sz="3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33" name="Rectangle 63">
            <a:extLst>
              <a:ext uri="{FF2B5EF4-FFF2-40B4-BE49-F238E27FC236}">
                <a16:creationId xmlns:a16="http://schemas.microsoft.com/office/drawing/2014/main" id="{7120FDDC-B1D5-4ABB-A128-CEA9982289FF}"/>
              </a:ext>
            </a:extLst>
          </p:cNvPr>
          <p:cNvSpPr>
            <a:spLocks noChangeArrowheads="1"/>
          </p:cNvSpPr>
          <p:nvPr/>
        </p:nvSpPr>
        <p:spPr bwMode="auto">
          <a:xfrm>
            <a:off x="11465482" y="6102019"/>
            <a:ext cx="7005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fr-FR" sz="9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Time (months)</a:t>
            </a:r>
            <a:endParaRPr kumimoji="0" lang="en-US" altLang="fr-FR" sz="3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40" name="Rectangle 1939">
            <a:extLst>
              <a:ext uri="{FF2B5EF4-FFF2-40B4-BE49-F238E27FC236}">
                <a16:creationId xmlns:a16="http://schemas.microsoft.com/office/drawing/2014/main" id="{6C8748FC-8A9E-4E55-8EDD-EA201E3311CA}"/>
              </a:ext>
            </a:extLst>
          </p:cNvPr>
          <p:cNvSpPr/>
          <p:nvPr/>
        </p:nvSpPr>
        <p:spPr>
          <a:xfrm>
            <a:off x="1036626" y="1736689"/>
            <a:ext cx="11040831" cy="2612660"/>
          </a:xfrm>
          <a:prstGeom prst="rect">
            <a:avLst/>
          </a:prstGeom>
          <a:solidFill>
            <a:srgbClr val="14467B">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934" name="ZoneTexte 1933">
            <a:extLst>
              <a:ext uri="{FF2B5EF4-FFF2-40B4-BE49-F238E27FC236}">
                <a16:creationId xmlns:a16="http://schemas.microsoft.com/office/drawing/2014/main" id="{0948538E-6DB8-49C8-A3E8-4F99B07FB082}"/>
              </a:ext>
            </a:extLst>
          </p:cNvPr>
          <p:cNvSpPr txBox="1"/>
          <p:nvPr/>
        </p:nvSpPr>
        <p:spPr>
          <a:xfrm>
            <a:off x="6845084" y="1639516"/>
            <a:ext cx="2255815" cy="682682"/>
          </a:xfrm>
          <a:prstGeom prst="rect">
            <a:avLst/>
          </a:prstGeom>
          <a:solidFill>
            <a:srgbClr val="1D58AF">
              <a:alpha val="80000"/>
            </a:srgbClr>
          </a:solidFill>
        </p:spPr>
        <p:txBody>
          <a:bodyPr wrap="square" lIns="36000" tIns="18000" rIns="36000" bIns="18000" rtlCol="0">
            <a:spAutoFit/>
          </a:bodyPr>
          <a:lstStyle>
            <a:defPPr>
              <a:defRPr lang="en-US"/>
            </a:defPPr>
            <a:lvl1pPr>
              <a:defRPr sz="1100" b="1">
                <a:solidFill>
                  <a:schemeClr val="bg1"/>
                </a:solidFill>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M0: </a:t>
            </a:r>
            <a:r>
              <a:rPr kumimoji="0" lang="en-US" sz="105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Colorectal, Upper digestive, Urinary tract, Prostate/Breast, Lung,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M1: </a:t>
            </a:r>
            <a:r>
              <a:rPr kumimoji="0" lang="en-US" sz="105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Colorectal, Breast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Lymphoma/Myeloma, Head and Neck</a:t>
            </a:r>
          </a:p>
        </p:txBody>
      </p:sp>
      <p:sp>
        <p:nvSpPr>
          <p:cNvPr id="1935" name="ZoneTexte 1934">
            <a:extLst>
              <a:ext uri="{FF2B5EF4-FFF2-40B4-BE49-F238E27FC236}">
                <a16:creationId xmlns:a16="http://schemas.microsoft.com/office/drawing/2014/main" id="{29584D1F-5E98-493C-9A38-9F33E310F3BE}"/>
              </a:ext>
            </a:extLst>
          </p:cNvPr>
          <p:cNvSpPr txBox="1"/>
          <p:nvPr/>
        </p:nvSpPr>
        <p:spPr>
          <a:xfrm>
            <a:off x="9694811" y="1641974"/>
            <a:ext cx="2520280" cy="682682"/>
          </a:xfrm>
          <a:prstGeom prst="rect">
            <a:avLst/>
          </a:prstGeom>
          <a:solidFill>
            <a:srgbClr val="1D58AF">
              <a:alpha val="80000"/>
            </a:srgbClr>
          </a:solidFill>
        </p:spPr>
        <p:txBody>
          <a:bodyPr wrap="square" lIns="36000" tIns="18000" rIns="36000" bIns="18000" rtlCol="0">
            <a:spAutoFit/>
          </a:bodyPr>
          <a:lstStyle>
            <a:defPPr>
              <a:defRPr lang="en-US"/>
            </a:defPPr>
            <a:lvl1pPr>
              <a:defRPr sz="1100" b="1">
                <a:solidFill>
                  <a:schemeClr val="bg1"/>
                </a:solidFill>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M0: </a:t>
            </a:r>
            <a:r>
              <a:rPr kumimoji="0" lang="en-US" sz="105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Pancreas/Liver, Skin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M1: </a:t>
            </a:r>
            <a:r>
              <a:rPr kumimoji="0" lang="en-US" sz="105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Upper digestive, Pancreas/Liver, Urinary tract, Prostate, Lung, Skin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Unknown primary origin</a:t>
            </a:r>
          </a:p>
        </p:txBody>
      </p:sp>
      <p:sp>
        <p:nvSpPr>
          <p:cNvPr id="1936" name="ZoneTexte 1935">
            <a:extLst>
              <a:ext uri="{FF2B5EF4-FFF2-40B4-BE49-F238E27FC236}">
                <a16:creationId xmlns:a16="http://schemas.microsoft.com/office/drawing/2014/main" id="{E84F4C91-0DE6-414D-A736-73F044A24BB6}"/>
              </a:ext>
            </a:extLst>
          </p:cNvPr>
          <p:cNvSpPr txBox="1"/>
          <p:nvPr/>
        </p:nvSpPr>
        <p:spPr>
          <a:xfrm>
            <a:off x="1999313" y="1627828"/>
            <a:ext cx="1836900" cy="674988"/>
          </a:xfrm>
          <a:prstGeom prst="rect">
            <a:avLst/>
          </a:prstGeom>
          <a:solidFill>
            <a:srgbClr val="1D58AF">
              <a:alpha val="80000"/>
            </a:srgbClr>
          </a:solidFill>
        </p:spPr>
        <p:txBody>
          <a:bodyPr wrap="square" lIns="36000" tIns="18000" rIns="36000" bIns="18000" rtlCol="0">
            <a:spAutoFit/>
          </a:bodyPr>
          <a:lstStyle>
            <a:defPPr>
              <a:defRPr lang="en-US"/>
            </a:defPPr>
            <a:lvl1pPr>
              <a:defRPr sz="1100">
                <a:solidFill>
                  <a:schemeClr val="bg1"/>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M0: </a:t>
            </a:r>
            <a:r>
              <a:rPr kumimoji="0" lang="en-US" sz="90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Colorectal, Urinary tract, Prostate/Breast, Skin</a:t>
            </a:r>
            <a:endParaRPr kumimoji="0" lang="en-US" sz="105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M1: </a:t>
            </a:r>
            <a:r>
              <a:rPr kumimoji="0" lang="en-US" sz="105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Breast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Lymphoma/Myeloma</a:t>
            </a:r>
          </a:p>
        </p:txBody>
      </p:sp>
      <p:sp>
        <p:nvSpPr>
          <p:cNvPr id="1937" name="ZoneTexte 1936">
            <a:extLst>
              <a:ext uri="{FF2B5EF4-FFF2-40B4-BE49-F238E27FC236}">
                <a16:creationId xmlns:a16="http://schemas.microsoft.com/office/drawing/2014/main" id="{D1724434-C598-4454-87CF-7C101DDA8837}"/>
              </a:ext>
            </a:extLst>
          </p:cNvPr>
          <p:cNvSpPr txBox="1"/>
          <p:nvPr/>
        </p:nvSpPr>
        <p:spPr>
          <a:xfrm>
            <a:off x="4335635" y="1641974"/>
            <a:ext cx="2378326" cy="682682"/>
          </a:xfrm>
          <a:prstGeom prst="rect">
            <a:avLst/>
          </a:prstGeom>
          <a:solidFill>
            <a:srgbClr val="1D58AF">
              <a:alpha val="80000"/>
            </a:srgbClr>
          </a:solidFill>
        </p:spPr>
        <p:txBody>
          <a:bodyPr wrap="square" lIns="36000" tIns="18000" rIns="36000" bIns="18000" rtlCol="0">
            <a:spAutoFit/>
          </a:bodyPr>
          <a:lstStyle>
            <a:defPPr>
              <a:defRPr lang="en-US"/>
            </a:defPPr>
            <a:lvl1pPr>
              <a:defRPr sz="1100" b="1">
                <a:solidFill>
                  <a:schemeClr val="bg1"/>
                </a:solidFill>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M0: </a:t>
            </a:r>
            <a:r>
              <a:rPr kumimoji="0" lang="en-US" sz="105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Upper digestive, Pancreas/Liver, Lung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M1: </a:t>
            </a:r>
            <a:r>
              <a:rPr kumimoji="0" lang="en-US" sz="105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Colorectal, Upper digestive, Pancreas/Liver, Urinary tract, Prostate, Skin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Unknown origin, Head and neck</a:t>
            </a:r>
          </a:p>
        </p:txBody>
      </p:sp>
      <p:sp>
        <p:nvSpPr>
          <p:cNvPr id="1939" name="ZoneTexte 1938">
            <a:extLst>
              <a:ext uri="{FF2B5EF4-FFF2-40B4-BE49-F238E27FC236}">
                <a16:creationId xmlns:a16="http://schemas.microsoft.com/office/drawing/2014/main" id="{30C06419-CCBD-486F-979D-19636965900F}"/>
              </a:ext>
            </a:extLst>
          </p:cNvPr>
          <p:cNvSpPr txBox="1"/>
          <p:nvPr/>
        </p:nvSpPr>
        <p:spPr>
          <a:xfrm>
            <a:off x="5882350" y="2563419"/>
            <a:ext cx="2255815" cy="451850"/>
          </a:xfrm>
          <a:prstGeom prst="rect">
            <a:avLst/>
          </a:prstGeom>
          <a:solidFill>
            <a:srgbClr val="1D58AF">
              <a:alpha val="80000"/>
            </a:srgbClr>
          </a:solidFill>
        </p:spPr>
        <p:txBody>
          <a:bodyPr wrap="square" lIns="36000" tIns="18000" rIns="36000" bIns="18000" rtlCol="0">
            <a:spAutoFit/>
          </a:bodyPr>
          <a:lstStyle>
            <a:defPPr>
              <a:defRPr lang="en-US"/>
            </a:defPPr>
            <a:lvl1pPr>
              <a:defRPr sz="1100" b="1">
                <a:solidFill>
                  <a:schemeClr val="bg1"/>
                </a:solidFill>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M0: </a:t>
            </a:r>
            <a:r>
              <a:rPr kumimoji="0" lang="en-US" sz="90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Colorectal, Upper digestive, Urinary tract, Lung,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M1: </a:t>
            </a:r>
            <a:r>
              <a:rPr kumimoji="0" lang="en-US" sz="90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Colorectal, Breast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Lymphoma/Myeloma, Head and Neck</a:t>
            </a:r>
          </a:p>
        </p:txBody>
      </p:sp>
      <p:sp>
        <p:nvSpPr>
          <p:cNvPr id="1941" name="Rectangle 1940">
            <a:extLst>
              <a:ext uri="{FF2B5EF4-FFF2-40B4-BE49-F238E27FC236}">
                <a16:creationId xmlns:a16="http://schemas.microsoft.com/office/drawing/2014/main" id="{1F3E2650-18C7-4223-B6F2-21FFA34E465C}"/>
              </a:ext>
            </a:extLst>
          </p:cNvPr>
          <p:cNvSpPr/>
          <p:nvPr/>
        </p:nvSpPr>
        <p:spPr>
          <a:xfrm>
            <a:off x="4723615" y="104902"/>
            <a:ext cx="3904455" cy="778527"/>
          </a:xfrm>
          <a:prstGeom prst="rect">
            <a:avLst/>
          </a:prstGeom>
          <a:solidFill>
            <a:srgbClr val="14467B">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4" name="ZoneTexte 63">
            <a:extLst>
              <a:ext uri="{FF2B5EF4-FFF2-40B4-BE49-F238E27FC236}">
                <a16:creationId xmlns:a16="http://schemas.microsoft.com/office/drawing/2014/main" id="{D790DC39-B95B-4A50-B0BB-88F5D71D87FE}"/>
              </a:ext>
            </a:extLst>
          </p:cNvPr>
          <p:cNvSpPr txBox="1"/>
          <p:nvPr/>
        </p:nvSpPr>
        <p:spPr>
          <a:xfrm>
            <a:off x="7514355" y="2385162"/>
            <a:ext cx="622534" cy="174851"/>
          </a:xfrm>
          <a:prstGeom prst="rect">
            <a:avLst/>
          </a:prstGeom>
          <a:solidFill>
            <a:schemeClr val="tx1">
              <a:lumMod val="60000"/>
              <a:lumOff val="40000"/>
              <a:alpha val="80000"/>
            </a:schemeClr>
          </a:solid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Franklin Gothic Medium Cond" panose="020B0606030402020204" pitchFamily="34" charset="0"/>
                <a:ea typeface="+mn-ea"/>
                <a:cs typeface="+mn-cs"/>
              </a:rPr>
              <a:t>Subgroup #5</a:t>
            </a:r>
          </a:p>
        </p:txBody>
      </p:sp>
      <p:sp>
        <p:nvSpPr>
          <p:cNvPr id="10" name="Espace réservé du texte 2">
            <a:extLst>
              <a:ext uri="{FF2B5EF4-FFF2-40B4-BE49-F238E27FC236}">
                <a16:creationId xmlns:a16="http://schemas.microsoft.com/office/drawing/2014/main" id="{7BD8C27F-BE77-438C-8971-98F9C0E8A905}"/>
              </a:ext>
            </a:extLst>
          </p:cNvPr>
          <p:cNvSpPr txBox="1">
            <a:spLocks/>
          </p:cNvSpPr>
          <p:nvPr/>
        </p:nvSpPr>
        <p:spPr>
          <a:xfrm>
            <a:off x="83276" y="559275"/>
            <a:ext cx="1878413" cy="565840"/>
          </a:xfrm>
          <a:prstGeom prst="rect">
            <a:avLst/>
          </a:prstGeom>
          <a:solidFill>
            <a:srgbClr val="71438D"/>
          </a:solidFill>
        </p:spPr>
        <p:txBody>
          <a:bodyPr/>
          <a:lstStyle>
            <a:defPPr>
              <a:defRPr lang="en-US"/>
            </a:defPPr>
            <a:lvl1pPr indent="0">
              <a:lnSpc>
                <a:spcPct val="90000"/>
              </a:lnSpc>
              <a:spcBef>
                <a:spcPts val="1000"/>
              </a:spcBef>
              <a:buFont typeface="Arial"/>
              <a:buNone/>
              <a:defRPr sz="1600" b="1">
                <a:solidFill>
                  <a:schemeClr val="bg1"/>
                </a:solidFill>
                <a:latin typeface="Century Gothic" panose="020B0502020202020204" pitchFamily="34" charset="0"/>
                <a:cs typeface="Calibri"/>
              </a:defRPr>
            </a:lvl1pPr>
            <a:lvl2pPr marL="685800" indent="-228600">
              <a:lnSpc>
                <a:spcPct val="90000"/>
              </a:lnSpc>
              <a:spcBef>
                <a:spcPts val="500"/>
              </a:spcBef>
              <a:buFont typeface="Arial"/>
              <a:buChar char="•"/>
              <a:defRPr sz="2400">
                <a:solidFill>
                  <a:schemeClr val="bg1"/>
                </a:solidFill>
                <a:latin typeface="Calibri"/>
                <a:cs typeface="Calibri"/>
              </a:defRPr>
            </a:lvl2pPr>
            <a:lvl3pPr marL="1143000" indent="-228600">
              <a:lnSpc>
                <a:spcPct val="90000"/>
              </a:lnSpc>
              <a:spcBef>
                <a:spcPts val="500"/>
              </a:spcBef>
              <a:buFont typeface="Arial"/>
              <a:buChar char="•"/>
              <a:defRPr sz="2000">
                <a:solidFill>
                  <a:schemeClr val="bg1"/>
                </a:solidFill>
                <a:latin typeface="Calibri"/>
                <a:cs typeface="Calibri"/>
              </a:defRPr>
            </a:lvl3pPr>
            <a:lvl4pPr marL="1600200" indent="-228600">
              <a:lnSpc>
                <a:spcPct val="90000"/>
              </a:lnSpc>
              <a:spcBef>
                <a:spcPts val="500"/>
              </a:spcBef>
              <a:buFont typeface="Arial"/>
              <a:buChar char="•"/>
              <a:defRPr>
                <a:solidFill>
                  <a:schemeClr val="bg1"/>
                </a:solidFill>
                <a:latin typeface="Calibri"/>
                <a:cs typeface="Calibri"/>
              </a:defRPr>
            </a:lvl4pPr>
            <a:lvl5pPr marL="2057400" indent="-228600">
              <a:lnSpc>
                <a:spcPct val="90000"/>
              </a:lnSpc>
              <a:spcBef>
                <a:spcPts val="500"/>
              </a:spcBef>
              <a:buFont typeface="Arial"/>
              <a:buChar char="•"/>
              <a:defRPr>
                <a:solidFill>
                  <a:schemeClr val="bg1"/>
                </a:solidFill>
                <a:latin typeface="Calibri"/>
                <a:cs typeface="Calibri"/>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Calibri"/>
              </a:rPr>
              <a:t>1-year Overall survival</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4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Calibri"/>
              </a:rPr>
              <a:t>Single Decision Tree</a:t>
            </a:r>
          </a:p>
        </p:txBody>
      </p:sp>
      <p:sp>
        <p:nvSpPr>
          <p:cNvPr id="11" name="Espace réservé du texte 2">
            <a:extLst>
              <a:ext uri="{FF2B5EF4-FFF2-40B4-BE49-F238E27FC236}">
                <a16:creationId xmlns:a16="http://schemas.microsoft.com/office/drawing/2014/main" id="{2B4D6144-8D88-475F-B49C-B7889BF55AD9}"/>
              </a:ext>
            </a:extLst>
          </p:cNvPr>
          <p:cNvSpPr txBox="1">
            <a:spLocks/>
          </p:cNvSpPr>
          <p:nvPr/>
        </p:nvSpPr>
        <p:spPr>
          <a:xfrm>
            <a:off x="10675741" y="133506"/>
            <a:ext cx="1429667" cy="659008"/>
          </a:xfrm>
          <a:prstGeom prst="rect">
            <a:avLst/>
          </a:prstGeom>
          <a:solidFill>
            <a:schemeClr val="tx1">
              <a:lumMod val="50000"/>
            </a:schemeClr>
          </a:solidFill>
        </p:spPr>
        <p:txBody>
          <a:bodyPr/>
          <a:lstStyle>
            <a:defPPr>
              <a:defRPr lang="en-US"/>
            </a:defPPr>
            <a:lvl1pPr marL="0" indent="0" defTabSz="914400" eaLnBrk="1" latinLnBrk="0" hangingPunct="1">
              <a:lnSpc>
                <a:spcPct val="100000"/>
              </a:lnSpc>
              <a:spcBef>
                <a:spcPts val="0"/>
              </a:spcBef>
              <a:buFont typeface="Arial"/>
              <a:buNone/>
              <a:defRPr sz="1800" b="1">
                <a:solidFill>
                  <a:schemeClr val="bg1"/>
                </a:solidFill>
                <a:latin typeface="Franklin Gothic Book" panose="020B0503020102020204" pitchFamily="34" charset="0"/>
                <a:ea typeface="+mn-ea"/>
                <a:cs typeface="Calibri"/>
              </a:defRPr>
            </a:lvl1pPr>
            <a:lvl2pPr marL="685800" indent="-228600" defTabSz="914400" eaLnBrk="1" latinLnBrk="0" hangingPunct="1">
              <a:lnSpc>
                <a:spcPct val="90000"/>
              </a:lnSpc>
              <a:spcBef>
                <a:spcPts val="500"/>
              </a:spcBef>
              <a:buFont typeface="Arial"/>
              <a:buChar char="•"/>
              <a:defRPr>
                <a:solidFill>
                  <a:schemeClr val="bg1"/>
                </a:solidFill>
                <a:latin typeface="Calibri"/>
                <a:ea typeface="+mn-ea"/>
                <a:cs typeface="Calibri"/>
              </a:defRPr>
            </a:lvl2pPr>
            <a:lvl3pPr marL="1143000" indent="-228600" defTabSz="914400" eaLnBrk="1" latinLnBrk="0" hangingPunct="1">
              <a:lnSpc>
                <a:spcPct val="90000"/>
              </a:lnSpc>
              <a:spcBef>
                <a:spcPts val="500"/>
              </a:spcBef>
              <a:buFont typeface="Arial"/>
              <a:buChar char="•"/>
              <a:defRPr sz="2000">
                <a:solidFill>
                  <a:schemeClr val="bg1"/>
                </a:solidFill>
                <a:latin typeface="Calibri"/>
                <a:ea typeface="+mn-ea"/>
                <a:cs typeface="Calibri"/>
              </a:defRPr>
            </a:lvl3pPr>
            <a:lvl4pPr marL="1600200" indent="-228600" defTabSz="914400" eaLnBrk="1" latinLnBrk="0" hangingPunct="1">
              <a:lnSpc>
                <a:spcPct val="90000"/>
              </a:lnSpc>
              <a:spcBef>
                <a:spcPts val="500"/>
              </a:spcBef>
              <a:buFont typeface="Arial"/>
              <a:buChar char="•"/>
              <a:defRPr sz="1800">
                <a:solidFill>
                  <a:schemeClr val="bg1"/>
                </a:solidFill>
                <a:latin typeface="Calibri"/>
                <a:ea typeface="+mn-ea"/>
                <a:cs typeface="Calibri"/>
              </a:defRPr>
            </a:lvl4pPr>
            <a:lvl5pPr marL="2057400" indent="-228600" defTabSz="914400" eaLnBrk="1" latinLnBrk="0" hangingPunct="1">
              <a:lnSpc>
                <a:spcPct val="90000"/>
              </a:lnSpc>
              <a:spcBef>
                <a:spcPts val="500"/>
              </a:spcBef>
              <a:buFont typeface="Arial"/>
              <a:buChar char="•"/>
              <a:defRPr sz="1800">
                <a:solidFill>
                  <a:schemeClr val="bg1"/>
                </a:solidFill>
                <a:latin typeface="Calibri"/>
                <a:ea typeface="+mn-ea"/>
                <a:cs typeface="Calibri"/>
              </a:defRPr>
            </a:lvl5pPr>
            <a:lvl6pPr marL="2514600" indent="-228600">
              <a:lnSpc>
                <a:spcPct val="90000"/>
              </a:lnSpc>
              <a:spcBef>
                <a:spcPts val="500"/>
              </a:spcBef>
              <a:buFont typeface="Arial"/>
              <a:buChar char="•"/>
              <a:defRPr sz="1800">
                <a:latin typeface="+mn-lt"/>
                <a:ea typeface="+mn-ea"/>
              </a:defRPr>
            </a:lvl6pPr>
            <a:lvl7pPr marL="2971800" indent="-228600">
              <a:lnSpc>
                <a:spcPct val="90000"/>
              </a:lnSpc>
              <a:spcBef>
                <a:spcPts val="500"/>
              </a:spcBef>
              <a:buFont typeface="Arial"/>
              <a:buChar char="•"/>
              <a:defRPr sz="1800">
                <a:latin typeface="+mn-lt"/>
                <a:ea typeface="+mn-ea"/>
              </a:defRPr>
            </a:lvl7pPr>
            <a:lvl8pPr marL="3429000" indent="-228600">
              <a:lnSpc>
                <a:spcPct val="90000"/>
              </a:lnSpc>
              <a:spcBef>
                <a:spcPts val="500"/>
              </a:spcBef>
              <a:buFont typeface="Arial"/>
              <a:buChar char="•"/>
              <a:defRPr sz="1800">
                <a:latin typeface="+mn-lt"/>
                <a:ea typeface="+mn-ea"/>
              </a:defRPr>
            </a:lvl8pPr>
            <a:lvl9pPr marL="3886200" indent="-228600">
              <a:lnSpc>
                <a:spcPct val="90000"/>
              </a:lnSpc>
              <a:spcBef>
                <a:spcPts val="500"/>
              </a:spcBef>
              <a:buFont typeface="Arial"/>
              <a:buChar char="•"/>
              <a:defRPr sz="1800">
                <a:latin typeface="+mn-lt"/>
                <a:ea typeface="+mn-ea"/>
              </a:defRPr>
            </a:lvl9pPr>
          </a:lstStyle>
          <a:p>
            <a:pPr algn="ctr" fontAlgn="base">
              <a:spcAft>
                <a:spcPct val="0"/>
              </a:spcAft>
            </a:pPr>
            <a:r>
              <a:rPr lang="en-US" sz="1600" dirty="0">
                <a:solidFill>
                  <a:prstClr val="white"/>
                </a:solidFill>
                <a:latin typeface="Franklin Gothic Demi" panose="020B0703020102020204" pitchFamily="34" charset="0"/>
              </a:rPr>
              <a:t>Supervised approaches</a:t>
            </a:r>
          </a:p>
        </p:txBody>
      </p:sp>
      <p:sp>
        <p:nvSpPr>
          <p:cNvPr id="12" name="Titre 1">
            <a:extLst>
              <a:ext uri="{FF2B5EF4-FFF2-40B4-BE49-F238E27FC236}">
                <a16:creationId xmlns:a16="http://schemas.microsoft.com/office/drawing/2014/main" id="{3ECA505B-0698-4745-A9F0-586E4327C04E}"/>
              </a:ext>
            </a:extLst>
          </p:cNvPr>
          <p:cNvSpPr txBox="1">
            <a:spLocks/>
          </p:cNvSpPr>
          <p:nvPr/>
        </p:nvSpPr>
        <p:spPr bwMode="auto">
          <a:xfrm>
            <a:off x="68621" y="54638"/>
            <a:ext cx="8124825" cy="523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lang="fr-FR" sz="2800" kern="1200" dirty="0">
                <a:solidFill>
                  <a:schemeClr val="bg1"/>
                </a:solidFill>
                <a:latin typeface="Avenir 35 Light" pitchFamily="20" charset="0"/>
                <a:ea typeface="ヒラギノ角ゴ Pro W3" pitchFamily="114" charset="-128"/>
                <a:cs typeface="ヒラギノ角ゴ Pro W3" charset="0"/>
              </a:defRPr>
            </a:lvl1pPr>
            <a:lvl2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2pPr>
            <a:lvl3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3pPr>
            <a:lvl4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4pPr>
            <a:lvl5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altLang="fr-FR" sz="2400" dirty="0" err="1">
                <a:solidFill>
                  <a:prstClr val="white"/>
                </a:solidFill>
                <a:latin typeface="Franklin Gothic Demi Cond" panose="020B0706030402020204" pitchFamily="34" charset="0"/>
                <a:ea typeface="ヒラギノ角ゴ Pro W3" charset="-128"/>
              </a:rPr>
              <a:t>Results</a:t>
            </a:r>
            <a:r>
              <a:rPr lang="fr-FR" altLang="fr-FR" sz="2400" dirty="0">
                <a:solidFill>
                  <a:prstClr val="white"/>
                </a:solidFill>
                <a:latin typeface="Franklin Gothic Demi Cond" panose="020B0706030402020204" pitchFamily="34" charset="0"/>
                <a:ea typeface="ヒラギノ角ゴ Pro W3" charset="-128"/>
              </a:rPr>
              <a:t> </a:t>
            </a:r>
            <a:r>
              <a:rPr lang="fr-FR" altLang="fr-FR" sz="1600" i="1" dirty="0" err="1">
                <a:solidFill>
                  <a:prstClr val="white"/>
                </a:solidFill>
                <a:latin typeface="Franklin Gothic Book" panose="020B0503020102020204" pitchFamily="34" charset="0"/>
                <a:ea typeface="ヒラギノ角ゴ Pro W3" charset="-128"/>
              </a:rPr>
              <a:t>Predicting</a:t>
            </a:r>
            <a:r>
              <a:rPr lang="fr-FR" altLang="fr-FR" sz="1600" i="1" dirty="0">
                <a:solidFill>
                  <a:prstClr val="white"/>
                </a:solidFill>
                <a:latin typeface="Franklin Gothic Book" panose="020B0503020102020204" pitchFamily="34" charset="0"/>
                <a:ea typeface="ヒラギノ角ゴ Pro W3" charset="-128"/>
              </a:rPr>
              <a:t> </a:t>
            </a:r>
            <a:r>
              <a:rPr lang="fr-FR" altLang="fr-FR" sz="1600" i="1" dirty="0" err="1">
                <a:solidFill>
                  <a:prstClr val="white"/>
                </a:solidFill>
                <a:latin typeface="Franklin Gothic Book" panose="020B0503020102020204" pitchFamily="34" charset="0"/>
                <a:ea typeface="ヒラギノ角ゴ Pro W3" charset="-128"/>
              </a:rPr>
              <a:t>survival</a:t>
            </a:r>
            <a:r>
              <a:rPr lang="fr-FR" altLang="fr-FR" sz="1600" i="1" dirty="0">
                <a:solidFill>
                  <a:prstClr val="white"/>
                </a:solidFill>
                <a:latin typeface="Franklin Gothic Book" panose="020B0503020102020204" pitchFamily="34" charset="0"/>
                <a:ea typeface="ヒラギノ角ゴ Pro W3" charset="-128"/>
              </a:rPr>
              <a:t> in </a:t>
            </a:r>
            <a:r>
              <a:rPr lang="fr-FR" altLang="fr-FR" sz="1600" i="1" dirty="0" err="1">
                <a:solidFill>
                  <a:prstClr val="white"/>
                </a:solidFill>
                <a:latin typeface="Franklin Gothic Book" panose="020B0503020102020204" pitchFamily="34" charset="0"/>
                <a:ea typeface="ヒラギノ角ゴ Pro W3" charset="-128"/>
              </a:rPr>
              <a:t>older</a:t>
            </a:r>
            <a:r>
              <a:rPr lang="fr-FR" altLang="fr-FR" sz="1600" i="1" dirty="0">
                <a:solidFill>
                  <a:prstClr val="white"/>
                </a:solidFill>
                <a:latin typeface="Franklin Gothic Book" panose="020B0503020102020204" pitchFamily="34" charset="0"/>
                <a:ea typeface="ヒラギノ角ゴ Pro W3" charset="-128"/>
              </a:rPr>
              <a:t> patients with cancer</a:t>
            </a:r>
          </a:p>
        </p:txBody>
      </p:sp>
    </p:spTree>
    <p:extLst>
      <p:ext uri="{BB962C8B-B14F-4D97-AF65-F5344CB8AC3E}">
        <p14:creationId xmlns:p14="http://schemas.microsoft.com/office/powerpoint/2010/main" val="392329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36"/>
                                        </p:tgtEl>
                                        <p:attrNameLst>
                                          <p:attrName>style.visibility</p:attrName>
                                        </p:attrNameLst>
                                      </p:cBhvr>
                                      <p:to>
                                        <p:strVal val="visible"/>
                                      </p:to>
                                    </p:set>
                                    <p:animEffect transition="in" filter="fade">
                                      <p:cBhvr>
                                        <p:cTn id="7" dur="500"/>
                                        <p:tgtEl>
                                          <p:spTgt spid="19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37"/>
                                        </p:tgtEl>
                                        <p:attrNameLst>
                                          <p:attrName>style.visibility</p:attrName>
                                        </p:attrNameLst>
                                      </p:cBhvr>
                                      <p:to>
                                        <p:strVal val="visible"/>
                                      </p:to>
                                    </p:set>
                                    <p:animEffect transition="in" filter="fade">
                                      <p:cBhvr>
                                        <p:cTn id="10" dur="500"/>
                                        <p:tgtEl>
                                          <p:spTgt spid="19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34"/>
                                        </p:tgtEl>
                                        <p:attrNameLst>
                                          <p:attrName>style.visibility</p:attrName>
                                        </p:attrNameLst>
                                      </p:cBhvr>
                                      <p:to>
                                        <p:strVal val="visible"/>
                                      </p:to>
                                    </p:set>
                                    <p:animEffect transition="in" filter="fade">
                                      <p:cBhvr>
                                        <p:cTn id="15" dur="500"/>
                                        <p:tgtEl>
                                          <p:spTgt spid="19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35"/>
                                        </p:tgtEl>
                                        <p:attrNameLst>
                                          <p:attrName>style.visibility</p:attrName>
                                        </p:attrNameLst>
                                      </p:cBhvr>
                                      <p:to>
                                        <p:strVal val="visible"/>
                                      </p:to>
                                    </p:set>
                                    <p:animEffect transition="in" filter="fade">
                                      <p:cBhvr>
                                        <p:cTn id="18" dur="500"/>
                                        <p:tgtEl>
                                          <p:spTgt spid="19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39"/>
                                        </p:tgtEl>
                                        <p:attrNameLst>
                                          <p:attrName>style.visibility</p:attrName>
                                        </p:attrNameLst>
                                      </p:cBhvr>
                                      <p:to>
                                        <p:strVal val="visible"/>
                                      </p:to>
                                    </p:set>
                                    <p:animEffect transition="in" filter="fade">
                                      <p:cBhvr>
                                        <p:cTn id="23" dur="500"/>
                                        <p:tgtEl>
                                          <p:spTgt spid="1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4" grpId="0" animBg="1"/>
      <p:bldP spid="1935" grpId="0" animBg="1"/>
      <p:bldP spid="1936" grpId="0" animBg="1"/>
      <p:bldP spid="1937" grpId="0" animBg="1"/>
      <p:bldP spid="19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1653518" y="6366111"/>
            <a:ext cx="38348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1" i="0" u="none" strike="noStrike" kern="1200" cap="none" spc="0" normalizeH="0" baseline="0" noProof="0" smtClean="0">
                <a:ln>
                  <a:noFill/>
                </a:ln>
                <a:solidFill>
                  <a:srgbClr val="113468">
                    <a:tint val="75000"/>
                  </a:srgbClr>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dirty="0">
              <a:ln>
                <a:noFill/>
              </a:ln>
              <a:solidFill>
                <a:srgbClr val="113468">
                  <a:tint val="75000"/>
                </a:srgbClr>
              </a:solidFill>
              <a:effectLst/>
              <a:uLnTx/>
              <a:uFillTx/>
              <a:latin typeface="Calibri"/>
              <a:ea typeface="+mn-ea"/>
              <a:cs typeface="Calibri"/>
            </a:endParaRPr>
          </a:p>
        </p:txBody>
      </p:sp>
      <p:sp>
        <p:nvSpPr>
          <p:cNvPr id="6" name="TextBox 5">
            <a:extLst>
              <a:ext uri="{FF2B5EF4-FFF2-40B4-BE49-F238E27FC236}">
                <a16:creationId xmlns:a16="http://schemas.microsoft.com/office/drawing/2014/main" id="{07E695D4-AFB7-462C-AE27-721BA5BA5F13}"/>
              </a:ext>
            </a:extLst>
          </p:cNvPr>
          <p:cNvSpPr txBox="1"/>
          <p:nvPr/>
        </p:nvSpPr>
        <p:spPr>
          <a:xfrm>
            <a:off x="5724008" y="6485401"/>
            <a:ext cx="261787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457C"/>
                </a:solidFill>
                <a:effectLst/>
                <a:uLnTx/>
                <a:uFillTx/>
                <a:latin typeface="Calibri"/>
                <a:ea typeface="+mn-ea"/>
                <a:cs typeface="Calibri"/>
              </a:rPr>
              <a:t>Etienne Audureau</a:t>
            </a:r>
          </a:p>
        </p:txBody>
      </p:sp>
      <p:grpSp>
        <p:nvGrpSpPr>
          <p:cNvPr id="117" name="Groupe 116">
            <a:extLst>
              <a:ext uri="{FF2B5EF4-FFF2-40B4-BE49-F238E27FC236}">
                <a16:creationId xmlns:a16="http://schemas.microsoft.com/office/drawing/2014/main" id="{BAEA81E9-4C0F-4D71-8672-16211A7730EE}"/>
              </a:ext>
            </a:extLst>
          </p:cNvPr>
          <p:cNvGrpSpPr/>
          <p:nvPr/>
        </p:nvGrpSpPr>
        <p:grpSpPr>
          <a:xfrm>
            <a:off x="2293620" y="439424"/>
            <a:ext cx="9321859" cy="4144309"/>
            <a:chOff x="2293620" y="670003"/>
            <a:chExt cx="9321859" cy="4144309"/>
          </a:xfrm>
        </p:grpSpPr>
        <p:cxnSp>
          <p:nvCxnSpPr>
            <p:cNvPr id="3" name="Connecteur droit 2">
              <a:extLst>
                <a:ext uri="{FF2B5EF4-FFF2-40B4-BE49-F238E27FC236}">
                  <a16:creationId xmlns:a16="http://schemas.microsoft.com/office/drawing/2014/main" id="{24F505BB-2A5D-44CE-9628-47D165B6F477}"/>
                </a:ext>
              </a:extLst>
            </p:cNvPr>
            <p:cNvCxnSpPr>
              <a:stCxn id="14" idx="3"/>
            </p:cNvCxnSpPr>
            <p:nvPr/>
          </p:nvCxnSpPr>
          <p:spPr>
            <a:xfrm flipH="1">
              <a:off x="4337410" y="670003"/>
              <a:ext cx="2144743" cy="56712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BE90CA74-7AE3-437C-8E15-8B9F6E694CBA}"/>
                </a:ext>
              </a:extLst>
            </p:cNvPr>
            <p:cNvCxnSpPr>
              <a:stCxn id="14" idx="5"/>
            </p:cNvCxnSpPr>
            <p:nvPr/>
          </p:nvCxnSpPr>
          <p:spPr>
            <a:xfrm>
              <a:off x="7373107" y="670003"/>
              <a:ext cx="1769986" cy="616107"/>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87EA0CBA-03A0-4BAA-9EC4-1D61648ADFB6}"/>
                </a:ext>
              </a:extLst>
            </p:cNvPr>
            <p:cNvCxnSpPr/>
            <p:nvPr/>
          </p:nvCxnSpPr>
          <p:spPr>
            <a:xfrm>
              <a:off x="9570973" y="1463892"/>
              <a:ext cx="941879" cy="67282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1E4FDB08-3002-4BB5-84A3-64EB8E90198F}"/>
                </a:ext>
              </a:extLst>
            </p:cNvPr>
            <p:cNvCxnSpPr/>
            <p:nvPr/>
          </p:nvCxnSpPr>
          <p:spPr>
            <a:xfrm flipH="1">
              <a:off x="8341879" y="1526184"/>
              <a:ext cx="910973" cy="61593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8D8A25EF-1AB8-4CA1-90BB-C570A5BE0952}"/>
                </a:ext>
              </a:extLst>
            </p:cNvPr>
            <p:cNvCxnSpPr/>
            <p:nvPr/>
          </p:nvCxnSpPr>
          <p:spPr>
            <a:xfrm flipH="1">
              <a:off x="7565033" y="2403093"/>
              <a:ext cx="531291" cy="655877"/>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7CC2C123-B385-4C02-9003-E806D1801D07}"/>
                </a:ext>
              </a:extLst>
            </p:cNvPr>
            <p:cNvCxnSpPr/>
            <p:nvPr/>
          </p:nvCxnSpPr>
          <p:spPr>
            <a:xfrm>
              <a:off x="8258100" y="2302886"/>
              <a:ext cx="574951" cy="836171"/>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86739642-B0C9-4C7F-8F28-4637BFFAC7F8}"/>
                </a:ext>
              </a:extLst>
            </p:cNvPr>
            <p:cNvCxnSpPr/>
            <p:nvPr/>
          </p:nvCxnSpPr>
          <p:spPr>
            <a:xfrm flipH="1">
              <a:off x="10083388" y="2292957"/>
              <a:ext cx="539177" cy="766013"/>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4608C6AF-C9CA-42EE-BD09-890792368D1D}"/>
                </a:ext>
              </a:extLst>
            </p:cNvPr>
            <p:cNvCxnSpPr/>
            <p:nvPr/>
          </p:nvCxnSpPr>
          <p:spPr>
            <a:xfrm>
              <a:off x="10733320" y="2292957"/>
              <a:ext cx="605863" cy="798872"/>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397E4D6E-F50F-413D-9D47-DADDE2D40B36}"/>
                </a:ext>
              </a:extLst>
            </p:cNvPr>
            <p:cNvCxnSpPr/>
            <p:nvPr/>
          </p:nvCxnSpPr>
          <p:spPr>
            <a:xfrm flipH="1">
              <a:off x="11000391" y="3139057"/>
              <a:ext cx="302932" cy="164809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75FD237B-1F22-4C26-B126-C65D3500572E}"/>
                </a:ext>
              </a:extLst>
            </p:cNvPr>
            <p:cNvCxnSpPr>
              <a:stCxn id="31" idx="4"/>
            </p:cNvCxnSpPr>
            <p:nvPr/>
          </p:nvCxnSpPr>
          <p:spPr>
            <a:xfrm>
              <a:off x="11339183" y="3290843"/>
              <a:ext cx="276296" cy="1415892"/>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57694E9E-3FB4-4F2C-A5AB-B02F20FE73C7}"/>
                </a:ext>
              </a:extLst>
            </p:cNvPr>
            <p:cNvCxnSpPr/>
            <p:nvPr/>
          </p:nvCxnSpPr>
          <p:spPr>
            <a:xfrm flipH="1">
              <a:off x="9756408" y="3098415"/>
              <a:ext cx="312557" cy="168873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D3B2890F-367B-4484-9862-5DC7EDB17FEF}"/>
                </a:ext>
              </a:extLst>
            </p:cNvPr>
            <p:cNvCxnSpPr>
              <a:stCxn id="30" idx="4"/>
            </p:cNvCxnSpPr>
            <p:nvPr/>
          </p:nvCxnSpPr>
          <p:spPr>
            <a:xfrm>
              <a:off x="10083388" y="3290843"/>
              <a:ext cx="309797" cy="1523469"/>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5A6CD16A-A699-472E-8EAB-7E6ABC74F1D5}"/>
                </a:ext>
              </a:extLst>
            </p:cNvPr>
            <p:cNvCxnSpPr/>
            <p:nvPr/>
          </p:nvCxnSpPr>
          <p:spPr>
            <a:xfrm flipH="1">
              <a:off x="7236097" y="3139057"/>
              <a:ext cx="310713" cy="164809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D62DA20D-A08B-4BB9-B61B-EE5121216D6C}"/>
                </a:ext>
              </a:extLst>
            </p:cNvPr>
            <p:cNvCxnSpPr>
              <a:stCxn id="34" idx="4"/>
            </p:cNvCxnSpPr>
            <p:nvPr/>
          </p:nvCxnSpPr>
          <p:spPr>
            <a:xfrm>
              <a:off x="7588942" y="3290843"/>
              <a:ext cx="267245" cy="1415892"/>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C000C378-DA75-46DA-9D13-FEC1D78DEB3F}"/>
                </a:ext>
              </a:extLst>
            </p:cNvPr>
            <p:cNvCxnSpPr/>
            <p:nvPr/>
          </p:nvCxnSpPr>
          <p:spPr>
            <a:xfrm flipH="1">
              <a:off x="8491227" y="3104839"/>
              <a:ext cx="310713" cy="164809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B80EB625-0D67-4EE8-B723-D682E06BC277}"/>
                </a:ext>
              </a:extLst>
            </p:cNvPr>
            <p:cNvCxnSpPr/>
            <p:nvPr/>
          </p:nvCxnSpPr>
          <p:spPr>
            <a:xfrm>
              <a:off x="8844072" y="3237700"/>
              <a:ext cx="267245" cy="1407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005CCE9F-C796-4C12-B9A6-1185596DBD8D}"/>
                </a:ext>
              </a:extLst>
            </p:cNvPr>
            <p:cNvCxnSpPr/>
            <p:nvPr/>
          </p:nvCxnSpPr>
          <p:spPr>
            <a:xfrm flipH="1">
              <a:off x="5990649" y="3130823"/>
              <a:ext cx="310713" cy="164809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9ECE335B-F6A6-43A2-ACA9-96DCE9009C5A}"/>
                </a:ext>
              </a:extLst>
            </p:cNvPr>
            <p:cNvCxnSpPr/>
            <p:nvPr/>
          </p:nvCxnSpPr>
          <p:spPr>
            <a:xfrm>
              <a:off x="6343494" y="3263684"/>
              <a:ext cx="267245" cy="1407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FCDC5A1C-27E2-4376-B3F5-A9721AD62CAF}"/>
                </a:ext>
              </a:extLst>
            </p:cNvPr>
            <p:cNvCxnSpPr>
              <a:cxnSpLocks/>
            </p:cNvCxnSpPr>
            <p:nvPr/>
          </p:nvCxnSpPr>
          <p:spPr>
            <a:xfrm flipH="1">
              <a:off x="2293620" y="3161001"/>
              <a:ext cx="251340" cy="142059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FD03BC4A-4601-46AA-97B3-2E6BFD1B892A}"/>
                </a:ext>
              </a:extLst>
            </p:cNvPr>
            <p:cNvCxnSpPr/>
            <p:nvPr/>
          </p:nvCxnSpPr>
          <p:spPr>
            <a:xfrm>
              <a:off x="2587091" y="3293862"/>
              <a:ext cx="267245" cy="1407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7FABE947-D601-428B-80E8-7ED427DC2426}"/>
                </a:ext>
              </a:extLst>
            </p:cNvPr>
            <p:cNvCxnSpPr>
              <a:cxnSpLocks/>
            </p:cNvCxnSpPr>
            <p:nvPr/>
          </p:nvCxnSpPr>
          <p:spPr>
            <a:xfrm flipH="1">
              <a:off x="4420242" y="3139057"/>
              <a:ext cx="598838" cy="82774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357CC861-3D03-4A25-BCDA-D83A84613076}"/>
                </a:ext>
              </a:extLst>
            </p:cNvPr>
            <p:cNvCxnSpPr/>
            <p:nvPr/>
          </p:nvCxnSpPr>
          <p:spPr>
            <a:xfrm>
              <a:off x="5061211" y="3201539"/>
              <a:ext cx="267245" cy="1407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10AD5576-0E9C-452E-B070-17DF3F659E00}"/>
                </a:ext>
              </a:extLst>
            </p:cNvPr>
            <p:cNvCxnSpPr>
              <a:cxnSpLocks/>
            </p:cNvCxnSpPr>
            <p:nvPr/>
          </p:nvCxnSpPr>
          <p:spPr>
            <a:xfrm flipH="1">
              <a:off x="4188434" y="3904744"/>
              <a:ext cx="223015" cy="79677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5" name="Connecteur droit 94">
              <a:extLst>
                <a:ext uri="{FF2B5EF4-FFF2-40B4-BE49-F238E27FC236}">
                  <a16:creationId xmlns:a16="http://schemas.microsoft.com/office/drawing/2014/main" id="{9B4EB31D-48B7-424B-BC86-FA50C75A2381}"/>
                </a:ext>
              </a:extLst>
            </p:cNvPr>
            <p:cNvCxnSpPr>
              <a:cxnSpLocks/>
            </p:cNvCxnSpPr>
            <p:nvPr/>
          </p:nvCxnSpPr>
          <p:spPr>
            <a:xfrm>
              <a:off x="4453580" y="4037605"/>
              <a:ext cx="260091" cy="663915"/>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0" name="Connecteur droit 99">
              <a:extLst>
                <a:ext uri="{FF2B5EF4-FFF2-40B4-BE49-F238E27FC236}">
                  <a16:creationId xmlns:a16="http://schemas.microsoft.com/office/drawing/2014/main" id="{50FA3154-7BE7-46E8-92DF-07998E3E2CC9}"/>
                </a:ext>
              </a:extLst>
            </p:cNvPr>
            <p:cNvCxnSpPr>
              <a:cxnSpLocks/>
            </p:cNvCxnSpPr>
            <p:nvPr/>
          </p:nvCxnSpPr>
          <p:spPr>
            <a:xfrm flipH="1">
              <a:off x="5174498" y="2250581"/>
              <a:ext cx="479314" cy="70002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a16="http://schemas.microsoft.com/office/drawing/2014/main" id="{A27955F8-B2A2-4B42-A145-BE8426A9D8DE}"/>
                </a:ext>
              </a:extLst>
            </p:cNvPr>
            <p:cNvCxnSpPr>
              <a:cxnSpLocks/>
            </p:cNvCxnSpPr>
            <p:nvPr/>
          </p:nvCxnSpPr>
          <p:spPr>
            <a:xfrm>
              <a:off x="5727286" y="2280178"/>
              <a:ext cx="491803" cy="676944"/>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8" name="Connecteur droit 107">
              <a:extLst>
                <a:ext uri="{FF2B5EF4-FFF2-40B4-BE49-F238E27FC236}">
                  <a16:creationId xmlns:a16="http://schemas.microsoft.com/office/drawing/2014/main" id="{57E12892-7383-4321-B6A8-CFD008BD27D8}"/>
                </a:ext>
              </a:extLst>
            </p:cNvPr>
            <p:cNvCxnSpPr>
              <a:cxnSpLocks/>
            </p:cNvCxnSpPr>
            <p:nvPr/>
          </p:nvCxnSpPr>
          <p:spPr>
            <a:xfrm flipH="1">
              <a:off x="3292558" y="1399061"/>
              <a:ext cx="479314" cy="70002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9" name="Connecteur droit 108">
              <a:extLst>
                <a:ext uri="{FF2B5EF4-FFF2-40B4-BE49-F238E27FC236}">
                  <a16:creationId xmlns:a16="http://schemas.microsoft.com/office/drawing/2014/main" id="{FE8C8951-2249-4A35-8FE2-CAF5DB113704}"/>
                </a:ext>
              </a:extLst>
            </p:cNvPr>
            <p:cNvCxnSpPr>
              <a:cxnSpLocks/>
            </p:cNvCxnSpPr>
            <p:nvPr/>
          </p:nvCxnSpPr>
          <p:spPr>
            <a:xfrm>
              <a:off x="3845346" y="1428658"/>
              <a:ext cx="1599390" cy="713456"/>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2" name="Connecteur droit 111">
              <a:extLst>
                <a:ext uri="{FF2B5EF4-FFF2-40B4-BE49-F238E27FC236}">
                  <a16:creationId xmlns:a16="http://schemas.microsoft.com/office/drawing/2014/main" id="{84145658-09D9-4B18-B744-84AB9A98E030}"/>
                </a:ext>
              </a:extLst>
            </p:cNvPr>
            <p:cNvCxnSpPr>
              <a:cxnSpLocks/>
            </p:cNvCxnSpPr>
            <p:nvPr/>
          </p:nvCxnSpPr>
          <p:spPr>
            <a:xfrm>
              <a:off x="3181799" y="2379373"/>
              <a:ext cx="309717" cy="240778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6549552D-959A-4213-8B20-24C27C365A41}"/>
                </a:ext>
              </a:extLst>
            </p:cNvPr>
            <p:cNvCxnSpPr>
              <a:cxnSpLocks/>
            </p:cNvCxnSpPr>
            <p:nvPr/>
          </p:nvCxnSpPr>
          <p:spPr>
            <a:xfrm flipH="1">
              <a:off x="2590539" y="2336442"/>
              <a:ext cx="493090" cy="72252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118" name="Groupe 117">
            <a:extLst>
              <a:ext uri="{FF2B5EF4-FFF2-40B4-BE49-F238E27FC236}">
                <a16:creationId xmlns:a16="http://schemas.microsoft.com/office/drawing/2014/main" id="{37E867D3-614B-43C4-9B4A-0782BD3BF8F7}"/>
              </a:ext>
            </a:extLst>
          </p:cNvPr>
          <p:cNvGrpSpPr/>
          <p:nvPr/>
        </p:nvGrpSpPr>
        <p:grpSpPr>
          <a:xfrm>
            <a:off x="1928587" y="146050"/>
            <a:ext cx="10040596" cy="3738382"/>
            <a:chOff x="1928587" y="376629"/>
            <a:chExt cx="10040596" cy="3738382"/>
          </a:xfrm>
        </p:grpSpPr>
        <p:sp>
          <p:nvSpPr>
            <p:cNvPr id="14" name="Ellipse 13">
              <a:extLst>
                <a:ext uri="{FF2B5EF4-FFF2-40B4-BE49-F238E27FC236}">
                  <a16:creationId xmlns:a16="http://schemas.microsoft.com/office/drawing/2014/main" id="{F856CFD7-EA7C-452B-9661-5DEF3B016C81}"/>
                </a:ext>
              </a:extLst>
            </p:cNvPr>
            <p:cNvSpPr/>
            <p:nvPr/>
          </p:nvSpPr>
          <p:spPr>
            <a:xfrm>
              <a:off x="6297630" y="376629"/>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G-8 score</a:t>
              </a:r>
              <a:r>
                <a:rPr kumimoji="0" lang="en-US" sz="105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 </a:t>
              </a:r>
              <a:endParaRPr kumimoji="0" lang="en-US" sz="9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p&lt;0.001</a:t>
              </a:r>
            </a:p>
          </p:txBody>
        </p:sp>
        <p:sp>
          <p:nvSpPr>
            <p:cNvPr id="25" name="Ellipse 24">
              <a:extLst>
                <a:ext uri="{FF2B5EF4-FFF2-40B4-BE49-F238E27FC236}">
                  <a16:creationId xmlns:a16="http://schemas.microsoft.com/office/drawing/2014/main" id="{876526C2-D5A9-4995-BE6F-5AD8A2B66AC4}"/>
                </a:ext>
              </a:extLst>
            </p:cNvPr>
            <p:cNvSpPr/>
            <p:nvPr/>
          </p:nvSpPr>
          <p:spPr>
            <a:xfrm>
              <a:off x="5037630" y="2076783"/>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ECOG-PS</a:t>
              </a:r>
              <a:endParaRPr kumimoji="0" lang="en-US" sz="8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p&lt;0.001</a:t>
              </a:r>
            </a:p>
          </p:txBody>
        </p:sp>
        <p:sp>
          <p:nvSpPr>
            <p:cNvPr id="26" name="Ellipse 25">
              <a:extLst>
                <a:ext uri="{FF2B5EF4-FFF2-40B4-BE49-F238E27FC236}">
                  <a16:creationId xmlns:a16="http://schemas.microsoft.com/office/drawing/2014/main" id="{25750986-BF12-4E9E-A3BB-E9757FE913C0}"/>
                </a:ext>
              </a:extLst>
            </p:cNvPr>
            <p:cNvSpPr/>
            <p:nvPr/>
          </p:nvSpPr>
          <p:spPr>
            <a:xfrm>
              <a:off x="2578889" y="2073530"/>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IADL score</a:t>
              </a:r>
              <a:endParaRPr kumimoji="0" lang="en-US" sz="9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p&lt;0.001</a:t>
              </a:r>
            </a:p>
          </p:txBody>
        </p:sp>
        <p:sp>
          <p:nvSpPr>
            <p:cNvPr id="27" name="Ellipse 26">
              <a:extLst>
                <a:ext uri="{FF2B5EF4-FFF2-40B4-BE49-F238E27FC236}">
                  <a16:creationId xmlns:a16="http://schemas.microsoft.com/office/drawing/2014/main" id="{616ED8E2-21B4-48AD-9EDB-BE39F546ECE4}"/>
                </a:ext>
              </a:extLst>
            </p:cNvPr>
            <p:cNvSpPr/>
            <p:nvPr/>
          </p:nvSpPr>
          <p:spPr>
            <a:xfrm>
              <a:off x="10061414" y="2072669"/>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CRP/Albumin ratio</a:t>
              </a:r>
              <a:endParaRPr kumimoji="0" lang="en-US" sz="6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p&lt;0.001</a:t>
              </a:r>
            </a:p>
          </p:txBody>
        </p:sp>
        <p:sp>
          <p:nvSpPr>
            <p:cNvPr id="28" name="Ellipse 27">
              <a:extLst>
                <a:ext uri="{FF2B5EF4-FFF2-40B4-BE49-F238E27FC236}">
                  <a16:creationId xmlns:a16="http://schemas.microsoft.com/office/drawing/2014/main" id="{B16F99E9-7EE6-48B5-9ECC-EBC5C20D730B}"/>
                </a:ext>
              </a:extLst>
            </p:cNvPr>
            <p:cNvSpPr/>
            <p:nvPr/>
          </p:nvSpPr>
          <p:spPr>
            <a:xfrm>
              <a:off x="7563388" y="1989907"/>
              <a:ext cx="1260000" cy="504000"/>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Tumor site Metastatic status</a:t>
              </a:r>
              <a:endParaRPr kumimoji="0" lang="en-US" sz="7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p&lt;0.001</a:t>
              </a:r>
            </a:p>
          </p:txBody>
        </p:sp>
        <p:sp>
          <p:nvSpPr>
            <p:cNvPr id="29" name="Ellipse 28">
              <a:extLst>
                <a:ext uri="{FF2B5EF4-FFF2-40B4-BE49-F238E27FC236}">
                  <a16:creationId xmlns:a16="http://schemas.microsoft.com/office/drawing/2014/main" id="{0815AF7A-6FEC-4A89-A3BA-8B861C57E0DC}"/>
                </a:ext>
              </a:extLst>
            </p:cNvPr>
            <p:cNvSpPr/>
            <p:nvPr/>
          </p:nvSpPr>
          <p:spPr>
            <a:xfrm>
              <a:off x="8193388" y="2937280"/>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CRP/Albumin ratio</a:t>
              </a:r>
              <a:endParaRPr kumimoji="0" lang="en-US" sz="6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P=0.041</a:t>
              </a:r>
            </a:p>
          </p:txBody>
        </p:sp>
        <p:sp>
          <p:nvSpPr>
            <p:cNvPr id="30" name="Ellipse 29">
              <a:extLst>
                <a:ext uri="{FF2B5EF4-FFF2-40B4-BE49-F238E27FC236}">
                  <a16:creationId xmlns:a16="http://schemas.microsoft.com/office/drawing/2014/main" id="{229423FD-6D22-482C-84CD-FAB7501A0B26}"/>
                </a:ext>
              </a:extLst>
            </p:cNvPr>
            <p:cNvSpPr/>
            <p:nvPr/>
          </p:nvSpPr>
          <p:spPr>
            <a:xfrm>
              <a:off x="9453388" y="2947134"/>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CIRS-G III/IV</a:t>
              </a:r>
              <a:endParaRPr kumimoji="0" lang="en-US" sz="7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P=0.022</a:t>
              </a:r>
            </a:p>
          </p:txBody>
        </p:sp>
        <p:sp>
          <p:nvSpPr>
            <p:cNvPr id="31" name="Ellipse 30">
              <a:extLst>
                <a:ext uri="{FF2B5EF4-FFF2-40B4-BE49-F238E27FC236}">
                  <a16:creationId xmlns:a16="http://schemas.microsoft.com/office/drawing/2014/main" id="{70D709AB-FB36-4883-957D-AD22708DB442}"/>
                </a:ext>
              </a:extLst>
            </p:cNvPr>
            <p:cNvSpPr/>
            <p:nvPr/>
          </p:nvSpPr>
          <p:spPr>
            <a:xfrm>
              <a:off x="10709183" y="2947134"/>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TGUG</a:t>
              </a:r>
              <a:endParaRPr kumimoji="0" lang="en-US" sz="7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P=0.006</a:t>
              </a:r>
            </a:p>
          </p:txBody>
        </p:sp>
        <p:sp>
          <p:nvSpPr>
            <p:cNvPr id="32" name="Ellipse 31">
              <a:extLst>
                <a:ext uri="{FF2B5EF4-FFF2-40B4-BE49-F238E27FC236}">
                  <a16:creationId xmlns:a16="http://schemas.microsoft.com/office/drawing/2014/main" id="{391320A6-06B5-4B45-97E6-1DCC3C3C5A58}"/>
                </a:ext>
              </a:extLst>
            </p:cNvPr>
            <p:cNvSpPr/>
            <p:nvPr/>
          </p:nvSpPr>
          <p:spPr>
            <a:xfrm>
              <a:off x="5724008" y="2947134"/>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TGUG</a:t>
              </a:r>
              <a:endParaRPr kumimoji="0" lang="en-US" sz="7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P=0.004</a:t>
              </a:r>
            </a:p>
          </p:txBody>
        </p:sp>
        <p:sp>
          <p:nvSpPr>
            <p:cNvPr id="33" name="Ellipse 32">
              <a:extLst>
                <a:ext uri="{FF2B5EF4-FFF2-40B4-BE49-F238E27FC236}">
                  <a16:creationId xmlns:a16="http://schemas.microsoft.com/office/drawing/2014/main" id="{B5139374-B5D6-4BE1-9B10-1590D037B334}"/>
                </a:ext>
              </a:extLst>
            </p:cNvPr>
            <p:cNvSpPr/>
            <p:nvPr/>
          </p:nvSpPr>
          <p:spPr>
            <a:xfrm>
              <a:off x="4407630" y="2947134"/>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MMSE</a:t>
              </a:r>
              <a:endParaRPr kumimoji="0" lang="en-US" sz="7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P=0.017</a:t>
              </a:r>
            </a:p>
          </p:txBody>
        </p:sp>
        <p:sp>
          <p:nvSpPr>
            <p:cNvPr id="35" name="Ellipse 34">
              <a:extLst>
                <a:ext uri="{FF2B5EF4-FFF2-40B4-BE49-F238E27FC236}">
                  <a16:creationId xmlns:a16="http://schemas.microsoft.com/office/drawing/2014/main" id="{A4F8E399-7056-472D-A7D1-C1937A8F69F9}"/>
                </a:ext>
              </a:extLst>
            </p:cNvPr>
            <p:cNvSpPr/>
            <p:nvPr/>
          </p:nvSpPr>
          <p:spPr>
            <a:xfrm>
              <a:off x="3777630" y="3771302"/>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CRP/Albumin ratio</a:t>
              </a:r>
              <a:endParaRPr kumimoji="0" lang="en-US" sz="6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p=0.033</a:t>
              </a:r>
            </a:p>
          </p:txBody>
        </p:sp>
        <p:sp>
          <p:nvSpPr>
            <p:cNvPr id="36" name="Ellipse 35">
              <a:extLst>
                <a:ext uri="{FF2B5EF4-FFF2-40B4-BE49-F238E27FC236}">
                  <a16:creationId xmlns:a16="http://schemas.microsoft.com/office/drawing/2014/main" id="{0A2BA7CE-843E-46DC-A7A7-75329CFD2DF7}"/>
                </a:ext>
              </a:extLst>
            </p:cNvPr>
            <p:cNvSpPr/>
            <p:nvPr/>
          </p:nvSpPr>
          <p:spPr>
            <a:xfrm>
              <a:off x="1928587" y="2947134"/>
              <a:ext cx="1260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CRP/Albumin ratio</a:t>
              </a:r>
              <a:endParaRPr kumimoji="0" lang="en-US" sz="6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p&lt;0.001</a:t>
              </a:r>
            </a:p>
          </p:txBody>
        </p:sp>
        <p:sp>
          <p:nvSpPr>
            <p:cNvPr id="37" name="Ellipse 36">
              <a:extLst>
                <a:ext uri="{FF2B5EF4-FFF2-40B4-BE49-F238E27FC236}">
                  <a16:creationId xmlns:a16="http://schemas.microsoft.com/office/drawing/2014/main" id="{DEB990F9-0251-4B0B-B00A-595CB36D1A13}"/>
                </a:ext>
              </a:extLst>
            </p:cNvPr>
            <p:cNvSpPr/>
            <p:nvPr/>
          </p:nvSpPr>
          <p:spPr>
            <a:xfrm>
              <a:off x="8823388" y="1092279"/>
              <a:ext cx="1260000" cy="504000"/>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Tumor site Metastatic status</a:t>
              </a:r>
              <a:endParaRPr kumimoji="0" lang="en-US" sz="7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p&lt;0.001</a:t>
              </a:r>
            </a:p>
          </p:txBody>
        </p:sp>
        <p:sp>
          <p:nvSpPr>
            <p:cNvPr id="38" name="Ellipse 37">
              <a:extLst>
                <a:ext uri="{FF2B5EF4-FFF2-40B4-BE49-F238E27FC236}">
                  <a16:creationId xmlns:a16="http://schemas.microsoft.com/office/drawing/2014/main" id="{D66D8037-8B76-479F-8D75-99AA6FE76197}"/>
                </a:ext>
              </a:extLst>
            </p:cNvPr>
            <p:cNvSpPr/>
            <p:nvPr/>
          </p:nvSpPr>
          <p:spPr>
            <a:xfrm>
              <a:off x="3147630" y="1092279"/>
              <a:ext cx="1260000" cy="504000"/>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Tumor site Metastatic status</a:t>
              </a:r>
              <a:endParaRPr kumimoji="0" lang="en-US" sz="7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p&lt;0.001</a:t>
              </a:r>
            </a:p>
          </p:txBody>
        </p:sp>
        <p:sp>
          <p:nvSpPr>
            <p:cNvPr id="34" name="Ellipse 33">
              <a:extLst>
                <a:ext uri="{FF2B5EF4-FFF2-40B4-BE49-F238E27FC236}">
                  <a16:creationId xmlns:a16="http://schemas.microsoft.com/office/drawing/2014/main" id="{AFC66296-AC61-4841-9C54-CA43C5A26BB7}"/>
                </a:ext>
              </a:extLst>
            </p:cNvPr>
            <p:cNvSpPr/>
            <p:nvPr/>
          </p:nvSpPr>
          <p:spPr>
            <a:xfrm>
              <a:off x="6994942" y="2947134"/>
              <a:ext cx="1188000" cy="343709"/>
            </a:xfrm>
            <a:prstGeom prst="ellipse">
              <a:avLst/>
            </a:prstGeom>
            <a:solidFill>
              <a:schemeClr val="bg1">
                <a:lumMod val="95000"/>
              </a:schemeClr>
            </a:solidFill>
            <a:ln w="9525">
              <a:gradFill flip="none" rotWithShape="1">
                <a:gsLst>
                  <a:gs pos="0">
                    <a:schemeClr val="accent3">
                      <a:lumMod val="67000"/>
                    </a:schemeClr>
                  </a:gs>
                  <a:gs pos="48000">
                    <a:schemeClr val="accent3">
                      <a:lumMod val="97000"/>
                      <a:lumOff val="3000"/>
                    </a:schemeClr>
                  </a:gs>
                  <a:gs pos="100000">
                    <a:schemeClr val="bg1"/>
                  </a:gs>
                </a:gsLst>
                <a:lin ang="16200000" scaled="0"/>
                <a:tileRect/>
              </a:gradFill>
            </a:ln>
            <a:effectLst>
              <a:outerShdw blurRad="50800" dist="38100" dir="2700000" algn="tl" rotWithShape="0">
                <a:prstClr val="black">
                  <a:alpha val="40000"/>
                </a:prstClr>
              </a:outerShdw>
            </a:effectLst>
          </p:spPr>
          <p:txBody>
            <a:bodyPr wrap="square" lIns="0" tIns="0" rIns="0" bIns="0" rtlCol="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rPr>
                <a:t>ECOG-PS</a:t>
              </a:r>
              <a:endParaRPr kumimoji="0" lang="en-US" sz="700" b="0" i="0" u="none" strike="noStrike" kern="1200" cap="none" spc="0" normalizeH="0" baseline="0" noProof="0" dirty="0">
                <a:ln>
                  <a:noFill/>
                </a:ln>
                <a:solidFill>
                  <a:srgbClr val="000000"/>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lumMod val="50000"/>
                    </a:srgbClr>
                  </a:solidFill>
                  <a:effectLst/>
                  <a:uLnTx/>
                  <a:uFillTx/>
                  <a:latin typeface="Arial Narrow" pitchFamily="34" charset="0"/>
                  <a:ea typeface="+mn-ea"/>
                  <a:cs typeface="+mn-cs"/>
                </a:rPr>
                <a:t>p&lt;0.001</a:t>
              </a:r>
            </a:p>
          </p:txBody>
        </p:sp>
      </p:grpSp>
      <p:grpSp>
        <p:nvGrpSpPr>
          <p:cNvPr id="119" name="Groupe 118">
            <a:extLst>
              <a:ext uri="{FF2B5EF4-FFF2-40B4-BE49-F238E27FC236}">
                <a16:creationId xmlns:a16="http://schemas.microsoft.com/office/drawing/2014/main" id="{3112C461-FC8E-473E-B313-A1BFC72FA157}"/>
              </a:ext>
            </a:extLst>
          </p:cNvPr>
          <p:cNvGrpSpPr/>
          <p:nvPr/>
        </p:nvGrpSpPr>
        <p:grpSpPr>
          <a:xfrm>
            <a:off x="2149977" y="597320"/>
            <a:ext cx="9816527" cy="3606607"/>
            <a:chOff x="2149977" y="827899"/>
            <a:chExt cx="9816527" cy="3606607"/>
          </a:xfrm>
          <a:solidFill>
            <a:schemeClr val="tx1">
              <a:lumMod val="60000"/>
              <a:lumOff val="40000"/>
              <a:alpha val="80000"/>
            </a:schemeClr>
          </a:solidFill>
        </p:grpSpPr>
        <p:sp>
          <p:nvSpPr>
            <p:cNvPr id="16" name="ZoneTexte 15">
              <a:extLst>
                <a:ext uri="{FF2B5EF4-FFF2-40B4-BE49-F238E27FC236}">
                  <a16:creationId xmlns:a16="http://schemas.microsoft.com/office/drawing/2014/main" id="{A255030D-6913-4DE4-AC4A-86700CA6AEC0}"/>
                </a:ext>
              </a:extLst>
            </p:cNvPr>
            <p:cNvSpPr txBox="1"/>
            <p:nvPr/>
          </p:nvSpPr>
          <p:spPr>
            <a:xfrm>
              <a:off x="3086977" y="1666013"/>
              <a:ext cx="745964"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Subgroup</a:t>
              </a: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 #1</a:t>
              </a:r>
            </a:p>
          </p:txBody>
        </p:sp>
        <p:sp>
          <p:nvSpPr>
            <p:cNvPr id="19" name="ZoneTexte 18">
              <a:extLst>
                <a:ext uri="{FF2B5EF4-FFF2-40B4-BE49-F238E27FC236}">
                  <a16:creationId xmlns:a16="http://schemas.microsoft.com/office/drawing/2014/main" id="{8D5EC82E-5058-422C-BD70-6364E8995707}"/>
                </a:ext>
              </a:extLst>
            </p:cNvPr>
            <p:cNvSpPr txBox="1"/>
            <p:nvPr/>
          </p:nvSpPr>
          <p:spPr>
            <a:xfrm>
              <a:off x="4337410" y="1666013"/>
              <a:ext cx="756000" cy="205629"/>
            </a:xfrm>
            <a:prstGeom prst="rect">
              <a:avLst/>
            </a:prstGeom>
            <a:grpFill/>
          </p:spPr>
          <p:txBody>
            <a:bodyPr wrap="square" lIns="36000" tIns="18000" rIns="36000" bIns="1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Subgroup</a:t>
              </a: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 #2</a:t>
              </a:r>
            </a:p>
          </p:txBody>
        </p:sp>
        <p:sp>
          <p:nvSpPr>
            <p:cNvPr id="20" name="ZoneTexte 19">
              <a:extLst>
                <a:ext uri="{FF2B5EF4-FFF2-40B4-BE49-F238E27FC236}">
                  <a16:creationId xmlns:a16="http://schemas.microsoft.com/office/drawing/2014/main" id="{8C546905-7F86-42ED-AFE5-C84C414A6CAE}"/>
                </a:ext>
              </a:extLst>
            </p:cNvPr>
            <p:cNvSpPr txBox="1"/>
            <p:nvPr/>
          </p:nvSpPr>
          <p:spPr>
            <a:xfrm>
              <a:off x="8354789" y="1666013"/>
              <a:ext cx="745964"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Subgroup</a:t>
              </a: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 #3</a:t>
              </a:r>
            </a:p>
          </p:txBody>
        </p:sp>
        <p:sp>
          <p:nvSpPr>
            <p:cNvPr id="21" name="ZoneTexte 20">
              <a:extLst>
                <a:ext uri="{FF2B5EF4-FFF2-40B4-BE49-F238E27FC236}">
                  <a16:creationId xmlns:a16="http://schemas.microsoft.com/office/drawing/2014/main" id="{C4D32F69-0811-4CE3-BB50-55EE4E755A5D}"/>
                </a:ext>
              </a:extLst>
            </p:cNvPr>
            <p:cNvSpPr txBox="1"/>
            <p:nvPr/>
          </p:nvSpPr>
          <p:spPr>
            <a:xfrm>
              <a:off x="9694811" y="1666013"/>
              <a:ext cx="745964"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Subgroup</a:t>
              </a: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 #4</a:t>
              </a:r>
            </a:p>
          </p:txBody>
        </p:sp>
        <p:sp>
          <p:nvSpPr>
            <p:cNvPr id="39" name="ZoneTexte 38">
              <a:extLst>
                <a:ext uri="{FF2B5EF4-FFF2-40B4-BE49-F238E27FC236}">
                  <a16:creationId xmlns:a16="http://schemas.microsoft.com/office/drawing/2014/main" id="{B0471004-33BD-4098-9F1A-6BDD854C862A}"/>
                </a:ext>
              </a:extLst>
            </p:cNvPr>
            <p:cNvSpPr txBox="1"/>
            <p:nvPr/>
          </p:nvSpPr>
          <p:spPr>
            <a:xfrm>
              <a:off x="2711420" y="2522930"/>
              <a:ext cx="216973"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&lt;3</a:t>
              </a:r>
            </a:p>
          </p:txBody>
        </p:sp>
        <p:sp>
          <p:nvSpPr>
            <p:cNvPr id="40" name="ZoneTexte 39">
              <a:extLst>
                <a:ext uri="{FF2B5EF4-FFF2-40B4-BE49-F238E27FC236}">
                  <a16:creationId xmlns:a16="http://schemas.microsoft.com/office/drawing/2014/main" id="{C0A54999-6482-4FF3-8C5C-DFC319548447}"/>
                </a:ext>
              </a:extLst>
            </p:cNvPr>
            <p:cNvSpPr txBox="1"/>
            <p:nvPr/>
          </p:nvSpPr>
          <p:spPr>
            <a:xfrm>
              <a:off x="3121652" y="2522870"/>
              <a:ext cx="216973"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≥3</a:t>
              </a:r>
            </a:p>
          </p:txBody>
        </p:sp>
        <p:sp>
          <p:nvSpPr>
            <p:cNvPr id="41" name="ZoneTexte 40">
              <a:extLst>
                <a:ext uri="{FF2B5EF4-FFF2-40B4-BE49-F238E27FC236}">
                  <a16:creationId xmlns:a16="http://schemas.microsoft.com/office/drawing/2014/main" id="{4D0BDFD0-4303-435A-BBF7-1469D0EA50FA}"/>
                </a:ext>
              </a:extLst>
            </p:cNvPr>
            <p:cNvSpPr txBox="1"/>
            <p:nvPr/>
          </p:nvSpPr>
          <p:spPr>
            <a:xfrm>
              <a:off x="2580107" y="3794461"/>
              <a:ext cx="394907"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≥0.79</a:t>
              </a:r>
            </a:p>
          </p:txBody>
        </p:sp>
        <p:sp>
          <p:nvSpPr>
            <p:cNvPr id="42" name="ZoneTexte 41">
              <a:extLst>
                <a:ext uri="{FF2B5EF4-FFF2-40B4-BE49-F238E27FC236}">
                  <a16:creationId xmlns:a16="http://schemas.microsoft.com/office/drawing/2014/main" id="{B26C910E-4D28-410A-BD90-8797746E82A5}"/>
                </a:ext>
              </a:extLst>
            </p:cNvPr>
            <p:cNvSpPr txBox="1"/>
            <p:nvPr/>
          </p:nvSpPr>
          <p:spPr>
            <a:xfrm>
              <a:off x="2149977" y="3794460"/>
              <a:ext cx="396000" cy="205629"/>
            </a:xfrm>
            <a:prstGeom prst="rect">
              <a:avLst/>
            </a:prstGeom>
            <a:grpFill/>
          </p:spPr>
          <p:txBody>
            <a:bodyPr wrap="squar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&lt;0.79</a:t>
              </a:r>
            </a:p>
          </p:txBody>
        </p:sp>
        <p:sp>
          <p:nvSpPr>
            <p:cNvPr id="43" name="ZoneTexte 42">
              <a:extLst>
                <a:ext uri="{FF2B5EF4-FFF2-40B4-BE49-F238E27FC236}">
                  <a16:creationId xmlns:a16="http://schemas.microsoft.com/office/drawing/2014/main" id="{C349FD35-6B8E-4553-96F4-3BDFCCBF04CA}"/>
                </a:ext>
              </a:extLst>
            </p:cNvPr>
            <p:cNvSpPr txBox="1"/>
            <p:nvPr/>
          </p:nvSpPr>
          <p:spPr>
            <a:xfrm>
              <a:off x="3986322" y="4228877"/>
              <a:ext cx="396000" cy="205629"/>
            </a:xfrm>
            <a:prstGeom prst="rect">
              <a:avLst/>
            </a:prstGeom>
            <a:grpFill/>
          </p:spPr>
          <p:txBody>
            <a:bodyPr wrap="squar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&lt;0.82</a:t>
              </a:r>
            </a:p>
          </p:txBody>
        </p:sp>
        <p:sp>
          <p:nvSpPr>
            <p:cNvPr id="44" name="ZoneTexte 43">
              <a:extLst>
                <a:ext uri="{FF2B5EF4-FFF2-40B4-BE49-F238E27FC236}">
                  <a16:creationId xmlns:a16="http://schemas.microsoft.com/office/drawing/2014/main" id="{D647958C-ACDD-47F6-ADEE-E8F73DDA92B4}"/>
                </a:ext>
              </a:extLst>
            </p:cNvPr>
            <p:cNvSpPr txBox="1"/>
            <p:nvPr/>
          </p:nvSpPr>
          <p:spPr>
            <a:xfrm>
              <a:off x="4434534" y="4228414"/>
              <a:ext cx="394907"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≥0.82</a:t>
              </a:r>
            </a:p>
          </p:txBody>
        </p:sp>
        <p:sp>
          <p:nvSpPr>
            <p:cNvPr id="45" name="ZoneTexte 44">
              <a:extLst>
                <a:ext uri="{FF2B5EF4-FFF2-40B4-BE49-F238E27FC236}">
                  <a16:creationId xmlns:a16="http://schemas.microsoft.com/office/drawing/2014/main" id="{B5BE41F5-AB8E-4C94-9A06-45D429336DBD}"/>
                </a:ext>
              </a:extLst>
            </p:cNvPr>
            <p:cNvSpPr txBox="1"/>
            <p:nvPr/>
          </p:nvSpPr>
          <p:spPr>
            <a:xfrm>
              <a:off x="6310771" y="3691202"/>
              <a:ext cx="659402" cy="359517"/>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≥20s </a:t>
              </a:r>
              <a:r>
                <a:rPr kumimoji="0" lang="fr-FR" sz="10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or</a:t>
              </a:r>
              <a:endPar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Not </a:t>
              </a:r>
              <a:r>
                <a:rPr kumimoji="0" lang="fr-FR" sz="10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feasible</a:t>
              </a:r>
              <a:r>
                <a:rPr kumimoji="0" lang="fr-FR" sz="10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 </a:t>
              </a:r>
            </a:p>
          </p:txBody>
        </p:sp>
        <p:sp>
          <p:nvSpPr>
            <p:cNvPr id="46" name="ZoneTexte 45">
              <a:extLst>
                <a:ext uri="{FF2B5EF4-FFF2-40B4-BE49-F238E27FC236}">
                  <a16:creationId xmlns:a16="http://schemas.microsoft.com/office/drawing/2014/main" id="{6142718D-8E0F-4A13-AF9E-D1E77A0B63A3}"/>
                </a:ext>
              </a:extLst>
            </p:cNvPr>
            <p:cNvSpPr txBox="1"/>
            <p:nvPr/>
          </p:nvSpPr>
          <p:spPr>
            <a:xfrm>
              <a:off x="5914189" y="3696134"/>
              <a:ext cx="345214"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&lt;20s</a:t>
              </a:r>
            </a:p>
          </p:txBody>
        </p:sp>
        <p:sp>
          <p:nvSpPr>
            <p:cNvPr id="47" name="ZoneTexte 46">
              <a:extLst>
                <a:ext uri="{FF2B5EF4-FFF2-40B4-BE49-F238E27FC236}">
                  <a16:creationId xmlns:a16="http://schemas.microsoft.com/office/drawing/2014/main" id="{3594AC56-2633-447D-AEAD-4534BAD1BCF6}"/>
                </a:ext>
              </a:extLst>
            </p:cNvPr>
            <p:cNvSpPr txBox="1"/>
            <p:nvPr/>
          </p:nvSpPr>
          <p:spPr>
            <a:xfrm>
              <a:off x="11307102" y="3803081"/>
              <a:ext cx="659402" cy="359517"/>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≥20s </a:t>
              </a:r>
              <a:r>
                <a:rPr kumimoji="0" lang="fr-FR" sz="10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or</a:t>
              </a:r>
              <a:endPar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Not </a:t>
              </a:r>
              <a:r>
                <a:rPr kumimoji="0" lang="fr-FR" sz="10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feasible</a:t>
              </a:r>
              <a:r>
                <a:rPr kumimoji="0" lang="fr-FR" sz="10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 </a:t>
              </a:r>
            </a:p>
          </p:txBody>
        </p:sp>
        <p:sp>
          <p:nvSpPr>
            <p:cNvPr id="48" name="ZoneTexte 47">
              <a:extLst>
                <a:ext uri="{FF2B5EF4-FFF2-40B4-BE49-F238E27FC236}">
                  <a16:creationId xmlns:a16="http://schemas.microsoft.com/office/drawing/2014/main" id="{7C930E14-7055-44F9-BB57-E970363C0F31}"/>
                </a:ext>
              </a:extLst>
            </p:cNvPr>
            <p:cNvSpPr txBox="1"/>
            <p:nvPr/>
          </p:nvSpPr>
          <p:spPr>
            <a:xfrm>
              <a:off x="10909502" y="3814659"/>
              <a:ext cx="345214"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&lt;20s</a:t>
              </a:r>
            </a:p>
          </p:txBody>
        </p:sp>
        <p:sp>
          <p:nvSpPr>
            <p:cNvPr id="49" name="ZoneTexte 48">
              <a:extLst>
                <a:ext uri="{FF2B5EF4-FFF2-40B4-BE49-F238E27FC236}">
                  <a16:creationId xmlns:a16="http://schemas.microsoft.com/office/drawing/2014/main" id="{A0A02270-E004-4706-AEDD-C46B1046B6C5}"/>
                </a:ext>
              </a:extLst>
            </p:cNvPr>
            <p:cNvSpPr txBox="1"/>
            <p:nvPr/>
          </p:nvSpPr>
          <p:spPr>
            <a:xfrm>
              <a:off x="7588942" y="3812351"/>
              <a:ext cx="216973"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≥2</a:t>
              </a:r>
            </a:p>
          </p:txBody>
        </p:sp>
        <p:sp>
          <p:nvSpPr>
            <p:cNvPr id="50" name="ZoneTexte 49">
              <a:extLst>
                <a:ext uri="{FF2B5EF4-FFF2-40B4-BE49-F238E27FC236}">
                  <a16:creationId xmlns:a16="http://schemas.microsoft.com/office/drawing/2014/main" id="{FD2B7C87-5D82-4DFD-8D6F-63E5D8F996DF}"/>
                </a:ext>
              </a:extLst>
            </p:cNvPr>
            <p:cNvSpPr txBox="1"/>
            <p:nvPr/>
          </p:nvSpPr>
          <p:spPr>
            <a:xfrm>
              <a:off x="7236097" y="3814832"/>
              <a:ext cx="216973"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&lt;2</a:t>
              </a:r>
            </a:p>
          </p:txBody>
        </p:sp>
        <p:sp>
          <p:nvSpPr>
            <p:cNvPr id="51" name="ZoneTexte 50">
              <a:extLst>
                <a:ext uri="{FF2B5EF4-FFF2-40B4-BE49-F238E27FC236}">
                  <a16:creationId xmlns:a16="http://schemas.microsoft.com/office/drawing/2014/main" id="{FB13248E-B697-4E16-ACBD-D049A62D20E9}"/>
                </a:ext>
              </a:extLst>
            </p:cNvPr>
            <p:cNvSpPr txBox="1"/>
            <p:nvPr/>
          </p:nvSpPr>
          <p:spPr>
            <a:xfrm>
              <a:off x="8390943" y="3818893"/>
              <a:ext cx="394907"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&lt;0.13</a:t>
              </a:r>
            </a:p>
          </p:txBody>
        </p:sp>
        <p:sp>
          <p:nvSpPr>
            <p:cNvPr id="52" name="ZoneTexte 51">
              <a:extLst>
                <a:ext uri="{FF2B5EF4-FFF2-40B4-BE49-F238E27FC236}">
                  <a16:creationId xmlns:a16="http://schemas.microsoft.com/office/drawing/2014/main" id="{69AC54B2-9C0D-4E88-9761-5E459E74AC06}"/>
                </a:ext>
              </a:extLst>
            </p:cNvPr>
            <p:cNvSpPr txBox="1"/>
            <p:nvPr/>
          </p:nvSpPr>
          <p:spPr>
            <a:xfrm>
              <a:off x="8823388" y="3814832"/>
              <a:ext cx="394907"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≥0.13</a:t>
              </a:r>
            </a:p>
          </p:txBody>
        </p:sp>
        <p:sp>
          <p:nvSpPr>
            <p:cNvPr id="53" name="ZoneTexte 52">
              <a:extLst>
                <a:ext uri="{FF2B5EF4-FFF2-40B4-BE49-F238E27FC236}">
                  <a16:creationId xmlns:a16="http://schemas.microsoft.com/office/drawing/2014/main" id="{B1EF01AC-856E-4409-A52F-2D15278C26EF}"/>
                </a:ext>
              </a:extLst>
            </p:cNvPr>
            <p:cNvSpPr txBox="1"/>
            <p:nvPr/>
          </p:nvSpPr>
          <p:spPr>
            <a:xfrm>
              <a:off x="10148767" y="3803081"/>
              <a:ext cx="534368" cy="32873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≥1 </a:t>
              </a:r>
              <a:r>
                <a:rPr kumimoji="0" lang="fr-FR" sz="8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severe</a:t>
              </a:r>
              <a:endParaRPr kumimoji="0" lang="fr-FR" sz="8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 </a:t>
              </a:r>
              <a:r>
                <a:rPr kumimoji="0" lang="fr-FR" sz="8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comorbidity</a:t>
              </a:r>
              <a:endParaRPr kumimoji="0" lang="fr-FR" sz="8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endParaRPr>
            </a:p>
          </p:txBody>
        </p:sp>
        <p:sp>
          <p:nvSpPr>
            <p:cNvPr id="54" name="ZoneTexte 53">
              <a:extLst>
                <a:ext uri="{FF2B5EF4-FFF2-40B4-BE49-F238E27FC236}">
                  <a16:creationId xmlns:a16="http://schemas.microsoft.com/office/drawing/2014/main" id="{B7BCD9A5-6B73-468C-9485-1CF2895EECD6}"/>
                </a:ext>
              </a:extLst>
            </p:cNvPr>
            <p:cNvSpPr txBox="1"/>
            <p:nvPr/>
          </p:nvSpPr>
          <p:spPr>
            <a:xfrm>
              <a:off x="9570973" y="3803081"/>
              <a:ext cx="515132" cy="32873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No </a:t>
              </a:r>
              <a:r>
                <a:rPr kumimoji="0" lang="fr-FR" sz="8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severe</a:t>
              </a:r>
              <a:endParaRPr kumimoji="0" lang="fr-FR" sz="8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comorbidity</a:t>
              </a:r>
              <a:endParaRPr kumimoji="0" lang="fr-FR" sz="8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endParaRPr>
            </a:p>
          </p:txBody>
        </p:sp>
        <p:sp>
          <p:nvSpPr>
            <p:cNvPr id="55" name="ZoneTexte 54">
              <a:extLst>
                <a:ext uri="{FF2B5EF4-FFF2-40B4-BE49-F238E27FC236}">
                  <a16:creationId xmlns:a16="http://schemas.microsoft.com/office/drawing/2014/main" id="{3BA0DA61-CA5F-421B-8358-B6EE71407B00}"/>
                </a:ext>
              </a:extLst>
            </p:cNvPr>
            <p:cNvSpPr txBox="1"/>
            <p:nvPr/>
          </p:nvSpPr>
          <p:spPr>
            <a:xfrm>
              <a:off x="4960677" y="3396629"/>
              <a:ext cx="289109"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≥28</a:t>
              </a:r>
            </a:p>
          </p:txBody>
        </p:sp>
        <p:sp>
          <p:nvSpPr>
            <p:cNvPr id="56" name="ZoneTexte 55">
              <a:extLst>
                <a:ext uri="{FF2B5EF4-FFF2-40B4-BE49-F238E27FC236}">
                  <a16:creationId xmlns:a16="http://schemas.microsoft.com/office/drawing/2014/main" id="{5340B0D2-BE4F-4F5F-981F-9EDF615FDC4F}"/>
                </a:ext>
              </a:extLst>
            </p:cNvPr>
            <p:cNvSpPr txBox="1"/>
            <p:nvPr/>
          </p:nvSpPr>
          <p:spPr>
            <a:xfrm>
              <a:off x="4526355" y="3399110"/>
              <a:ext cx="289109"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&lt;28</a:t>
              </a:r>
            </a:p>
          </p:txBody>
        </p:sp>
        <p:sp>
          <p:nvSpPr>
            <p:cNvPr id="57" name="ZoneTexte 56">
              <a:extLst>
                <a:ext uri="{FF2B5EF4-FFF2-40B4-BE49-F238E27FC236}">
                  <a16:creationId xmlns:a16="http://schemas.microsoft.com/office/drawing/2014/main" id="{768AF274-9FA0-43F8-8E70-2BFF9239AAA2}"/>
                </a:ext>
              </a:extLst>
            </p:cNvPr>
            <p:cNvSpPr txBox="1"/>
            <p:nvPr/>
          </p:nvSpPr>
          <p:spPr>
            <a:xfrm>
              <a:off x="10206518" y="2615741"/>
              <a:ext cx="394907"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&lt;0.22</a:t>
              </a:r>
            </a:p>
          </p:txBody>
        </p:sp>
        <p:sp>
          <p:nvSpPr>
            <p:cNvPr id="58" name="ZoneTexte 57">
              <a:extLst>
                <a:ext uri="{FF2B5EF4-FFF2-40B4-BE49-F238E27FC236}">
                  <a16:creationId xmlns:a16="http://schemas.microsoft.com/office/drawing/2014/main" id="{106034F5-11CF-4B05-9E03-A1955E839EBD}"/>
                </a:ext>
              </a:extLst>
            </p:cNvPr>
            <p:cNvSpPr txBox="1"/>
            <p:nvPr/>
          </p:nvSpPr>
          <p:spPr>
            <a:xfrm>
              <a:off x="10859472" y="2615741"/>
              <a:ext cx="394907"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≥0.22</a:t>
              </a:r>
            </a:p>
          </p:txBody>
        </p:sp>
        <p:sp>
          <p:nvSpPr>
            <p:cNvPr id="59" name="ZoneTexte 58">
              <a:extLst>
                <a:ext uri="{FF2B5EF4-FFF2-40B4-BE49-F238E27FC236}">
                  <a16:creationId xmlns:a16="http://schemas.microsoft.com/office/drawing/2014/main" id="{42224C19-62C2-4CD3-A7A8-96B2861D5EE8}"/>
                </a:ext>
              </a:extLst>
            </p:cNvPr>
            <p:cNvSpPr txBox="1"/>
            <p:nvPr/>
          </p:nvSpPr>
          <p:spPr>
            <a:xfrm>
              <a:off x="5280272" y="827899"/>
              <a:ext cx="288000" cy="205629"/>
            </a:xfrm>
            <a:prstGeom prst="rect">
              <a:avLst/>
            </a:prstGeom>
            <a:grpFill/>
          </p:spPr>
          <p:txBody>
            <a:bodyPr wrap="squar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&lt;10</a:t>
              </a:r>
            </a:p>
          </p:txBody>
        </p:sp>
        <p:sp>
          <p:nvSpPr>
            <p:cNvPr id="60" name="ZoneTexte 59">
              <a:extLst>
                <a:ext uri="{FF2B5EF4-FFF2-40B4-BE49-F238E27FC236}">
                  <a16:creationId xmlns:a16="http://schemas.microsoft.com/office/drawing/2014/main" id="{30FF4282-71B1-4C8C-A505-6E9510D4E4B0}"/>
                </a:ext>
              </a:extLst>
            </p:cNvPr>
            <p:cNvSpPr txBox="1"/>
            <p:nvPr/>
          </p:nvSpPr>
          <p:spPr>
            <a:xfrm>
              <a:off x="7992852" y="827899"/>
              <a:ext cx="289109"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≥10</a:t>
              </a:r>
            </a:p>
          </p:txBody>
        </p:sp>
        <p:sp>
          <p:nvSpPr>
            <p:cNvPr id="61" name="ZoneTexte 60">
              <a:extLst>
                <a:ext uri="{FF2B5EF4-FFF2-40B4-BE49-F238E27FC236}">
                  <a16:creationId xmlns:a16="http://schemas.microsoft.com/office/drawing/2014/main" id="{E6882370-64F5-4FC5-B55B-EBDBF7BBDBF6}"/>
                </a:ext>
              </a:extLst>
            </p:cNvPr>
            <p:cNvSpPr txBox="1"/>
            <p:nvPr/>
          </p:nvSpPr>
          <p:spPr>
            <a:xfrm>
              <a:off x="5934025" y="2615741"/>
              <a:ext cx="216973"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≥3</a:t>
              </a:r>
            </a:p>
          </p:txBody>
        </p:sp>
        <p:sp>
          <p:nvSpPr>
            <p:cNvPr id="62" name="ZoneTexte 61">
              <a:extLst>
                <a:ext uri="{FF2B5EF4-FFF2-40B4-BE49-F238E27FC236}">
                  <a16:creationId xmlns:a16="http://schemas.microsoft.com/office/drawing/2014/main" id="{874BC0BC-BA45-4AFF-BCA1-32135FC6E0CA}"/>
                </a:ext>
              </a:extLst>
            </p:cNvPr>
            <p:cNvSpPr txBox="1"/>
            <p:nvPr/>
          </p:nvSpPr>
          <p:spPr>
            <a:xfrm>
              <a:off x="5204955" y="2615741"/>
              <a:ext cx="216973" cy="20562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&lt;3</a:t>
              </a:r>
            </a:p>
          </p:txBody>
        </p:sp>
        <p:sp>
          <p:nvSpPr>
            <p:cNvPr id="63" name="ZoneTexte 62">
              <a:extLst>
                <a:ext uri="{FF2B5EF4-FFF2-40B4-BE49-F238E27FC236}">
                  <a16:creationId xmlns:a16="http://schemas.microsoft.com/office/drawing/2014/main" id="{5E20C4F5-B221-4729-9DD1-939FAD17DAB6}"/>
                </a:ext>
              </a:extLst>
            </p:cNvPr>
            <p:cNvSpPr txBox="1"/>
            <p:nvPr/>
          </p:nvSpPr>
          <p:spPr>
            <a:xfrm>
              <a:off x="8245476" y="2615741"/>
              <a:ext cx="821306" cy="159462"/>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Prostate/</a:t>
              </a:r>
              <a:r>
                <a:rPr kumimoji="0" lang="fr-FR" sz="8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Breast</a:t>
              </a:r>
              <a:r>
                <a:rPr kumimoji="0" lang="fr-FR" sz="8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 M0</a:t>
              </a:r>
            </a:p>
          </p:txBody>
        </p:sp>
        <p:sp>
          <p:nvSpPr>
            <p:cNvPr id="64" name="ZoneTexte 63">
              <a:extLst>
                <a:ext uri="{FF2B5EF4-FFF2-40B4-BE49-F238E27FC236}">
                  <a16:creationId xmlns:a16="http://schemas.microsoft.com/office/drawing/2014/main" id="{D790DC39-B95B-4A50-B0BB-88F5D71D87FE}"/>
                </a:ext>
              </a:extLst>
            </p:cNvPr>
            <p:cNvSpPr txBox="1"/>
            <p:nvPr/>
          </p:nvSpPr>
          <p:spPr>
            <a:xfrm>
              <a:off x="7514355" y="2615741"/>
              <a:ext cx="622534" cy="174851"/>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prstClr val="white"/>
                  </a:solidFill>
                  <a:effectLst/>
                  <a:uLnTx/>
                  <a:uFillTx/>
                  <a:latin typeface="Franklin Gothic Medium Cond" panose="020B0606030402020204" pitchFamily="34" charset="0"/>
                  <a:ea typeface="+mn-ea"/>
                  <a:cs typeface="+mn-cs"/>
                </a:rPr>
                <a:t>Subgroup</a:t>
              </a:r>
              <a:r>
                <a:rPr kumimoji="0" lang="fr-FR" sz="9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 #5</a:t>
              </a:r>
            </a:p>
          </p:txBody>
        </p:sp>
      </p:grpSp>
      <p:grpSp>
        <p:nvGrpSpPr>
          <p:cNvPr id="8" name="Groupe 7">
            <a:extLst>
              <a:ext uri="{FF2B5EF4-FFF2-40B4-BE49-F238E27FC236}">
                <a16:creationId xmlns:a16="http://schemas.microsoft.com/office/drawing/2014/main" id="{A46F261E-23BA-48B9-94C3-383166950E30}"/>
              </a:ext>
            </a:extLst>
          </p:cNvPr>
          <p:cNvGrpSpPr/>
          <p:nvPr/>
        </p:nvGrpSpPr>
        <p:grpSpPr>
          <a:xfrm>
            <a:off x="2159579" y="4349349"/>
            <a:ext cx="9595012" cy="328739"/>
            <a:chOff x="2159579" y="4412288"/>
            <a:chExt cx="9595012" cy="328739"/>
          </a:xfrm>
          <a:solidFill>
            <a:schemeClr val="bg2">
              <a:lumMod val="10000"/>
            </a:schemeClr>
          </a:solidFill>
        </p:grpSpPr>
        <p:sp>
          <p:nvSpPr>
            <p:cNvPr id="92" name="ZoneTexte 91">
              <a:extLst>
                <a:ext uri="{FF2B5EF4-FFF2-40B4-BE49-F238E27FC236}">
                  <a16:creationId xmlns:a16="http://schemas.microsoft.com/office/drawing/2014/main" id="{E746E82E-F5BB-41BB-9681-F42A9A8193AE}"/>
                </a:ext>
              </a:extLst>
            </p:cNvPr>
            <p:cNvSpPr txBox="1"/>
            <p:nvPr/>
          </p:nvSpPr>
          <p:spPr>
            <a:xfrm>
              <a:off x="2159579" y="4412288"/>
              <a:ext cx="289109" cy="328739"/>
            </a:xfrm>
            <a:prstGeom prst="rect">
              <a:avLst/>
            </a:prstGeom>
            <a:grpFill/>
          </p:spPr>
          <p:txBody>
            <a:bodyPr wrap="none" lIns="36000" tIns="18000" rIns="36000" bIns="18000" rtlCol="0">
              <a:spAutoFit/>
            </a:bodyPr>
            <a:lstStyle>
              <a:defPPr>
                <a:defRPr lang="en-US"/>
              </a:defPPr>
              <a:lvl1pPr>
                <a:defRPr sz="1100">
                  <a:solidFill>
                    <a:schemeClr val="bg2">
                      <a:lumMod val="25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N=63</a:t>
              </a:r>
            </a:p>
          </p:txBody>
        </p:sp>
        <p:sp>
          <p:nvSpPr>
            <p:cNvPr id="93" name="ZoneTexte 92">
              <a:extLst>
                <a:ext uri="{FF2B5EF4-FFF2-40B4-BE49-F238E27FC236}">
                  <a16:creationId xmlns:a16="http://schemas.microsoft.com/office/drawing/2014/main" id="{AF38A387-48B1-4E8F-98C9-B364775177D8}"/>
                </a:ext>
              </a:extLst>
            </p:cNvPr>
            <p:cNvSpPr txBox="1"/>
            <p:nvPr/>
          </p:nvSpPr>
          <p:spPr>
            <a:xfrm>
              <a:off x="2755286" y="4412288"/>
              <a:ext cx="2891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3737"/>
                  </a:solidFill>
                  <a:effectLst/>
                  <a:uLnTx/>
                  <a:uFillTx/>
                  <a:latin typeface="Franklin Gothic Medium Cond" panose="020B0606030402020204" pitchFamily="34" charset="0"/>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3737"/>
                  </a:solidFill>
                  <a:effectLst/>
                  <a:uLnTx/>
                  <a:uFillTx/>
                  <a:latin typeface="Franklin Gothic Medium Cond" panose="020B0606030402020204" pitchFamily="34" charset="0"/>
                  <a:ea typeface="+mn-ea"/>
                  <a:cs typeface="+mn-cs"/>
                </a:rPr>
                <a:t>N=65</a:t>
              </a:r>
            </a:p>
          </p:txBody>
        </p:sp>
        <p:sp>
          <p:nvSpPr>
            <p:cNvPr id="96" name="ZoneTexte 95">
              <a:extLst>
                <a:ext uri="{FF2B5EF4-FFF2-40B4-BE49-F238E27FC236}">
                  <a16:creationId xmlns:a16="http://schemas.microsoft.com/office/drawing/2014/main" id="{022740D9-4254-468A-9C11-BA757EB08511}"/>
                </a:ext>
              </a:extLst>
            </p:cNvPr>
            <p:cNvSpPr txBox="1"/>
            <p:nvPr/>
          </p:nvSpPr>
          <p:spPr>
            <a:xfrm>
              <a:off x="3350993" y="4412288"/>
              <a:ext cx="3420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FF00"/>
                  </a:solidFill>
                  <a:effectLst/>
                  <a:uLnTx/>
                  <a:uFillTx/>
                  <a:latin typeface="Franklin Gothic Medium Cond" panose="020B0606030402020204" pitchFamily="34" charset="0"/>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FF00"/>
                  </a:solidFill>
                  <a:effectLst/>
                  <a:uLnTx/>
                  <a:uFillTx/>
                  <a:latin typeface="Franklin Gothic Medium Cond" panose="020B0606030402020204" pitchFamily="34" charset="0"/>
                  <a:ea typeface="+mn-ea"/>
                  <a:cs typeface="+mn-cs"/>
                </a:rPr>
                <a:t>N=136</a:t>
              </a:r>
            </a:p>
          </p:txBody>
        </p:sp>
        <p:sp>
          <p:nvSpPr>
            <p:cNvPr id="97" name="ZoneTexte 96">
              <a:extLst>
                <a:ext uri="{FF2B5EF4-FFF2-40B4-BE49-F238E27FC236}">
                  <a16:creationId xmlns:a16="http://schemas.microsoft.com/office/drawing/2014/main" id="{2109E534-58E2-4065-86E7-E6940ECBF150}"/>
                </a:ext>
              </a:extLst>
            </p:cNvPr>
            <p:cNvSpPr txBox="1"/>
            <p:nvPr/>
          </p:nvSpPr>
          <p:spPr>
            <a:xfrm>
              <a:off x="3999599" y="4412288"/>
              <a:ext cx="2891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N=57</a:t>
              </a:r>
            </a:p>
          </p:txBody>
        </p:sp>
        <p:sp>
          <p:nvSpPr>
            <p:cNvPr id="98" name="ZoneTexte 97">
              <a:extLst>
                <a:ext uri="{FF2B5EF4-FFF2-40B4-BE49-F238E27FC236}">
                  <a16:creationId xmlns:a16="http://schemas.microsoft.com/office/drawing/2014/main" id="{647E7307-4E86-4AA6-8481-362E3792EB19}"/>
                </a:ext>
              </a:extLst>
            </p:cNvPr>
            <p:cNvSpPr txBox="1"/>
            <p:nvPr/>
          </p:nvSpPr>
          <p:spPr>
            <a:xfrm>
              <a:off x="4595305" y="4412288"/>
              <a:ext cx="2891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3737"/>
                  </a:solidFill>
                  <a:effectLst/>
                  <a:uLnTx/>
                  <a:uFillTx/>
                  <a:latin typeface="Franklin Gothic Medium Cond" panose="020B0606030402020204" pitchFamily="34" charset="0"/>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3737"/>
                  </a:solidFill>
                  <a:effectLst/>
                  <a:uLnTx/>
                  <a:uFillTx/>
                  <a:latin typeface="Franklin Gothic Medium Cond" panose="020B0606030402020204" pitchFamily="34" charset="0"/>
                  <a:ea typeface="+mn-ea"/>
                  <a:cs typeface="+mn-cs"/>
                </a:rPr>
                <a:t>N=56</a:t>
              </a:r>
            </a:p>
          </p:txBody>
        </p:sp>
        <p:sp>
          <p:nvSpPr>
            <p:cNvPr id="99" name="ZoneTexte 98">
              <a:extLst>
                <a:ext uri="{FF2B5EF4-FFF2-40B4-BE49-F238E27FC236}">
                  <a16:creationId xmlns:a16="http://schemas.microsoft.com/office/drawing/2014/main" id="{8274A8C9-3A72-44CD-BB87-CAFD9AB6BA09}"/>
                </a:ext>
              </a:extLst>
            </p:cNvPr>
            <p:cNvSpPr txBox="1"/>
            <p:nvPr/>
          </p:nvSpPr>
          <p:spPr>
            <a:xfrm>
              <a:off x="5191011" y="4412288"/>
              <a:ext cx="2891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N=83</a:t>
              </a:r>
            </a:p>
          </p:txBody>
        </p:sp>
        <p:sp>
          <p:nvSpPr>
            <p:cNvPr id="102" name="ZoneTexte 101">
              <a:extLst>
                <a:ext uri="{FF2B5EF4-FFF2-40B4-BE49-F238E27FC236}">
                  <a16:creationId xmlns:a16="http://schemas.microsoft.com/office/drawing/2014/main" id="{2DA970BA-06DD-41FB-B560-513C860CE3AD}"/>
                </a:ext>
              </a:extLst>
            </p:cNvPr>
            <p:cNvSpPr txBox="1"/>
            <p:nvPr/>
          </p:nvSpPr>
          <p:spPr>
            <a:xfrm>
              <a:off x="5786718" y="4412288"/>
              <a:ext cx="3420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3737"/>
                  </a:solidFill>
                  <a:effectLst/>
                  <a:uLnTx/>
                  <a:uFillTx/>
                  <a:latin typeface="Franklin Gothic Medium Cond" panose="020B0606030402020204" pitchFamily="34" charset="0"/>
                  <a:ea typeface="+mn-ea"/>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3737"/>
                  </a:solidFill>
                  <a:effectLst/>
                  <a:uLnTx/>
                  <a:uFillTx/>
                  <a:latin typeface="Franklin Gothic Medium Cond" panose="020B0606030402020204" pitchFamily="34" charset="0"/>
                  <a:ea typeface="+mn-ea"/>
                  <a:cs typeface="+mn-cs"/>
                </a:rPr>
                <a:t>N=136</a:t>
              </a:r>
            </a:p>
          </p:txBody>
        </p:sp>
        <p:sp>
          <p:nvSpPr>
            <p:cNvPr id="103" name="ZoneTexte 102">
              <a:extLst>
                <a:ext uri="{FF2B5EF4-FFF2-40B4-BE49-F238E27FC236}">
                  <a16:creationId xmlns:a16="http://schemas.microsoft.com/office/drawing/2014/main" id="{6449F627-6A18-498E-8671-EE240B7336C2}"/>
                </a:ext>
              </a:extLst>
            </p:cNvPr>
            <p:cNvSpPr txBox="1"/>
            <p:nvPr/>
          </p:nvSpPr>
          <p:spPr>
            <a:xfrm>
              <a:off x="6435325" y="4412288"/>
              <a:ext cx="3420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3737"/>
                  </a:solidFill>
                  <a:effectLst/>
                  <a:uLnTx/>
                  <a:uFillTx/>
                  <a:latin typeface="Franklin Gothic Medium Cond" panose="020B0606030402020204" pitchFamily="34" charset="0"/>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3737"/>
                  </a:solidFill>
                  <a:effectLst/>
                  <a:uLnTx/>
                  <a:uFillTx/>
                  <a:latin typeface="Franklin Gothic Medium Cond" panose="020B0606030402020204" pitchFamily="34" charset="0"/>
                  <a:ea typeface="+mn-ea"/>
                  <a:cs typeface="+mn-cs"/>
                </a:rPr>
                <a:t>N=200</a:t>
              </a:r>
            </a:p>
          </p:txBody>
        </p:sp>
        <p:sp>
          <p:nvSpPr>
            <p:cNvPr id="104" name="ZoneTexte 103">
              <a:extLst>
                <a:ext uri="{FF2B5EF4-FFF2-40B4-BE49-F238E27FC236}">
                  <a16:creationId xmlns:a16="http://schemas.microsoft.com/office/drawing/2014/main" id="{60A2A3C2-9F4C-4BB3-80B3-021BE09F8A24}"/>
                </a:ext>
              </a:extLst>
            </p:cNvPr>
            <p:cNvSpPr txBox="1"/>
            <p:nvPr/>
          </p:nvSpPr>
          <p:spPr>
            <a:xfrm>
              <a:off x="7083931" y="4412288"/>
              <a:ext cx="3420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92D050"/>
                  </a:solidFill>
                  <a:effectLst/>
                  <a:uLnTx/>
                  <a:uFillTx/>
                  <a:latin typeface="Franklin Gothic Medium Cond" panose="020B0606030402020204" pitchFamily="34" charset="0"/>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92D050"/>
                  </a:solidFill>
                  <a:effectLst/>
                  <a:uLnTx/>
                  <a:uFillTx/>
                  <a:latin typeface="Franklin Gothic Medium Cond" panose="020B0606030402020204" pitchFamily="34" charset="0"/>
                  <a:ea typeface="+mn-ea"/>
                  <a:cs typeface="+mn-cs"/>
                </a:rPr>
                <a:t>N=377</a:t>
              </a:r>
            </a:p>
          </p:txBody>
        </p:sp>
        <p:sp>
          <p:nvSpPr>
            <p:cNvPr id="105" name="ZoneTexte 104">
              <a:extLst>
                <a:ext uri="{FF2B5EF4-FFF2-40B4-BE49-F238E27FC236}">
                  <a16:creationId xmlns:a16="http://schemas.microsoft.com/office/drawing/2014/main" id="{4CC62EF0-8826-45AE-B76B-A476DD6B71BC}"/>
                </a:ext>
              </a:extLst>
            </p:cNvPr>
            <p:cNvSpPr txBox="1"/>
            <p:nvPr/>
          </p:nvSpPr>
          <p:spPr>
            <a:xfrm>
              <a:off x="7732537" y="4412288"/>
              <a:ext cx="3420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FF00"/>
                  </a:solidFill>
                  <a:effectLst/>
                  <a:uLnTx/>
                  <a:uFillTx/>
                  <a:latin typeface="Franklin Gothic Medium Cond" panose="020B0606030402020204" pitchFamily="34" charset="0"/>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FF00"/>
                  </a:solidFill>
                  <a:effectLst/>
                  <a:uLnTx/>
                  <a:uFillTx/>
                  <a:latin typeface="Franklin Gothic Medium Cond" panose="020B0606030402020204" pitchFamily="34" charset="0"/>
                  <a:ea typeface="+mn-ea"/>
                  <a:cs typeface="+mn-cs"/>
                </a:rPr>
                <a:t>N=191</a:t>
              </a:r>
            </a:p>
          </p:txBody>
        </p:sp>
        <p:sp>
          <p:nvSpPr>
            <p:cNvPr id="106" name="ZoneTexte 105">
              <a:extLst>
                <a:ext uri="{FF2B5EF4-FFF2-40B4-BE49-F238E27FC236}">
                  <a16:creationId xmlns:a16="http://schemas.microsoft.com/office/drawing/2014/main" id="{CDC2931A-1617-4513-A72B-5327D5569A3E}"/>
                </a:ext>
              </a:extLst>
            </p:cNvPr>
            <p:cNvSpPr txBox="1"/>
            <p:nvPr/>
          </p:nvSpPr>
          <p:spPr>
            <a:xfrm>
              <a:off x="8381143" y="4412288"/>
              <a:ext cx="3420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92D050"/>
                  </a:solidFill>
                  <a:effectLst/>
                  <a:uLnTx/>
                  <a:uFillTx/>
                  <a:latin typeface="Franklin Gothic Medium Cond" panose="020B0606030402020204" pitchFamily="34" charset="0"/>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92D050"/>
                  </a:solidFill>
                  <a:effectLst/>
                  <a:uLnTx/>
                  <a:uFillTx/>
                  <a:latin typeface="Franklin Gothic Medium Cond" panose="020B0606030402020204" pitchFamily="34" charset="0"/>
                  <a:ea typeface="+mn-ea"/>
                  <a:cs typeface="+mn-cs"/>
                </a:rPr>
                <a:t>N=203</a:t>
              </a:r>
            </a:p>
          </p:txBody>
        </p:sp>
        <p:sp>
          <p:nvSpPr>
            <p:cNvPr id="107" name="ZoneTexte 106">
              <a:extLst>
                <a:ext uri="{FF2B5EF4-FFF2-40B4-BE49-F238E27FC236}">
                  <a16:creationId xmlns:a16="http://schemas.microsoft.com/office/drawing/2014/main" id="{631D9096-9583-4F55-B21E-183962212D86}"/>
                </a:ext>
              </a:extLst>
            </p:cNvPr>
            <p:cNvSpPr txBox="1"/>
            <p:nvPr/>
          </p:nvSpPr>
          <p:spPr>
            <a:xfrm>
              <a:off x="9029749" y="4412288"/>
              <a:ext cx="2891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92D050"/>
                  </a:solidFill>
                  <a:effectLst/>
                  <a:uLnTx/>
                  <a:uFillTx/>
                  <a:latin typeface="Franklin Gothic Medium Cond" panose="020B0606030402020204" pitchFamily="34" charset="0"/>
                  <a:ea typeface="+mn-ea"/>
                  <a:cs typeface="+mn-cs"/>
                </a:rPr>
                <a:t>#12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92D050"/>
                  </a:solidFill>
                  <a:effectLst/>
                  <a:uLnTx/>
                  <a:uFillTx/>
                  <a:latin typeface="Franklin Gothic Medium Cond" panose="020B0606030402020204" pitchFamily="34" charset="0"/>
                  <a:ea typeface="+mn-ea"/>
                  <a:cs typeface="+mn-cs"/>
                </a:rPr>
                <a:t>N=70</a:t>
              </a:r>
            </a:p>
          </p:txBody>
        </p:sp>
        <p:sp>
          <p:nvSpPr>
            <p:cNvPr id="110" name="ZoneTexte 109">
              <a:extLst>
                <a:ext uri="{FF2B5EF4-FFF2-40B4-BE49-F238E27FC236}">
                  <a16:creationId xmlns:a16="http://schemas.microsoft.com/office/drawing/2014/main" id="{264BF31C-322A-44DE-ABD1-5CDC869241EA}"/>
                </a:ext>
              </a:extLst>
            </p:cNvPr>
            <p:cNvSpPr txBox="1"/>
            <p:nvPr/>
          </p:nvSpPr>
          <p:spPr>
            <a:xfrm>
              <a:off x="9625456" y="4412288"/>
              <a:ext cx="2891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FF00"/>
                  </a:solidFill>
                  <a:effectLst/>
                  <a:uLnTx/>
                  <a:uFillTx/>
                  <a:latin typeface="Franklin Gothic Medium Cond" panose="020B0606030402020204" pitchFamily="34" charset="0"/>
                  <a:ea typeface="+mn-ea"/>
                  <a:cs typeface="+mn-cs"/>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FF00"/>
                  </a:solidFill>
                  <a:effectLst/>
                  <a:uLnTx/>
                  <a:uFillTx/>
                  <a:latin typeface="Franklin Gothic Medium Cond" panose="020B0606030402020204" pitchFamily="34" charset="0"/>
                  <a:ea typeface="+mn-ea"/>
                  <a:cs typeface="+mn-cs"/>
                </a:rPr>
                <a:t>N=64</a:t>
              </a:r>
            </a:p>
          </p:txBody>
        </p:sp>
        <p:sp>
          <p:nvSpPr>
            <p:cNvPr id="111" name="ZoneTexte 110">
              <a:extLst>
                <a:ext uri="{FF2B5EF4-FFF2-40B4-BE49-F238E27FC236}">
                  <a16:creationId xmlns:a16="http://schemas.microsoft.com/office/drawing/2014/main" id="{10544460-F2A8-4729-9B2A-0E550293C736}"/>
                </a:ext>
              </a:extLst>
            </p:cNvPr>
            <p:cNvSpPr txBox="1"/>
            <p:nvPr/>
          </p:nvSpPr>
          <p:spPr>
            <a:xfrm>
              <a:off x="10221163" y="4412288"/>
              <a:ext cx="2891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N=81</a:t>
              </a:r>
            </a:p>
          </p:txBody>
        </p:sp>
        <p:sp>
          <p:nvSpPr>
            <p:cNvPr id="113" name="ZoneTexte 112">
              <a:extLst>
                <a:ext uri="{FF2B5EF4-FFF2-40B4-BE49-F238E27FC236}">
                  <a16:creationId xmlns:a16="http://schemas.microsoft.com/office/drawing/2014/main" id="{8C2754B8-12F9-4427-9D85-37A386F3853A}"/>
                </a:ext>
              </a:extLst>
            </p:cNvPr>
            <p:cNvSpPr txBox="1"/>
            <p:nvPr/>
          </p:nvSpPr>
          <p:spPr>
            <a:xfrm>
              <a:off x="10816870" y="4412288"/>
              <a:ext cx="342008"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N=157</a:t>
              </a:r>
            </a:p>
          </p:txBody>
        </p:sp>
        <p:sp>
          <p:nvSpPr>
            <p:cNvPr id="115" name="ZoneTexte 114">
              <a:extLst>
                <a:ext uri="{FF2B5EF4-FFF2-40B4-BE49-F238E27FC236}">
                  <a16:creationId xmlns:a16="http://schemas.microsoft.com/office/drawing/2014/main" id="{C5387191-50CA-4C9C-AB05-3B7D28548464}"/>
                </a:ext>
              </a:extLst>
            </p:cNvPr>
            <p:cNvSpPr txBox="1"/>
            <p:nvPr/>
          </p:nvSpPr>
          <p:spPr>
            <a:xfrm>
              <a:off x="11465482" y="4412288"/>
              <a:ext cx="289109" cy="328739"/>
            </a:xfrm>
            <a:prstGeom prst="rect">
              <a:avLst/>
            </a:prstGeom>
            <a:grpFill/>
          </p:spPr>
          <p:txBody>
            <a:bodyPr wrap="none" lIns="36000" tIns="18000" rIns="36000" bIns="18000" rtlCol="0">
              <a:spAutoFit/>
            </a:bodyPr>
            <a:lstStyle>
              <a:defPPr>
                <a:defRPr lang="en-US"/>
              </a:defPPr>
              <a:lvl1pPr algn="ctr">
                <a:defRPr sz="1100" b="1">
                  <a:solidFill>
                    <a:schemeClr val="bg2">
                      <a:lumMod val="10000"/>
                    </a:schemeClr>
                  </a:solidFill>
                  <a:latin typeface="Franklin Gothic Medium Cond" panose="020B06060304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EA9642"/>
                  </a:solidFill>
                  <a:effectLst/>
                  <a:uLnTx/>
                  <a:uFillTx/>
                  <a:latin typeface="Franklin Gothic Medium Cond" panose="020B0606030402020204" pitchFamily="34" charset="0"/>
                  <a:ea typeface="+mn-ea"/>
                  <a:cs typeface="+mn-cs"/>
                </a:rPr>
                <a:t>N=73</a:t>
              </a:r>
            </a:p>
          </p:txBody>
        </p:sp>
      </p:grpSp>
      <p:sp>
        <p:nvSpPr>
          <p:cNvPr id="1924" name="Rectangle 55">
            <a:extLst>
              <a:ext uri="{FF2B5EF4-FFF2-40B4-BE49-F238E27FC236}">
                <a16:creationId xmlns:a16="http://schemas.microsoft.com/office/drawing/2014/main" id="{4463069E-BEBB-4A9E-B04F-F32AD3F9EE6F}"/>
              </a:ext>
            </a:extLst>
          </p:cNvPr>
          <p:cNvSpPr>
            <a:spLocks noChangeArrowheads="1"/>
          </p:cNvSpPr>
          <p:nvPr/>
        </p:nvSpPr>
        <p:spPr bwMode="auto">
          <a:xfrm>
            <a:off x="1938338" y="5911535"/>
            <a:ext cx="180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7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0.00</a:t>
            </a:r>
            <a:endParaRPr kumimoji="0" lang="fr-FR" altLang="fr-FR"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25" name="Rectangle 57">
            <a:extLst>
              <a:ext uri="{FF2B5EF4-FFF2-40B4-BE49-F238E27FC236}">
                <a16:creationId xmlns:a16="http://schemas.microsoft.com/office/drawing/2014/main" id="{6A8E8108-4C13-4DCD-B76B-E41B17388674}"/>
              </a:ext>
            </a:extLst>
          </p:cNvPr>
          <p:cNvSpPr>
            <a:spLocks noChangeArrowheads="1"/>
          </p:cNvSpPr>
          <p:nvPr/>
        </p:nvSpPr>
        <p:spPr bwMode="auto">
          <a:xfrm>
            <a:off x="1938338" y="5608243"/>
            <a:ext cx="180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7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0.25</a:t>
            </a:r>
            <a:endParaRPr kumimoji="0" lang="fr-FR" altLang="fr-FR" sz="28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26" name="Rectangle 59">
            <a:extLst>
              <a:ext uri="{FF2B5EF4-FFF2-40B4-BE49-F238E27FC236}">
                <a16:creationId xmlns:a16="http://schemas.microsoft.com/office/drawing/2014/main" id="{0AD8CBEE-0004-4431-ABF0-012657EDDB4E}"/>
              </a:ext>
            </a:extLst>
          </p:cNvPr>
          <p:cNvSpPr>
            <a:spLocks noChangeArrowheads="1"/>
          </p:cNvSpPr>
          <p:nvPr/>
        </p:nvSpPr>
        <p:spPr bwMode="auto">
          <a:xfrm>
            <a:off x="1938338" y="5304951"/>
            <a:ext cx="180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7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0.50</a:t>
            </a:r>
            <a:endParaRPr kumimoji="0" lang="fr-FR" altLang="fr-FR" sz="28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27" name="Rectangle 61">
            <a:extLst>
              <a:ext uri="{FF2B5EF4-FFF2-40B4-BE49-F238E27FC236}">
                <a16:creationId xmlns:a16="http://schemas.microsoft.com/office/drawing/2014/main" id="{EAEBBBD1-F08B-4F78-9134-166FA4372CC4}"/>
              </a:ext>
            </a:extLst>
          </p:cNvPr>
          <p:cNvSpPr>
            <a:spLocks noChangeArrowheads="1"/>
          </p:cNvSpPr>
          <p:nvPr/>
        </p:nvSpPr>
        <p:spPr bwMode="auto">
          <a:xfrm>
            <a:off x="1938338" y="5001659"/>
            <a:ext cx="180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7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0.75</a:t>
            </a:r>
            <a:endParaRPr kumimoji="0" lang="fr-FR" altLang="fr-FR"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28" name="Rectangle 63">
            <a:extLst>
              <a:ext uri="{FF2B5EF4-FFF2-40B4-BE49-F238E27FC236}">
                <a16:creationId xmlns:a16="http://schemas.microsoft.com/office/drawing/2014/main" id="{6D90D6C0-9393-4C4A-A446-E9D201DF85DF}"/>
              </a:ext>
            </a:extLst>
          </p:cNvPr>
          <p:cNvSpPr>
            <a:spLocks noChangeArrowheads="1"/>
          </p:cNvSpPr>
          <p:nvPr/>
        </p:nvSpPr>
        <p:spPr bwMode="auto">
          <a:xfrm>
            <a:off x="1938338" y="4698367"/>
            <a:ext cx="1809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7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1.00</a:t>
            </a:r>
            <a:endParaRPr kumimoji="0" lang="fr-FR" altLang="fr-FR"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930" name="Image 1929">
            <a:extLst>
              <a:ext uri="{FF2B5EF4-FFF2-40B4-BE49-F238E27FC236}">
                <a16:creationId xmlns:a16="http://schemas.microsoft.com/office/drawing/2014/main" id="{0617C83D-D727-4ED5-B360-38580FD92DCC}"/>
              </a:ext>
            </a:extLst>
          </p:cNvPr>
          <p:cNvPicPr>
            <a:picLocks noChangeAspect="1"/>
          </p:cNvPicPr>
          <p:nvPr/>
        </p:nvPicPr>
        <p:blipFill>
          <a:blip r:embed="rId3"/>
          <a:stretch>
            <a:fillRect/>
          </a:stretch>
        </p:blipFill>
        <p:spPr>
          <a:xfrm>
            <a:off x="2119313" y="4617636"/>
            <a:ext cx="10115955" cy="1449005"/>
          </a:xfrm>
          <a:prstGeom prst="rect">
            <a:avLst/>
          </a:prstGeom>
        </p:spPr>
      </p:pic>
      <p:sp>
        <p:nvSpPr>
          <p:cNvPr id="1932" name="Rectangle 63">
            <a:extLst>
              <a:ext uri="{FF2B5EF4-FFF2-40B4-BE49-F238E27FC236}">
                <a16:creationId xmlns:a16="http://schemas.microsoft.com/office/drawing/2014/main" id="{249AC4BF-85F7-4CB9-BE9F-ABA596C0D0B5}"/>
              </a:ext>
            </a:extLst>
          </p:cNvPr>
          <p:cNvSpPr>
            <a:spLocks noChangeArrowheads="1"/>
          </p:cNvSpPr>
          <p:nvPr/>
        </p:nvSpPr>
        <p:spPr bwMode="auto">
          <a:xfrm rot="16200000">
            <a:off x="1316936" y="5090782"/>
            <a:ext cx="92333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9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Survival </a:t>
            </a:r>
            <a:r>
              <a:rPr kumimoji="0" lang="fr-FR" altLang="fr-FR" sz="900" b="0" i="0" u="none" strike="noStrike" kern="1200" cap="none" spc="0" normalizeH="0" baseline="0" noProof="0" dirty="0" err="1">
                <a:ln>
                  <a:noFill/>
                </a:ln>
                <a:solidFill>
                  <a:prstClr val="white"/>
                </a:solidFill>
                <a:effectLst/>
                <a:uLnTx/>
                <a:uFillTx/>
                <a:latin typeface="Franklin Gothic Book" panose="020B0503020102020204" pitchFamily="34" charset="0"/>
                <a:ea typeface="+mn-ea"/>
                <a:cs typeface="+mn-cs"/>
              </a:rPr>
              <a:t>probability</a:t>
            </a:r>
            <a:endParaRPr kumimoji="0" lang="fr-FR" altLang="fr-FR"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33" name="Rectangle 63">
            <a:extLst>
              <a:ext uri="{FF2B5EF4-FFF2-40B4-BE49-F238E27FC236}">
                <a16:creationId xmlns:a16="http://schemas.microsoft.com/office/drawing/2014/main" id="{7120FDDC-B1D5-4ABB-A128-CEA9982289FF}"/>
              </a:ext>
            </a:extLst>
          </p:cNvPr>
          <p:cNvSpPr>
            <a:spLocks noChangeArrowheads="1"/>
          </p:cNvSpPr>
          <p:nvPr/>
        </p:nvSpPr>
        <p:spPr bwMode="auto">
          <a:xfrm>
            <a:off x="11465482" y="6102019"/>
            <a:ext cx="7005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9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Time (</a:t>
            </a:r>
            <a:r>
              <a:rPr kumimoji="0" lang="fr-FR" altLang="fr-FR" sz="900" b="0" i="0" u="none" strike="noStrike" kern="1200" cap="none" spc="0" normalizeH="0" baseline="0" noProof="0" dirty="0" err="1">
                <a:ln>
                  <a:noFill/>
                </a:ln>
                <a:solidFill>
                  <a:prstClr val="white"/>
                </a:solidFill>
                <a:effectLst/>
                <a:uLnTx/>
                <a:uFillTx/>
                <a:latin typeface="Franklin Gothic Book" panose="020B0503020102020204" pitchFamily="34" charset="0"/>
                <a:ea typeface="+mn-ea"/>
                <a:cs typeface="+mn-cs"/>
              </a:rPr>
              <a:t>months</a:t>
            </a:r>
            <a:r>
              <a:rPr kumimoji="0" lang="fr-FR" altLang="fr-FR" sz="9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a:t>
            </a:r>
            <a:endParaRPr kumimoji="0" lang="fr-FR" altLang="fr-FR"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Forme libre : forme 4">
            <a:extLst>
              <a:ext uri="{FF2B5EF4-FFF2-40B4-BE49-F238E27FC236}">
                <a16:creationId xmlns:a16="http://schemas.microsoft.com/office/drawing/2014/main" id="{ED14FFD0-B5C0-44EE-8150-56BDE5D3C3A3}"/>
              </a:ext>
            </a:extLst>
          </p:cNvPr>
          <p:cNvSpPr/>
          <p:nvPr/>
        </p:nvSpPr>
        <p:spPr>
          <a:xfrm>
            <a:off x="832981" y="1265129"/>
            <a:ext cx="5768235" cy="4847572"/>
          </a:xfrm>
          <a:custGeom>
            <a:avLst/>
            <a:gdLst>
              <a:gd name="connsiteX0" fmla="*/ 1609594 w 5768235"/>
              <a:gd name="connsiteY0" fmla="*/ 0 h 4847572"/>
              <a:gd name="connsiteX1" fmla="*/ 3306871 w 5768235"/>
              <a:gd name="connsiteY1" fmla="*/ 169101 h 4847572"/>
              <a:gd name="connsiteX2" fmla="*/ 3895594 w 5768235"/>
              <a:gd name="connsiteY2" fmla="*/ 901874 h 4847572"/>
              <a:gd name="connsiteX3" fmla="*/ 4866361 w 5768235"/>
              <a:gd name="connsiteY3" fmla="*/ 1077238 h 4847572"/>
              <a:gd name="connsiteX4" fmla="*/ 4872624 w 5768235"/>
              <a:gd name="connsiteY4" fmla="*/ 1816274 h 4847572"/>
              <a:gd name="connsiteX5" fmla="*/ 5467611 w 5768235"/>
              <a:gd name="connsiteY5" fmla="*/ 2129424 h 4847572"/>
              <a:gd name="connsiteX6" fmla="*/ 5473874 w 5768235"/>
              <a:gd name="connsiteY6" fmla="*/ 3025035 h 4847572"/>
              <a:gd name="connsiteX7" fmla="*/ 5768235 w 5768235"/>
              <a:gd name="connsiteY7" fmla="*/ 4847572 h 4847572"/>
              <a:gd name="connsiteX8" fmla="*/ 688931 w 5768235"/>
              <a:gd name="connsiteY8" fmla="*/ 4841309 h 4847572"/>
              <a:gd name="connsiteX9" fmla="*/ 0 w 5768235"/>
              <a:gd name="connsiteY9" fmla="*/ 676405 h 4847572"/>
              <a:gd name="connsiteX10" fmla="*/ 1597068 w 5768235"/>
              <a:gd name="connsiteY10" fmla="*/ 56367 h 4847572"/>
              <a:gd name="connsiteX0" fmla="*/ 1609594 w 5768235"/>
              <a:gd name="connsiteY0" fmla="*/ 0 h 4847572"/>
              <a:gd name="connsiteX1" fmla="*/ 3306871 w 5768235"/>
              <a:gd name="connsiteY1" fmla="*/ 169101 h 4847572"/>
              <a:gd name="connsiteX2" fmla="*/ 3895594 w 5768235"/>
              <a:gd name="connsiteY2" fmla="*/ 901874 h 4847572"/>
              <a:gd name="connsiteX3" fmla="*/ 4866361 w 5768235"/>
              <a:gd name="connsiteY3" fmla="*/ 1077238 h 4847572"/>
              <a:gd name="connsiteX4" fmla="*/ 4872624 w 5768235"/>
              <a:gd name="connsiteY4" fmla="*/ 1816274 h 4847572"/>
              <a:gd name="connsiteX5" fmla="*/ 5417507 w 5768235"/>
              <a:gd name="connsiteY5" fmla="*/ 1941534 h 4847572"/>
              <a:gd name="connsiteX6" fmla="*/ 5473874 w 5768235"/>
              <a:gd name="connsiteY6" fmla="*/ 3025035 h 4847572"/>
              <a:gd name="connsiteX7" fmla="*/ 5768235 w 5768235"/>
              <a:gd name="connsiteY7" fmla="*/ 4847572 h 4847572"/>
              <a:gd name="connsiteX8" fmla="*/ 688931 w 5768235"/>
              <a:gd name="connsiteY8" fmla="*/ 4841309 h 4847572"/>
              <a:gd name="connsiteX9" fmla="*/ 0 w 5768235"/>
              <a:gd name="connsiteY9" fmla="*/ 676405 h 4847572"/>
              <a:gd name="connsiteX10" fmla="*/ 1597068 w 5768235"/>
              <a:gd name="connsiteY10" fmla="*/ 56367 h 48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68235" h="4847572">
                <a:moveTo>
                  <a:pt x="1609594" y="0"/>
                </a:moveTo>
                <a:lnTo>
                  <a:pt x="3306871" y="169101"/>
                </a:lnTo>
                <a:lnTo>
                  <a:pt x="3895594" y="901874"/>
                </a:lnTo>
                <a:lnTo>
                  <a:pt x="4866361" y="1077238"/>
                </a:lnTo>
                <a:cubicBezTo>
                  <a:pt x="4868449" y="1323583"/>
                  <a:pt x="4870536" y="1569929"/>
                  <a:pt x="4872624" y="1816274"/>
                </a:cubicBezTo>
                <a:lnTo>
                  <a:pt x="5417507" y="1941534"/>
                </a:lnTo>
                <a:cubicBezTo>
                  <a:pt x="5419595" y="2240071"/>
                  <a:pt x="5471786" y="2726498"/>
                  <a:pt x="5473874" y="3025035"/>
                </a:cubicBezTo>
                <a:lnTo>
                  <a:pt x="5768235" y="4847572"/>
                </a:lnTo>
                <a:lnTo>
                  <a:pt x="688931" y="4841309"/>
                </a:lnTo>
                <a:lnTo>
                  <a:pt x="0" y="676405"/>
                </a:lnTo>
                <a:lnTo>
                  <a:pt x="1597068" y="56367"/>
                </a:lnTo>
              </a:path>
            </a:pathLst>
          </a:custGeom>
          <a:solidFill>
            <a:srgbClr val="14467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Forme libre : forme 10">
            <a:extLst>
              <a:ext uri="{FF2B5EF4-FFF2-40B4-BE49-F238E27FC236}">
                <a16:creationId xmlns:a16="http://schemas.microsoft.com/office/drawing/2014/main" id="{45FDE538-8263-4485-969F-2B6563F1CB5D}"/>
              </a:ext>
            </a:extLst>
          </p:cNvPr>
          <p:cNvSpPr/>
          <p:nvPr/>
        </p:nvSpPr>
        <p:spPr>
          <a:xfrm>
            <a:off x="6964471" y="2154477"/>
            <a:ext cx="1484334" cy="4070959"/>
          </a:xfrm>
          <a:custGeom>
            <a:avLst/>
            <a:gdLst>
              <a:gd name="connsiteX0" fmla="*/ 212943 w 1484334"/>
              <a:gd name="connsiteY0" fmla="*/ 4008328 h 4070959"/>
              <a:gd name="connsiteX1" fmla="*/ 0 w 1484334"/>
              <a:gd name="connsiteY1" fmla="*/ 0 h 4070959"/>
              <a:gd name="connsiteX2" fmla="*/ 851770 w 1484334"/>
              <a:gd name="connsiteY2" fmla="*/ 144049 h 4070959"/>
              <a:gd name="connsiteX3" fmla="*/ 1258866 w 1484334"/>
              <a:gd name="connsiteY3" fmla="*/ 206679 h 4070959"/>
              <a:gd name="connsiteX4" fmla="*/ 1265129 w 1484334"/>
              <a:gd name="connsiteY4" fmla="*/ 1772433 h 4070959"/>
              <a:gd name="connsiteX5" fmla="*/ 1465545 w 1484334"/>
              <a:gd name="connsiteY5" fmla="*/ 2968668 h 4070959"/>
              <a:gd name="connsiteX6" fmla="*/ 1484334 w 1484334"/>
              <a:gd name="connsiteY6" fmla="*/ 4045907 h 4070959"/>
              <a:gd name="connsiteX7" fmla="*/ 250521 w 1484334"/>
              <a:gd name="connsiteY7" fmla="*/ 4070959 h 407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334" h="4070959">
                <a:moveTo>
                  <a:pt x="212943" y="4008328"/>
                </a:moveTo>
                <a:lnTo>
                  <a:pt x="0" y="0"/>
                </a:lnTo>
                <a:lnTo>
                  <a:pt x="851770" y="144049"/>
                </a:lnTo>
                <a:lnTo>
                  <a:pt x="1258866" y="206679"/>
                </a:lnTo>
                <a:cubicBezTo>
                  <a:pt x="1260954" y="728597"/>
                  <a:pt x="1263041" y="1250515"/>
                  <a:pt x="1265129" y="1772433"/>
                </a:cubicBezTo>
                <a:lnTo>
                  <a:pt x="1465545" y="2968668"/>
                </a:lnTo>
                <a:lnTo>
                  <a:pt x="1484334" y="4045907"/>
                </a:lnTo>
                <a:lnTo>
                  <a:pt x="250521" y="4070959"/>
                </a:lnTo>
              </a:path>
            </a:pathLst>
          </a:custGeom>
          <a:solidFill>
            <a:srgbClr val="14467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Forme libre : forme 11">
            <a:extLst>
              <a:ext uri="{FF2B5EF4-FFF2-40B4-BE49-F238E27FC236}">
                <a16:creationId xmlns:a16="http://schemas.microsoft.com/office/drawing/2014/main" id="{513D9382-06D5-446B-91F4-3515DFDB01F2}"/>
              </a:ext>
            </a:extLst>
          </p:cNvPr>
          <p:cNvSpPr/>
          <p:nvPr/>
        </p:nvSpPr>
        <p:spPr>
          <a:xfrm>
            <a:off x="8843375" y="839244"/>
            <a:ext cx="3391893" cy="5348614"/>
          </a:xfrm>
          <a:custGeom>
            <a:avLst/>
            <a:gdLst>
              <a:gd name="connsiteX0" fmla="*/ 1722329 w 3350713"/>
              <a:gd name="connsiteY0" fmla="*/ 250520 h 5348614"/>
              <a:gd name="connsiteX1" fmla="*/ 607513 w 3350713"/>
              <a:gd name="connsiteY1" fmla="*/ 638827 h 5348614"/>
              <a:gd name="connsiteX2" fmla="*/ 569935 w 3350713"/>
              <a:gd name="connsiteY2" fmla="*/ 1697277 h 5348614"/>
              <a:gd name="connsiteX3" fmla="*/ 607513 w 3350713"/>
              <a:gd name="connsiteY3" fmla="*/ 2354893 h 5348614"/>
              <a:gd name="connsiteX4" fmla="*/ 0 w 3350713"/>
              <a:gd name="connsiteY4" fmla="*/ 2642992 h 5348614"/>
              <a:gd name="connsiteX5" fmla="*/ 0 w 3350713"/>
              <a:gd name="connsiteY5" fmla="*/ 3450920 h 5348614"/>
              <a:gd name="connsiteX6" fmla="*/ 162839 w 3350713"/>
              <a:gd name="connsiteY6" fmla="*/ 3858016 h 5348614"/>
              <a:gd name="connsiteX7" fmla="*/ 175365 w 3350713"/>
              <a:gd name="connsiteY7" fmla="*/ 5348614 h 5348614"/>
              <a:gd name="connsiteX8" fmla="*/ 3350713 w 3350713"/>
              <a:gd name="connsiteY8" fmla="*/ 5348614 h 5348614"/>
              <a:gd name="connsiteX9" fmla="*/ 2962406 w 3350713"/>
              <a:gd name="connsiteY9" fmla="*/ 244257 h 5348614"/>
              <a:gd name="connsiteX10" fmla="*/ 2492680 w 3350713"/>
              <a:gd name="connsiteY10" fmla="*/ 0 h 534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0713" h="5348614">
                <a:moveTo>
                  <a:pt x="1722329" y="250520"/>
                </a:moveTo>
                <a:lnTo>
                  <a:pt x="607513" y="638827"/>
                </a:lnTo>
                <a:lnTo>
                  <a:pt x="569935" y="1697277"/>
                </a:lnTo>
                <a:lnTo>
                  <a:pt x="607513" y="2354893"/>
                </a:lnTo>
                <a:lnTo>
                  <a:pt x="0" y="2642992"/>
                </a:lnTo>
                <a:lnTo>
                  <a:pt x="0" y="3450920"/>
                </a:lnTo>
                <a:lnTo>
                  <a:pt x="162839" y="3858016"/>
                </a:lnTo>
                <a:lnTo>
                  <a:pt x="175365" y="5348614"/>
                </a:lnTo>
                <a:lnTo>
                  <a:pt x="3350713" y="5348614"/>
                </a:lnTo>
                <a:lnTo>
                  <a:pt x="2962406" y="244257"/>
                </a:lnTo>
                <a:lnTo>
                  <a:pt x="2492680" y="0"/>
                </a:lnTo>
              </a:path>
            </a:pathLst>
          </a:custGeom>
          <a:solidFill>
            <a:srgbClr val="14467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7" name="Espace réservé du texte 2">
            <a:extLst>
              <a:ext uri="{FF2B5EF4-FFF2-40B4-BE49-F238E27FC236}">
                <a16:creationId xmlns:a16="http://schemas.microsoft.com/office/drawing/2014/main" id="{36B64E54-E248-4B5A-920E-D451A0891267}"/>
              </a:ext>
            </a:extLst>
          </p:cNvPr>
          <p:cNvSpPr txBox="1">
            <a:spLocks/>
          </p:cNvSpPr>
          <p:nvPr/>
        </p:nvSpPr>
        <p:spPr>
          <a:xfrm>
            <a:off x="83276" y="559275"/>
            <a:ext cx="1878413" cy="565840"/>
          </a:xfrm>
          <a:prstGeom prst="rect">
            <a:avLst/>
          </a:prstGeom>
          <a:solidFill>
            <a:srgbClr val="71438D"/>
          </a:solidFill>
        </p:spPr>
        <p:txBody>
          <a:bodyPr/>
          <a:lstStyle>
            <a:defPPr>
              <a:defRPr lang="en-US"/>
            </a:defPPr>
            <a:lvl1pPr indent="0">
              <a:lnSpc>
                <a:spcPct val="90000"/>
              </a:lnSpc>
              <a:spcBef>
                <a:spcPts val="1000"/>
              </a:spcBef>
              <a:buFont typeface="Arial"/>
              <a:buNone/>
              <a:defRPr sz="1600" b="1">
                <a:solidFill>
                  <a:schemeClr val="bg1"/>
                </a:solidFill>
                <a:latin typeface="Century Gothic" panose="020B0502020202020204" pitchFamily="34" charset="0"/>
                <a:cs typeface="Calibri"/>
              </a:defRPr>
            </a:lvl1pPr>
            <a:lvl2pPr marL="685800" indent="-228600">
              <a:lnSpc>
                <a:spcPct val="90000"/>
              </a:lnSpc>
              <a:spcBef>
                <a:spcPts val="500"/>
              </a:spcBef>
              <a:buFont typeface="Arial"/>
              <a:buChar char="•"/>
              <a:defRPr sz="2400">
                <a:solidFill>
                  <a:schemeClr val="bg1"/>
                </a:solidFill>
                <a:latin typeface="Calibri"/>
                <a:cs typeface="Calibri"/>
              </a:defRPr>
            </a:lvl2pPr>
            <a:lvl3pPr marL="1143000" indent="-228600">
              <a:lnSpc>
                <a:spcPct val="90000"/>
              </a:lnSpc>
              <a:spcBef>
                <a:spcPts val="500"/>
              </a:spcBef>
              <a:buFont typeface="Arial"/>
              <a:buChar char="•"/>
              <a:defRPr sz="2000">
                <a:solidFill>
                  <a:schemeClr val="bg1"/>
                </a:solidFill>
                <a:latin typeface="Calibri"/>
                <a:cs typeface="Calibri"/>
              </a:defRPr>
            </a:lvl3pPr>
            <a:lvl4pPr marL="1600200" indent="-228600">
              <a:lnSpc>
                <a:spcPct val="90000"/>
              </a:lnSpc>
              <a:spcBef>
                <a:spcPts val="500"/>
              </a:spcBef>
              <a:buFont typeface="Arial"/>
              <a:buChar char="•"/>
              <a:defRPr>
                <a:solidFill>
                  <a:schemeClr val="bg1"/>
                </a:solidFill>
                <a:latin typeface="Calibri"/>
                <a:cs typeface="Calibri"/>
              </a:defRPr>
            </a:lvl4pPr>
            <a:lvl5pPr marL="2057400" indent="-228600">
              <a:lnSpc>
                <a:spcPct val="90000"/>
              </a:lnSpc>
              <a:spcBef>
                <a:spcPts val="500"/>
              </a:spcBef>
              <a:buFont typeface="Arial"/>
              <a:buChar char="•"/>
              <a:defRPr>
                <a:solidFill>
                  <a:schemeClr val="bg1"/>
                </a:solidFill>
                <a:latin typeface="Calibri"/>
                <a:cs typeface="Calibri"/>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Calibri"/>
              </a:rPr>
              <a:t>1-year Overall survival</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4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Calibri"/>
              </a:rPr>
              <a:t>Single Decision Tree</a:t>
            </a:r>
          </a:p>
        </p:txBody>
      </p:sp>
      <p:sp>
        <p:nvSpPr>
          <p:cNvPr id="22" name="Espace réservé du texte 2">
            <a:extLst>
              <a:ext uri="{FF2B5EF4-FFF2-40B4-BE49-F238E27FC236}">
                <a16:creationId xmlns:a16="http://schemas.microsoft.com/office/drawing/2014/main" id="{957C1598-F321-4CF0-B97B-632898D7C7BC}"/>
              </a:ext>
            </a:extLst>
          </p:cNvPr>
          <p:cNvSpPr txBox="1">
            <a:spLocks/>
          </p:cNvSpPr>
          <p:nvPr/>
        </p:nvSpPr>
        <p:spPr>
          <a:xfrm>
            <a:off x="10675741" y="133506"/>
            <a:ext cx="1429667" cy="659008"/>
          </a:xfrm>
          <a:prstGeom prst="rect">
            <a:avLst/>
          </a:prstGeom>
          <a:solidFill>
            <a:schemeClr val="tx1">
              <a:lumMod val="50000"/>
            </a:schemeClr>
          </a:solidFill>
        </p:spPr>
        <p:txBody>
          <a:bodyPr/>
          <a:lstStyle>
            <a:defPPr>
              <a:defRPr lang="en-US"/>
            </a:defPPr>
            <a:lvl1pPr marL="0" indent="0" defTabSz="914400" eaLnBrk="1" latinLnBrk="0" hangingPunct="1">
              <a:lnSpc>
                <a:spcPct val="100000"/>
              </a:lnSpc>
              <a:spcBef>
                <a:spcPts val="0"/>
              </a:spcBef>
              <a:buFont typeface="Arial"/>
              <a:buNone/>
              <a:defRPr sz="1800" b="1">
                <a:solidFill>
                  <a:schemeClr val="bg1"/>
                </a:solidFill>
                <a:latin typeface="Franklin Gothic Book" panose="020B0503020102020204" pitchFamily="34" charset="0"/>
                <a:ea typeface="+mn-ea"/>
                <a:cs typeface="Calibri"/>
              </a:defRPr>
            </a:lvl1pPr>
            <a:lvl2pPr marL="685800" indent="-228600" defTabSz="914400" eaLnBrk="1" latinLnBrk="0" hangingPunct="1">
              <a:lnSpc>
                <a:spcPct val="90000"/>
              </a:lnSpc>
              <a:spcBef>
                <a:spcPts val="500"/>
              </a:spcBef>
              <a:buFont typeface="Arial"/>
              <a:buChar char="•"/>
              <a:defRPr>
                <a:solidFill>
                  <a:schemeClr val="bg1"/>
                </a:solidFill>
                <a:latin typeface="Calibri"/>
                <a:ea typeface="+mn-ea"/>
                <a:cs typeface="Calibri"/>
              </a:defRPr>
            </a:lvl2pPr>
            <a:lvl3pPr marL="1143000" indent="-228600" defTabSz="914400" eaLnBrk="1" latinLnBrk="0" hangingPunct="1">
              <a:lnSpc>
                <a:spcPct val="90000"/>
              </a:lnSpc>
              <a:spcBef>
                <a:spcPts val="500"/>
              </a:spcBef>
              <a:buFont typeface="Arial"/>
              <a:buChar char="•"/>
              <a:defRPr sz="2000">
                <a:solidFill>
                  <a:schemeClr val="bg1"/>
                </a:solidFill>
                <a:latin typeface="Calibri"/>
                <a:ea typeface="+mn-ea"/>
                <a:cs typeface="Calibri"/>
              </a:defRPr>
            </a:lvl3pPr>
            <a:lvl4pPr marL="1600200" indent="-228600" defTabSz="914400" eaLnBrk="1" latinLnBrk="0" hangingPunct="1">
              <a:lnSpc>
                <a:spcPct val="90000"/>
              </a:lnSpc>
              <a:spcBef>
                <a:spcPts val="500"/>
              </a:spcBef>
              <a:buFont typeface="Arial"/>
              <a:buChar char="•"/>
              <a:defRPr sz="1800">
                <a:solidFill>
                  <a:schemeClr val="bg1"/>
                </a:solidFill>
                <a:latin typeface="Calibri"/>
                <a:ea typeface="+mn-ea"/>
                <a:cs typeface="Calibri"/>
              </a:defRPr>
            </a:lvl4pPr>
            <a:lvl5pPr marL="2057400" indent="-228600" defTabSz="914400" eaLnBrk="1" latinLnBrk="0" hangingPunct="1">
              <a:lnSpc>
                <a:spcPct val="90000"/>
              </a:lnSpc>
              <a:spcBef>
                <a:spcPts val="500"/>
              </a:spcBef>
              <a:buFont typeface="Arial"/>
              <a:buChar char="•"/>
              <a:defRPr sz="1800">
                <a:solidFill>
                  <a:schemeClr val="bg1"/>
                </a:solidFill>
                <a:latin typeface="Calibri"/>
                <a:ea typeface="+mn-ea"/>
                <a:cs typeface="Calibri"/>
              </a:defRPr>
            </a:lvl5pPr>
            <a:lvl6pPr marL="2514600" indent="-228600">
              <a:lnSpc>
                <a:spcPct val="90000"/>
              </a:lnSpc>
              <a:spcBef>
                <a:spcPts val="500"/>
              </a:spcBef>
              <a:buFont typeface="Arial"/>
              <a:buChar char="•"/>
              <a:defRPr sz="1800">
                <a:latin typeface="+mn-lt"/>
                <a:ea typeface="+mn-ea"/>
              </a:defRPr>
            </a:lvl6pPr>
            <a:lvl7pPr marL="2971800" indent="-228600">
              <a:lnSpc>
                <a:spcPct val="90000"/>
              </a:lnSpc>
              <a:spcBef>
                <a:spcPts val="500"/>
              </a:spcBef>
              <a:buFont typeface="Arial"/>
              <a:buChar char="•"/>
              <a:defRPr sz="1800">
                <a:latin typeface="+mn-lt"/>
                <a:ea typeface="+mn-ea"/>
              </a:defRPr>
            </a:lvl7pPr>
            <a:lvl8pPr marL="3429000" indent="-228600">
              <a:lnSpc>
                <a:spcPct val="90000"/>
              </a:lnSpc>
              <a:spcBef>
                <a:spcPts val="500"/>
              </a:spcBef>
              <a:buFont typeface="Arial"/>
              <a:buChar char="•"/>
              <a:defRPr sz="1800">
                <a:latin typeface="+mn-lt"/>
                <a:ea typeface="+mn-ea"/>
              </a:defRPr>
            </a:lvl8pPr>
            <a:lvl9pPr marL="3886200" indent="-228600">
              <a:lnSpc>
                <a:spcPct val="90000"/>
              </a:lnSpc>
              <a:spcBef>
                <a:spcPts val="500"/>
              </a:spcBef>
              <a:buFont typeface="Arial"/>
              <a:buChar char="•"/>
              <a:defRPr sz="1800">
                <a:latin typeface="+mn-lt"/>
                <a:ea typeface="+mn-ea"/>
              </a:defRPr>
            </a:lvl9pPr>
          </a:lstStyle>
          <a:p>
            <a:pPr algn="ctr" fontAlgn="base">
              <a:spcAft>
                <a:spcPct val="0"/>
              </a:spcAft>
            </a:pPr>
            <a:r>
              <a:rPr lang="en-US" sz="1600" dirty="0">
                <a:solidFill>
                  <a:prstClr val="white"/>
                </a:solidFill>
                <a:latin typeface="Franklin Gothic Demi" panose="020B0703020102020204" pitchFamily="34" charset="0"/>
              </a:rPr>
              <a:t>Supervised approaches</a:t>
            </a:r>
          </a:p>
        </p:txBody>
      </p:sp>
      <p:sp>
        <p:nvSpPr>
          <p:cNvPr id="24" name="Titre 1">
            <a:extLst>
              <a:ext uri="{FF2B5EF4-FFF2-40B4-BE49-F238E27FC236}">
                <a16:creationId xmlns:a16="http://schemas.microsoft.com/office/drawing/2014/main" id="{A80AEDA2-2086-4DA7-8120-6292861E508B}"/>
              </a:ext>
            </a:extLst>
          </p:cNvPr>
          <p:cNvSpPr txBox="1">
            <a:spLocks/>
          </p:cNvSpPr>
          <p:nvPr/>
        </p:nvSpPr>
        <p:spPr bwMode="auto">
          <a:xfrm>
            <a:off x="68621" y="54638"/>
            <a:ext cx="8124825" cy="523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lang="fr-FR" sz="2800" kern="1200" dirty="0">
                <a:solidFill>
                  <a:schemeClr val="bg1"/>
                </a:solidFill>
                <a:latin typeface="Avenir 35 Light" pitchFamily="20" charset="0"/>
                <a:ea typeface="ヒラギノ角ゴ Pro W3" pitchFamily="114" charset="-128"/>
                <a:cs typeface="ヒラギノ角ゴ Pro W3" charset="0"/>
              </a:defRPr>
            </a:lvl1pPr>
            <a:lvl2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2pPr>
            <a:lvl3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3pPr>
            <a:lvl4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4pPr>
            <a:lvl5pPr algn="l" defTabSz="457200" rtl="0" eaLnBrk="0" fontAlgn="base" hangingPunct="0">
              <a:spcBef>
                <a:spcPct val="0"/>
              </a:spcBef>
              <a:spcAft>
                <a:spcPct val="0"/>
              </a:spcAft>
              <a:defRPr sz="2800">
                <a:solidFill>
                  <a:schemeClr val="bg1"/>
                </a:solidFill>
                <a:latin typeface="Avenir 35 Light" pitchFamily="20" charset="0"/>
                <a:ea typeface="ヒラギノ角ゴ Pro W3" pitchFamily="114" charset="-128"/>
                <a:cs typeface="ヒラギノ角ゴ Pro W3"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altLang="fr-FR" sz="2400" dirty="0" err="1">
                <a:solidFill>
                  <a:prstClr val="white"/>
                </a:solidFill>
                <a:latin typeface="Franklin Gothic Demi Cond" panose="020B0706030402020204" pitchFamily="34" charset="0"/>
                <a:ea typeface="ヒラギノ角ゴ Pro W3" charset="-128"/>
              </a:rPr>
              <a:t>Results</a:t>
            </a:r>
            <a:r>
              <a:rPr lang="fr-FR" altLang="fr-FR" sz="2400" dirty="0">
                <a:solidFill>
                  <a:prstClr val="white"/>
                </a:solidFill>
                <a:latin typeface="Franklin Gothic Demi Cond" panose="020B0706030402020204" pitchFamily="34" charset="0"/>
                <a:ea typeface="ヒラギノ角ゴ Pro W3" charset="-128"/>
              </a:rPr>
              <a:t> </a:t>
            </a:r>
            <a:r>
              <a:rPr lang="fr-FR" altLang="fr-FR" sz="1600" i="1" dirty="0" err="1">
                <a:solidFill>
                  <a:prstClr val="white"/>
                </a:solidFill>
                <a:latin typeface="Franklin Gothic Book" panose="020B0503020102020204" pitchFamily="34" charset="0"/>
                <a:ea typeface="ヒラギノ角ゴ Pro W3" charset="-128"/>
              </a:rPr>
              <a:t>Predicting</a:t>
            </a:r>
            <a:r>
              <a:rPr lang="fr-FR" altLang="fr-FR" sz="1600" i="1" dirty="0">
                <a:solidFill>
                  <a:prstClr val="white"/>
                </a:solidFill>
                <a:latin typeface="Franklin Gothic Book" panose="020B0503020102020204" pitchFamily="34" charset="0"/>
                <a:ea typeface="ヒラギノ角ゴ Pro W3" charset="-128"/>
              </a:rPr>
              <a:t> </a:t>
            </a:r>
            <a:r>
              <a:rPr lang="fr-FR" altLang="fr-FR" sz="1600" i="1" dirty="0" err="1">
                <a:solidFill>
                  <a:prstClr val="white"/>
                </a:solidFill>
                <a:latin typeface="Franklin Gothic Book" panose="020B0503020102020204" pitchFamily="34" charset="0"/>
                <a:ea typeface="ヒラギノ角ゴ Pro W3" charset="-128"/>
              </a:rPr>
              <a:t>survival</a:t>
            </a:r>
            <a:r>
              <a:rPr lang="fr-FR" altLang="fr-FR" sz="1600" i="1" dirty="0">
                <a:solidFill>
                  <a:prstClr val="white"/>
                </a:solidFill>
                <a:latin typeface="Franklin Gothic Book" panose="020B0503020102020204" pitchFamily="34" charset="0"/>
                <a:ea typeface="ヒラギノ角ゴ Pro W3" charset="-128"/>
              </a:rPr>
              <a:t> in </a:t>
            </a:r>
            <a:r>
              <a:rPr lang="fr-FR" altLang="fr-FR" sz="1600" i="1" dirty="0" err="1">
                <a:solidFill>
                  <a:prstClr val="white"/>
                </a:solidFill>
                <a:latin typeface="Franklin Gothic Book" panose="020B0503020102020204" pitchFamily="34" charset="0"/>
                <a:ea typeface="ヒラギノ角ゴ Pro W3" charset="-128"/>
              </a:rPr>
              <a:t>older</a:t>
            </a:r>
            <a:r>
              <a:rPr lang="fr-FR" altLang="fr-FR" sz="1600" i="1" dirty="0">
                <a:solidFill>
                  <a:prstClr val="white"/>
                </a:solidFill>
                <a:latin typeface="Franklin Gothic Book" panose="020B0503020102020204" pitchFamily="34" charset="0"/>
                <a:ea typeface="ヒラギノ角ゴ Pro W3" charset="-128"/>
              </a:rPr>
              <a:t> patients with cancer</a:t>
            </a:r>
          </a:p>
        </p:txBody>
      </p:sp>
    </p:spTree>
    <p:extLst>
      <p:ext uri="{BB962C8B-B14F-4D97-AF65-F5344CB8AC3E}">
        <p14:creationId xmlns:p14="http://schemas.microsoft.com/office/powerpoint/2010/main" val="295126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Ep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CEp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1019</TotalTime>
  <Words>2643</Words>
  <Application>Microsoft Office PowerPoint</Application>
  <PresentationFormat>Grand écran</PresentationFormat>
  <Paragraphs>593</Paragraphs>
  <Slides>26</Slides>
  <Notes>10</Notes>
  <HiddenSlides>1</HiddenSlides>
  <MMClips>1</MMClips>
  <ScaleCrop>false</ScaleCrop>
  <HeadingPairs>
    <vt:vector size="6" baseType="variant">
      <vt:variant>
        <vt:lpstr>Polices utilisées</vt:lpstr>
      </vt:variant>
      <vt:variant>
        <vt:i4>13</vt:i4>
      </vt:variant>
      <vt:variant>
        <vt:lpstr>Thème</vt:lpstr>
      </vt:variant>
      <vt:variant>
        <vt:i4>6</vt:i4>
      </vt:variant>
      <vt:variant>
        <vt:lpstr>Titres des diapositives</vt:lpstr>
      </vt:variant>
      <vt:variant>
        <vt:i4>26</vt:i4>
      </vt:variant>
    </vt:vector>
  </HeadingPairs>
  <TitlesOfParts>
    <vt:vector size="45" baseType="lpstr">
      <vt:lpstr>Arial</vt:lpstr>
      <vt:lpstr>Arial Narrow</vt:lpstr>
      <vt:lpstr>Calibri</vt:lpstr>
      <vt:lpstr>Calibri Light</vt:lpstr>
      <vt:lpstr>Century Gothic</vt:lpstr>
      <vt:lpstr>Franklin Gothic Book</vt:lpstr>
      <vt:lpstr>Franklin Gothic Demi</vt:lpstr>
      <vt:lpstr>Franklin Gothic Demi Cond</vt:lpstr>
      <vt:lpstr>Franklin Gothic Medium Cond</vt:lpstr>
      <vt:lpstr>Open Sans</vt:lpstr>
      <vt:lpstr>Times New Roman</vt:lpstr>
      <vt:lpstr>Trebuchet MS</vt:lpstr>
      <vt:lpstr>Wingdings</vt:lpstr>
      <vt:lpstr>Thème Office</vt:lpstr>
      <vt:lpstr>CEpiA</vt:lpstr>
      <vt:lpstr>ThèmeCEpiA</vt:lpstr>
      <vt:lpstr>2_Thème Office</vt:lpstr>
      <vt:lpstr>3_Thème Office</vt:lpstr>
      <vt:lpstr>Custom Design</vt:lpstr>
      <vt:lpstr> Apports et défis  liés à l’usage de l’Intelligence Artificielle  en épidémiologie clinique  Exemples applicatifs en gériatrie et oncologie  Etienne Audureau UPEC, IMRB Inserm, Equipe CEpiA </vt:lpstr>
      <vt:lpstr>Présentation PowerPoint</vt:lpstr>
      <vt:lpstr>Présentation PowerPoint</vt:lpstr>
      <vt:lpstr>Supervised approaches  Predictive tools useful for clinical practice</vt:lpstr>
      <vt:lpstr>Predicting survival in older patients with cancer</vt:lpstr>
      <vt:lpstr>Predicting survival in older patients with cancer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Unsupervised approaches    Identification and characterization of typical profiles</vt:lpstr>
      <vt:lpstr>Présentation PowerPoint</vt:lpstr>
      <vt:lpstr>Présentation PowerPoint</vt:lpstr>
      <vt:lpstr>Présentation PowerPoint</vt:lpstr>
      <vt:lpstr>Présentation PowerPoint</vt:lpstr>
      <vt:lpstr>Electronic Health Records and large medico-administrative databases  Enlarging the scope…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Etienne Audureau</dc:creator>
  <cp:lastModifiedBy>Eléonore Blondiaux</cp:lastModifiedBy>
  <cp:revision>70</cp:revision>
  <dcterms:created xsi:type="dcterms:W3CDTF">2020-02-26T21:25:56Z</dcterms:created>
  <dcterms:modified xsi:type="dcterms:W3CDTF">2020-11-05T10:33:21Z</dcterms:modified>
</cp:coreProperties>
</file>